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 snapToGrid="0">
      <p:cViewPr varScale="1">
        <p:scale>
          <a:sx n="107" d="100"/>
          <a:sy n="107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7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5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D687-0A0E-4580-95BB-1ADEBFA4328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3432-F397-498B-95E2-198554139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7924800" cy="66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5931" y="694229"/>
            <a:ext cx="3252226" cy="3133699"/>
            <a:chOff x="1192376" y="48771"/>
            <a:chExt cx="6829532" cy="65806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376" y="48771"/>
              <a:ext cx="6829532" cy="6580629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4419600" y="2971800"/>
              <a:ext cx="1143000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194114" y="3581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509" y="8878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Brainstem Cut #1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553" y="336386"/>
            <a:ext cx="472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</a:t>
            </a:r>
            <a:r>
              <a:rPr lang="en-US" i="1" dirty="0" smtClean="0">
                <a:solidFill>
                  <a:srgbClr val="0070C0"/>
                </a:solidFill>
              </a:rPr>
              <a:t>superior colliculus (rostral midbrain)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7" t="37656" r="17291" b="20905"/>
          <a:stretch/>
        </p:blipFill>
        <p:spPr>
          <a:xfrm>
            <a:off x="107578" y="4338919"/>
            <a:ext cx="3325907" cy="20080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303929" y="4231341"/>
            <a:ext cx="116544" cy="519953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7442" y="3980331"/>
            <a:ext cx="151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Superior colliculus</a:t>
            </a:r>
            <a:endParaRPr lang="en-US" sz="1400" dirty="0"/>
          </a:p>
        </p:txBody>
      </p:sp>
      <p:pic>
        <p:nvPicPr>
          <p:cNvPr id="17" name="Picture 4" descr="Midbrain Rostral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9" y="1665754"/>
            <a:ext cx="4495800" cy="399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14919" y="1389529"/>
            <a:ext cx="5921188" cy="4356100"/>
            <a:chOff x="2814919" y="1389529"/>
            <a:chExt cx="5921188" cy="4356100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6736975" y="1389529"/>
              <a:ext cx="1905000" cy="34607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/>
                <a:t>Superior colliculus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059707" y="2940423"/>
              <a:ext cx="1676400" cy="34607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/>
              </a:lvl1pPr>
            </a:lstStyle>
            <a:p>
              <a:r>
                <a:rPr lang="en-US" altLang="en-US" dirty="0"/>
                <a:t>Substantia </a:t>
              </a:r>
              <a:r>
                <a:rPr lang="en-US" altLang="en-US" dirty="0" err="1"/>
                <a:t>nigra</a:t>
              </a:r>
              <a:endParaRPr lang="en-US" altLang="en-US" dirty="0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777319" y="4437529"/>
              <a:ext cx="1676400" cy="44608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/>
                <a:t>Crus cerebri</a:t>
              </a:r>
              <a:r>
                <a:rPr lang="en-US" altLang="en-US" sz="1600" b="0"/>
                <a:t> </a:t>
              </a:r>
              <a:r>
                <a:rPr lang="en-US" altLang="en-US" sz="1400"/>
                <a:t>(cerebral peduncle)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881719" y="1922929"/>
              <a:ext cx="914400" cy="3460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CC66"/>
                  </a:solidFill>
                </a:rPr>
                <a:t>Tectum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061448" y="2891117"/>
              <a:ext cx="1295400" cy="3460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CC66"/>
                  </a:solidFill>
                </a:rPr>
                <a:t>Tegmentum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814919" y="3675529"/>
              <a:ext cx="13716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accent6">
                      <a:lumMod val="50000"/>
                    </a:schemeClr>
                  </a:solidFill>
                </a:rPr>
                <a:t>Crus </a:t>
              </a:r>
              <a:r>
                <a:rPr lang="en-US" altLang="en-US" sz="1600" dirty="0" err="1">
                  <a:solidFill>
                    <a:schemeClr val="accent6">
                      <a:lumMod val="50000"/>
                    </a:schemeClr>
                  </a:solidFill>
                </a:rPr>
                <a:t>cerebri</a:t>
              </a:r>
              <a:endParaRPr lang="en-US" altLang="en-US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6091519" y="3218329"/>
              <a:ext cx="762000" cy="41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</a:rPr>
                <a:t>Red nucleus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6624919" y="2303929"/>
              <a:ext cx="1828800" cy="34607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Cerebral aqueduct</a:t>
              </a: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6853519" y="5275729"/>
              <a:ext cx="1295400" cy="4699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/>
                <a:t>Oculomoto</a:t>
              </a:r>
              <a:r>
                <a:rPr lang="en-US" altLang="en-US" sz="1600" b="0"/>
                <a:t>r </a:t>
              </a:r>
              <a:r>
                <a:rPr lang="en-US" altLang="en-US" sz="1600"/>
                <a:t>nerve (III)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67319" y="1618129"/>
            <a:ext cx="4495800" cy="3810000"/>
            <a:chOff x="2967319" y="1618129"/>
            <a:chExt cx="4495800" cy="3810000"/>
          </a:xfrm>
        </p:grpSpPr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 flipV="1">
              <a:off x="6015319" y="4818529"/>
              <a:ext cx="9144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957919" y="2456329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967319" y="3523128"/>
              <a:ext cx="1721222" cy="89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6853519" y="3218329"/>
              <a:ext cx="6096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5862919" y="2456329"/>
              <a:ext cx="8382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6396319" y="1618129"/>
              <a:ext cx="38100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06353" y="2967318"/>
              <a:ext cx="851647" cy="977153"/>
            </a:xfrm>
            <a:custGeom>
              <a:avLst/>
              <a:gdLst>
                <a:gd name="connsiteX0" fmla="*/ 179294 w 851647"/>
                <a:gd name="connsiteY0" fmla="*/ 26894 h 977153"/>
                <a:gd name="connsiteX1" fmla="*/ 0 w 851647"/>
                <a:gd name="connsiteY1" fmla="*/ 313764 h 977153"/>
                <a:gd name="connsiteX2" fmla="*/ 17929 w 851647"/>
                <a:gd name="connsiteY2" fmla="*/ 788894 h 977153"/>
                <a:gd name="connsiteX3" fmla="*/ 188259 w 851647"/>
                <a:gd name="connsiteY3" fmla="*/ 959223 h 977153"/>
                <a:gd name="connsiteX4" fmla="*/ 439271 w 851647"/>
                <a:gd name="connsiteY4" fmla="*/ 977153 h 977153"/>
                <a:gd name="connsiteX5" fmla="*/ 717176 w 851647"/>
                <a:gd name="connsiteY5" fmla="*/ 824753 h 977153"/>
                <a:gd name="connsiteX6" fmla="*/ 851647 w 851647"/>
                <a:gd name="connsiteY6" fmla="*/ 645458 h 977153"/>
                <a:gd name="connsiteX7" fmla="*/ 797859 w 851647"/>
                <a:gd name="connsiteY7" fmla="*/ 430306 h 977153"/>
                <a:gd name="connsiteX8" fmla="*/ 699247 w 851647"/>
                <a:gd name="connsiteY8" fmla="*/ 107576 h 977153"/>
                <a:gd name="connsiteX9" fmla="*/ 573741 w 851647"/>
                <a:gd name="connsiteY9" fmla="*/ 26894 h 977153"/>
                <a:gd name="connsiteX10" fmla="*/ 376518 w 851647"/>
                <a:gd name="connsiteY10" fmla="*/ 0 h 977153"/>
                <a:gd name="connsiteX11" fmla="*/ 179294 w 851647"/>
                <a:gd name="connsiteY11" fmla="*/ 26894 h 97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1647" h="977153">
                  <a:moveTo>
                    <a:pt x="179294" y="26894"/>
                  </a:moveTo>
                  <a:lnTo>
                    <a:pt x="0" y="313764"/>
                  </a:lnTo>
                  <a:lnTo>
                    <a:pt x="17929" y="788894"/>
                  </a:lnTo>
                  <a:lnTo>
                    <a:pt x="188259" y="959223"/>
                  </a:lnTo>
                  <a:lnTo>
                    <a:pt x="439271" y="977153"/>
                  </a:lnTo>
                  <a:lnTo>
                    <a:pt x="717176" y="824753"/>
                  </a:lnTo>
                  <a:lnTo>
                    <a:pt x="851647" y="645458"/>
                  </a:lnTo>
                  <a:lnTo>
                    <a:pt x="797859" y="430306"/>
                  </a:lnTo>
                  <a:lnTo>
                    <a:pt x="699247" y="107576"/>
                  </a:lnTo>
                  <a:lnTo>
                    <a:pt x="573741" y="26894"/>
                  </a:lnTo>
                  <a:lnTo>
                    <a:pt x="376518" y="0"/>
                  </a:lnTo>
                  <a:lnTo>
                    <a:pt x="179294" y="26894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35506" y="3200400"/>
              <a:ext cx="1371600" cy="1640541"/>
            </a:xfrm>
            <a:custGeom>
              <a:avLst/>
              <a:gdLst>
                <a:gd name="connsiteX0" fmla="*/ 510988 w 1371600"/>
                <a:gd name="connsiteY0" fmla="*/ 636494 h 1640541"/>
                <a:gd name="connsiteX1" fmla="*/ 421341 w 1371600"/>
                <a:gd name="connsiteY1" fmla="*/ 331694 h 1640541"/>
                <a:gd name="connsiteX2" fmla="*/ 358588 w 1371600"/>
                <a:gd name="connsiteY2" fmla="*/ 26894 h 1640541"/>
                <a:gd name="connsiteX3" fmla="*/ 259976 w 1371600"/>
                <a:gd name="connsiteY3" fmla="*/ 0 h 1640541"/>
                <a:gd name="connsiteX4" fmla="*/ 44823 w 1371600"/>
                <a:gd name="connsiteY4" fmla="*/ 170329 h 1640541"/>
                <a:gd name="connsiteX5" fmla="*/ 0 w 1371600"/>
                <a:gd name="connsiteY5" fmla="*/ 448235 h 1640541"/>
                <a:gd name="connsiteX6" fmla="*/ 89647 w 1371600"/>
                <a:gd name="connsiteY6" fmla="*/ 995082 h 1640541"/>
                <a:gd name="connsiteX7" fmla="*/ 170329 w 1371600"/>
                <a:gd name="connsiteY7" fmla="*/ 1255059 h 1640541"/>
                <a:gd name="connsiteX8" fmla="*/ 412376 w 1371600"/>
                <a:gd name="connsiteY8" fmla="*/ 1416424 h 1640541"/>
                <a:gd name="connsiteX9" fmla="*/ 708212 w 1371600"/>
                <a:gd name="connsiteY9" fmla="*/ 1550894 h 1640541"/>
                <a:gd name="connsiteX10" fmla="*/ 896470 w 1371600"/>
                <a:gd name="connsiteY10" fmla="*/ 1640541 h 1640541"/>
                <a:gd name="connsiteX11" fmla="*/ 1156447 w 1371600"/>
                <a:gd name="connsiteY11" fmla="*/ 1524000 h 1640541"/>
                <a:gd name="connsiteX12" fmla="*/ 1353670 w 1371600"/>
                <a:gd name="connsiteY12" fmla="*/ 1353671 h 1640541"/>
                <a:gd name="connsiteX13" fmla="*/ 1371600 w 1371600"/>
                <a:gd name="connsiteY13" fmla="*/ 1165412 h 1640541"/>
                <a:gd name="connsiteX14" fmla="*/ 1272988 w 1371600"/>
                <a:gd name="connsiteY14" fmla="*/ 1120588 h 1640541"/>
                <a:gd name="connsiteX15" fmla="*/ 959223 w 1371600"/>
                <a:gd name="connsiteY15" fmla="*/ 1013012 h 1640541"/>
                <a:gd name="connsiteX16" fmla="*/ 717176 w 1371600"/>
                <a:gd name="connsiteY16" fmla="*/ 842682 h 1640541"/>
                <a:gd name="connsiteX17" fmla="*/ 564776 w 1371600"/>
                <a:gd name="connsiteY17" fmla="*/ 690282 h 1640541"/>
                <a:gd name="connsiteX18" fmla="*/ 510988 w 1371600"/>
                <a:gd name="connsiteY18" fmla="*/ 636494 h 164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0" h="1640541">
                  <a:moveTo>
                    <a:pt x="510988" y="636494"/>
                  </a:moveTo>
                  <a:lnTo>
                    <a:pt x="421341" y="331694"/>
                  </a:lnTo>
                  <a:lnTo>
                    <a:pt x="358588" y="26894"/>
                  </a:lnTo>
                  <a:lnTo>
                    <a:pt x="259976" y="0"/>
                  </a:lnTo>
                  <a:lnTo>
                    <a:pt x="44823" y="170329"/>
                  </a:lnTo>
                  <a:lnTo>
                    <a:pt x="0" y="448235"/>
                  </a:lnTo>
                  <a:lnTo>
                    <a:pt x="89647" y="995082"/>
                  </a:lnTo>
                  <a:lnTo>
                    <a:pt x="170329" y="1255059"/>
                  </a:lnTo>
                  <a:lnTo>
                    <a:pt x="412376" y="1416424"/>
                  </a:lnTo>
                  <a:lnTo>
                    <a:pt x="708212" y="1550894"/>
                  </a:lnTo>
                  <a:lnTo>
                    <a:pt x="896470" y="1640541"/>
                  </a:lnTo>
                  <a:lnTo>
                    <a:pt x="1156447" y="1524000"/>
                  </a:lnTo>
                  <a:lnTo>
                    <a:pt x="1353670" y="1353671"/>
                  </a:lnTo>
                  <a:lnTo>
                    <a:pt x="1371600" y="1165412"/>
                  </a:lnTo>
                  <a:lnTo>
                    <a:pt x="1272988" y="1120588"/>
                  </a:lnTo>
                  <a:lnTo>
                    <a:pt x="959223" y="1013012"/>
                  </a:lnTo>
                  <a:lnTo>
                    <a:pt x="717176" y="842682"/>
                  </a:lnTo>
                  <a:lnTo>
                    <a:pt x="564776" y="690282"/>
                  </a:lnTo>
                  <a:lnTo>
                    <a:pt x="510988" y="636494"/>
                  </a:lnTo>
                  <a:close/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895166" y="1801906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217459" y="1837765"/>
              <a:ext cx="0" cy="582706"/>
            </a:xfrm>
            <a:prstGeom prst="straightConnector1">
              <a:avLst/>
            </a:prstGeom>
            <a:ln w="38100">
              <a:solidFill>
                <a:srgbClr val="00CC66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554071" y="2510118"/>
              <a:ext cx="17929" cy="950258"/>
            </a:xfrm>
            <a:prstGeom prst="straightConnector1">
              <a:avLst/>
            </a:prstGeom>
            <a:ln w="38100">
              <a:solidFill>
                <a:srgbClr val="00CC66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4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24824" y="783878"/>
            <a:ext cx="2731813" cy="2632252"/>
            <a:chOff x="1192376" y="48771"/>
            <a:chExt cx="6829532" cy="65806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376" y="48771"/>
              <a:ext cx="6829532" cy="6580629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4419600" y="4191000"/>
              <a:ext cx="152400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194114" y="4267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509" y="8878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Brainstem Cut 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553" y="33638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</a:t>
            </a:r>
            <a:r>
              <a:rPr lang="en-US" i="1" dirty="0" smtClean="0">
                <a:solidFill>
                  <a:srgbClr val="0070C0"/>
                </a:solidFill>
              </a:rPr>
              <a:t>mid-pons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8" name="Picture 4" descr="Pons Caudal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3" y="2285346"/>
            <a:ext cx="4705350" cy="3389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76283" y="2321858"/>
            <a:ext cx="6096000" cy="2930525"/>
            <a:chOff x="2976283" y="2321858"/>
            <a:chExt cx="6096000" cy="293052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176683" y="2550458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/>
                <a:t>Vermis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976283" y="3083858"/>
              <a:ext cx="1676400" cy="2968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Fourth ventricle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167283" y="2321858"/>
              <a:ext cx="1905000" cy="4921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Superior cerebellar peduncle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024283" y="3922058"/>
              <a:ext cx="1295400" cy="48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Pontine tegmentum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100483" y="4607858"/>
              <a:ext cx="914400" cy="48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Basilar pons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976283" y="4760258"/>
              <a:ext cx="1752600" cy="4921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 dirty="0"/>
                <a:t>Middle cerebellar peduncle</a:t>
              </a:r>
            </a:p>
          </p:txBody>
        </p:sp>
      </p:grpSp>
      <p:pic>
        <p:nvPicPr>
          <p:cNvPr id="18" name="Picture 17" descr="BrainstemDissectionDorsal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6" y="3177989"/>
            <a:ext cx="2116137" cy="3200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38200" y="5549153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82353" y="2572870"/>
            <a:ext cx="2743200" cy="2375648"/>
            <a:chOff x="4482353" y="2572870"/>
            <a:chExt cx="2743200" cy="2375648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14883" y="2572870"/>
              <a:ext cx="210670" cy="7395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482353" y="3254188"/>
              <a:ext cx="2075330" cy="1344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563035" y="3998258"/>
              <a:ext cx="470648" cy="9502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55882" y="774917"/>
            <a:ext cx="2731813" cy="2632252"/>
            <a:chOff x="1192376" y="48771"/>
            <a:chExt cx="6829532" cy="658062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376" y="48771"/>
              <a:ext cx="6829532" cy="6580629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4876800" y="5105400"/>
              <a:ext cx="14478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51314" y="5334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509" y="8878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Brainstem Cut #3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7553" y="372246"/>
            <a:ext cx="280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</a:t>
            </a:r>
            <a:r>
              <a:rPr lang="en-US" i="1" dirty="0" smtClean="0">
                <a:solidFill>
                  <a:srgbClr val="0070C0"/>
                </a:solidFill>
              </a:rPr>
              <a:t>caudal-medulla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1" name="Picture 18" descr="BrainstemDissectionDorsal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" y="3446930"/>
            <a:ext cx="2116138" cy="3200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oronalSectionCaudalMedulla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1" y="2017245"/>
            <a:ext cx="3733800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164541" y="1277470"/>
            <a:ext cx="5410200" cy="3497263"/>
            <a:chOff x="3164541" y="1277470"/>
            <a:chExt cx="5410200" cy="3497263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3697941" y="4477870"/>
              <a:ext cx="1676400" cy="2968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Pyramidal tract</a:t>
              </a: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850341" y="2420470"/>
              <a:ext cx="1600200" cy="2968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Nucleus gracilis</a:t>
              </a: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6136341" y="1277470"/>
              <a:ext cx="1143000" cy="4699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 dirty="0"/>
                <a:t>Fasciculus </a:t>
              </a:r>
              <a:r>
                <a:rPr lang="en-US" altLang="en-US" sz="1600" dirty="0" err="1"/>
                <a:t>graciclis</a:t>
              </a:r>
              <a:endParaRPr lang="en-US" altLang="en-US" sz="1600" dirty="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316941" y="2953870"/>
              <a:ext cx="1752600" cy="2968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Nucleus cuneatus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164541" y="3487270"/>
              <a:ext cx="1752600" cy="2968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/>
                <a:t>Spinal nucleus V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7431741" y="1506070"/>
              <a:ext cx="1143000" cy="4699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en-US" sz="1600"/>
                <a:t>Fasciculus cuneatus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4741" y="1734670"/>
            <a:ext cx="3124200" cy="2895600"/>
            <a:chOff x="4764741" y="1734670"/>
            <a:chExt cx="3124200" cy="2895600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5450541" y="2496670"/>
              <a:ext cx="11430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5069541" y="2801470"/>
              <a:ext cx="11430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4764741" y="3106270"/>
              <a:ext cx="106680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5374341" y="4401670"/>
              <a:ext cx="11430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7050741" y="1734670"/>
              <a:ext cx="1524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7736541" y="1963270"/>
              <a:ext cx="1524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5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73740"/>
            <a:ext cx="6858000" cy="66080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Rectangle 6"/>
          <p:cNvSpPr/>
          <p:nvPr/>
        </p:nvSpPr>
        <p:spPr>
          <a:xfrm>
            <a:off x="2773681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26281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228600"/>
            <a:ext cx="45719" cy="571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76200" y="6226314"/>
            <a:ext cx="5176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Parasagittal View of the Human Brain Showing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the Location of Your 6 Coronal Cuts (red lines)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45697" y="5879068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1         2     3     4      5                      6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03" y="4031943"/>
            <a:ext cx="3809902" cy="1798332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90600" y="762969"/>
            <a:ext cx="2799509" cy="2697480"/>
            <a:chOff x="1295400" y="173740"/>
            <a:chExt cx="6858000" cy="6608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6" name="Rectangle 5"/>
            <p:cNvSpPr/>
            <p:nvPr/>
          </p:nvSpPr>
          <p:spPr>
            <a:xfrm>
              <a:off x="2773681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2224165"/>
            <a:ext cx="3322271" cy="368805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5181600" y="1705992"/>
            <a:ext cx="1661135" cy="2286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54503" y="1705992"/>
            <a:ext cx="0" cy="82296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419600" y="1096392"/>
            <a:ext cx="3607196" cy="685800"/>
            <a:chOff x="4419600" y="457200"/>
            <a:chExt cx="3607196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4419600" y="496669"/>
              <a:ext cx="1443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white matter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(axons)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57200"/>
              <a:ext cx="13211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gray matter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(cell bodies)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450543"/>
            <a:ext cx="310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anterior to corpus callosum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781976"/>
            <a:ext cx="2794111" cy="2692279"/>
            <a:chOff x="1295400" y="173740"/>
            <a:chExt cx="6858000" cy="6608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3352800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434995"/>
            <a:ext cx="361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genu of corpus callosum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503" y="1325717"/>
            <a:ext cx="2819278" cy="4343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32" y="3808153"/>
            <a:ext cx="3154680" cy="244601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202848" y="2177997"/>
            <a:ext cx="2493352" cy="3837608"/>
            <a:chOff x="5202848" y="2177997"/>
            <a:chExt cx="2493352" cy="38376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858000" y="2884176"/>
              <a:ext cx="838200" cy="24002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553200" y="3429000"/>
              <a:ext cx="990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6436311" y="2210540"/>
              <a:ext cx="683580" cy="692458"/>
            </a:xfrm>
            <a:custGeom>
              <a:avLst/>
              <a:gdLst>
                <a:gd name="connsiteX0" fmla="*/ 372862 w 683580"/>
                <a:gd name="connsiteY0" fmla="*/ 0 h 692458"/>
                <a:gd name="connsiteX1" fmla="*/ 142042 w 683580"/>
                <a:gd name="connsiteY1" fmla="*/ 186431 h 692458"/>
                <a:gd name="connsiteX2" fmla="*/ 0 w 683580"/>
                <a:gd name="connsiteY2" fmla="*/ 275208 h 692458"/>
                <a:gd name="connsiteX3" fmla="*/ 168675 w 683580"/>
                <a:gd name="connsiteY3" fmla="*/ 656947 h 692458"/>
                <a:gd name="connsiteX4" fmla="*/ 363984 w 683580"/>
                <a:gd name="connsiteY4" fmla="*/ 692458 h 692458"/>
                <a:gd name="connsiteX5" fmla="*/ 523782 w 683580"/>
                <a:gd name="connsiteY5" fmla="*/ 683580 h 692458"/>
                <a:gd name="connsiteX6" fmla="*/ 656947 w 683580"/>
                <a:gd name="connsiteY6" fmla="*/ 506027 h 692458"/>
                <a:gd name="connsiteX7" fmla="*/ 683580 w 683580"/>
                <a:gd name="connsiteY7" fmla="*/ 292963 h 692458"/>
                <a:gd name="connsiteX8" fmla="*/ 665825 w 683580"/>
                <a:gd name="connsiteY8" fmla="*/ 8877 h 692458"/>
                <a:gd name="connsiteX9" fmla="*/ 372862 w 683580"/>
                <a:gd name="connsiteY9" fmla="*/ 0 h 69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580" h="692458">
                  <a:moveTo>
                    <a:pt x="372862" y="0"/>
                  </a:moveTo>
                  <a:lnTo>
                    <a:pt x="142042" y="186431"/>
                  </a:lnTo>
                  <a:lnTo>
                    <a:pt x="0" y="275208"/>
                  </a:lnTo>
                  <a:lnTo>
                    <a:pt x="168675" y="656947"/>
                  </a:lnTo>
                  <a:lnTo>
                    <a:pt x="363984" y="692458"/>
                  </a:lnTo>
                  <a:lnTo>
                    <a:pt x="523782" y="683580"/>
                  </a:lnTo>
                  <a:lnTo>
                    <a:pt x="656947" y="506027"/>
                  </a:lnTo>
                  <a:lnTo>
                    <a:pt x="683580" y="292963"/>
                  </a:lnTo>
                  <a:lnTo>
                    <a:pt x="665825" y="8877"/>
                  </a:lnTo>
                  <a:lnTo>
                    <a:pt x="372862" y="0"/>
                  </a:lnTo>
                  <a:close/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7096463" y="2177997"/>
              <a:ext cx="447337" cy="1618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495278" y="3338004"/>
              <a:ext cx="763479" cy="941033"/>
            </a:xfrm>
            <a:custGeom>
              <a:avLst/>
              <a:gdLst>
                <a:gd name="connsiteX0" fmla="*/ 408372 w 763479"/>
                <a:gd name="connsiteY0" fmla="*/ 0 h 941033"/>
                <a:gd name="connsiteX1" fmla="*/ 71021 w 763479"/>
                <a:gd name="connsiteY1" fmla="*/ 363984 h 941033"/>
                <a:gd name="connsiteX2" fmla="*/ 0 w 763479"/>
                <a:gd name="connsiteY2" fmla="*/ 594804 h 941033"/>
                <a:gd name="connsiteX3" fmla="*/ 8877 w 763479"/>
                <a:gd name="connsiteY3" fmla="*/ 754602 h 941033"/>
                <a:gd name="connsiteX4" fmla="*/ 230819 w 763479"/>
                <a:gd name="connsiteY4" fmla="*/ 914400 h 941033"/>
                <a:gd name="connsiteX5" fmla="*/ 523782 w 763479"/>
                <a:gd name="connsiteY5" fmla="*/ 941033 h 941033"/>
                <a:gd name="connsiteX6" fmla="*/ 727969 w 763479"/>
                <a:gd name="connsiteY6" fmla="*/ 861134 h 941033"/>
                <a:gd name="connsiteX7" fmla="*/ 763479 w 763479"/>
                <a:gd name="connsiteY7" fmla="*/ 656947 h 941033"/>
                <a:gd name="connsiteX8" fmla="*/ 701336 w 763479"/>
                <a:gd name="connsiteY8" fmla="*/ 275208 h 941033"/>
                <a:gd name="connsiteX9" fmla="*/ 550415 w 763479"/>
                <a:gd name="connsiteY9" fmla="*/ 71021 h 941033"/>
                <a:gd name="connsiteX10" fmla="*/ 408372 w 763479"/>
                <a:gd name="connsiteY10" fmla="*/ 0 h 94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479" h="941033">
                  <a:moveTo>
                    <a:pt x="408372" y="0"/>
                  </a:moveTo>
                  <a:lnTo>
                    <a:pt x="71021" y="363984"/>
                  </a:lnTo>
                  <a:lnTo>
                    <a:pt x="0" y="594804"/>
                  </a:lnTo>
                  <a:lnTo>
                    <a:pt x="8877" y="754602"/>
                  </a:lnTo>
                  <a:lnTo>
                    <a:pt x="230819" y="914400"/>
                  </a:lnTo>
                  <a:lnTo>
                    <a:pt x="523782" y="941033"/>
                  </a:lnTo>
                  <a:lnTo>
                    <a:pt x="727969" y="861134"/>
                  </a:lnTo>
                  <a:lnTo>
                    <a:pt x="763479" y="656947"/>
                  </a:lnTo>
                  <a:lnTo>
                    <a:pt x="701336" y="275208"/>
                  </a:lnTo>
                  <a:lnTo>
                    <a:pt x="550415" y="71021"/>
                  </a:lnTo>
                  <a:lnTo>
                    <a:pt x="408372" y="0"/>
                  </a:lnTo>
                  <a:close/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29291" y="4227510"/>
              <a:ext cx="235285" cy="1788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202848" y="4775099"/>
              <a:ext cx="374152" cy="10923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375157" y="1831538"/>
            <a:ext cx="4277816" cy="4481210"/>
            <a:chOff x="4375157" y="1831538"/>
            <a:chExt cx="4277816" cy="4481210"/>
          </a:xfrm>
        </p:grpSpPr>
        <p:sp>
          <p:nvSpPr>
            <p:cNvPr id="11" name="TextBox 10"/>
            <p:cNvSpPr txBox="1"/>
            <p:nvPr/>
          </p:nvSpPr>
          <p:spPr>
            <a:xfrm>
              <a:off x="7638272" y="2561010"/>
              <a:ext cx="1014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corpus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callosum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7600" y="3925669"/>
              <a:ext cx="1015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lateral</a:t>
              </a:r>
            </a:p>
            <a:p>
              <a:r>
                <a:rPr lang="en-US" dirty="0" smtClean="0"/>
                <a:t>ventricle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85277" y="1831538"/>
              <a:ext cx="106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cingulate</a:t>
              </a:r>
            </a:p>
            <a:p>
              <a:r>
                <a:rPr lang="en-US" dirty="0" smtClean="0"/>
                <a:t>gyrus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29291" y="5943416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insular lobe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5157" y="5791200"/>
              <a:ext cx="1506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temporal lobe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06766" y="929195"/>
            <a:ext cx="2794111" cy="2692279"/>
            <a:chOff x="1295400" y="173740"/>
            <a:chExt cx="6858000" cy="6608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3733800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8166" y="506014"/>
            <a:ext cx="360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body of corpus callosum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414" y="1668913"/>
            <a:ext cx="3352922" cy="4402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51" y="3768260"/>
            <a:ext cx="2948940" cy="262889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486042" y="1402540"/>
            <a:ext cx="3096972" cy="4935016"/>
            <a:chOff x="4370628" y="834371"/>
            <a:chExt cx="3096972" cy="493501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248400" y="2819400"/>
              <a:ext cx="1066800" cy="2286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400800" y="2204004"/>
              <a:ext cx="10668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5810250" y="2795588"/>
              <a:ext cx="609600" cy="509587"/>
            </a:xfrm>
            <a:custGeom>
              <a:avLst/>
              <a:gdLst>
                <a:gd name="connsiteX0" fmla="*/ 0 w 609600"/>
                <a:gd name="connsiteY0" fmla="*/ 0 h 509587"/>
                <a:gd name="connsiteX1" fmla="*/ 28575 w 609600"/>
                <a:gd name="connsiteY1" fmla="*/ 90487 h 509587"/>
                <a:gd name="connsiteX2" fmla="*/ 233363 w 609600"/>
                <a:gd name="connsiteY2" fmla="*/ 290512 h 509587"/>
                <a:gd name="connsiteX3" fmla="*/ 328613 w 609600"/>
                <a:gd name="connsiteY3" fmla="*/ 419100 h 509587"/>
                <a:gd name="connsiteX4" fmla="*/ 428625 w 609600"/>
                <a:gd name="connsiteY4" fmla="*/ 509587 h 509587"/>
                <a:gd name="connsiteX5" fmla="*/ 519113 w 609600"/>
                <a:gd name="connsiteY5" fmla="*/ 509587 h 509587"/>
                <a:gd name="connsiteX6" fmla="*/ 609600 w 609600"/>
                <a:gd name="connsiteY6" fmla="*/ 481012 h 509587"/>
                <a:gd name="connsiteX7" fmla="*/ 509588 w 609600"/>
                <a:gd name="connsiteY7" fmla="*/ 404812 h 509587"/>
                <a:gd name="connsiteX8" fmla="*/ 447675 w 609600"/>
                <a:gd name="connsiteY8" fmla="*/ 342900 h 509587"/>
                <a:gd name="connsiteX9" fmla="*/ 319088 w 609600"/>
                <a:gd name="connsiteY9" fmla="*/ 276225 h 509587"/>
                <a:gd name="connsiteX10" fmla="*/ 209550 w 609600"/>
                <a:gd name="connsiteY10" fmla="*/ 133350 h 509587"/>
                <a:gd name="connsiteX11" fmla="*/ 71438 w 609600"/>
                <a:gd name="connsiteY11" fmla="*/ 28575 h 509587"/>
                <a:gd name="connsiteX12" fmla="*/ 0 w 609600"/>
                <a:gd name="connsiteY12" fmla="*/ 0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" h="509587">
                  <a:moveTo>
                    <a:pt x="0" y="0"/>
                  </a:moveTo>
                  <a:lnTo>
                    <a:pt x="28575" y="90487"/>
                  </a:lnTo>
                  <a:lnTo>
                    <a:pt x="233363" y="290512"/>
                  </a:lnTo>
                  <a:lnTo>
                    <a:pt x="328613" y="419100"/>
                  </a:lnTo>
                  <a:lnTo>
                    <a:pt x="428625" y="509587"/>
                  </a:lnTo>
                  <a:lnTo>
                    <a:pt x="519113" y="509587"/>
                  </a:lnTo>
                  <a:lnTo>
                    <a:pt x="609600" y="481012"/>
                  </a:lnTo>
                  <a:lnTo>
                    <a:pt x="509588" y="404812"/>
                  </a:lnTo>
                  <a:lnTo>
                    <a:pt x="447675" y="342900"/>
                  </a:lnTo>
                  <a:lnTo>
                    <a:pt x="319088" y="276225"/>
                  </a:lnTo>
                  <a:lnTo>
                    <a:pt x="209550" y="133350"/>
                  </a:lnTo>
                  <a:lnTo>
                    <a:pt x="71438" y="285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6"/>
            </p:cNvCxnSpPr>
            <p:nvPr/>
          </p:nvCxnSpPr>
          <p:spPr>
            <a:xfrm>
              <a:off x="6419850" y="3276600"/>
              <a:ext cx="844987" cy="523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672831" y="2929631"/>
              <a:ext cx="435006" cy="372862"/>
            </a:xfrm>
            <a:custGeom>
              <a:avLst/>
              <a:gdLst>
                <a:gd name="connsiteX0" fmla="*/ 106532 w 435006"/>
                <a:gd name="connsiteY0" fmla="*/ 0 h 372862"/>
                <a:gd name="connsiteX1" fmla="*/ 0 w 435006"/>
                <a:gd name="connsiteY1" fmla="*/ 142043 h 372862"/>
                <a:gd name="connsiteX2" fmla="*/ 35511 w 435006"/>
                <a:gd name="connsiteY2" fmla="*/ 266330 h 372862"/>
                <a:gd name="connsiteX3" fmla="*/ 177553 w 435006"/>
                <a:gd name="connsiteY3" fmla="*/ 363985 h 372862"/>
                <a:gd name="connsiteX4" fmla="*/ 337352 w 435006"/>
                <a:gd name="connsiteY4" fmla="*/ 372862 h 372862"/>
                <a:gd name="connsiteX5" fmla="*/ 435006 w 435006"/>
                <a:gd name="connsiteY5" fmla="*/ 328474 h 372862"/>
                <a:gd name="connsiteX6" fmla="*/ 363985 w 435006"/>
                <a:gd name="connsiteY6" fmla="*/ 204186 h 372862"/>
                <a:gd name="connsiteX7" fmla="*/ 186431 w 435006"/>
                <a:gd name="connsiteY7" fmla="*/ 53266 h 372862"/>
                <a:gd name="connsiteX8" fmla="*/ 106532 w 435006"/>
                <a:gd name="connsiteY8" fmla="*/ 0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06" h="372862">
                  <a:moveTo>
                    <a:pt x="106532" y="0"/>
                  </a:moveTo>
                  <a:lnTo>
                    <a:pt x="0" y="142043"/>
                  </a:lnTo>
                  <a:lnTo>
                    <a:pt x="35511" y="266330"/>
                  </a:lnTo>
                  <a:lnTo>
                    <a:pt x="177553" y="363985"/>
                  </a:lnTo>
                  <a:lnTo>
                    <a:pt x="337352" y="372862"/>
                  </a:lnTo>
                  <a:lnTo>
                    <a:pt x="435006" y="328474"/>
                  </a:lnTo>
                  <a:lnTo>
                    <a:pt x="363985" y="204186"/>
                  </a:lnTo>
                  <a:lnTo>
                    <a:pt x="186431" y="53266"/>
                  </a:lnTo>
                  <a:lnTo>
                    <a:pt x="106532" y="0"/>
                  </a:ln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669687" y="834371"/>
              <a:ext cx="60757" cy="21673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70628" y="990600"/>
              <a:ext cx="1302203" cy="23299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08908" y="3687048"/>
              <a:ext cx="402683" cy="20823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902558" y="720569"/>
            <a:ext cx="5103390" cy="5882366"/>
            <a:chOff x="3787144" y="152400"/>
            <a:chExt cx="5103390" cy="5882366"/>
          </a:xfrm>
        </p:grpSpPr>
        <p:sp>
          <p:nvSpPr>
            <p:cNvPr id="12" name="TextBox 11"/>
            <p:cNvSpPr txBox="1"/>
            <p:nvPr/>
          </p:nvSpPr>
          <p:spPr>
            <a:xfrm>
              <a:off x="7239000" y="2514600"/>
              <a:ext cx="1042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corpus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callosum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1849903"/>
              <a:ext cx="106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cingulate</a:t>
              </a:r>
            </a:p>
            <a:p>
              <a:r>
                <a:rPr lang="en-US" dirty="0" smtClean="0"/>
                <a:t>gyrus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6734" y="3135868"/>
              <a:ext cx="1703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lateral ventricle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40088" y="545068"/>
              <a:ext cx="96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caudate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7144" y="152400"/>
              <a:ext cx="1384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internal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capsule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(white band)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0444" y="5665434"/>
              <a:ext cx="10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putamen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7634" y="759660"/>
            <a:ext cx="2794111" cy="2692279"/>
            <a:chOff x="1295400" y="173740"/>
            <a:chExt cx="6858000" cy="66080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" name="Rectangle 2"/>
            <p:cNvSpPr/>
            <p:nvPr/>
          </p:nvSpPr>
          <p:spPr>
            <a:xfrm>
              <a:off x="4114800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393" y="3657599"/>
            <a:ext cx="1884798" cy="190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4300" y="5548542"/>
            <a:ext cx="167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Pencil is pointing to</a:t>
            </a:r>
          </a:p>
          <a:p>
            <a:pPr algn="ctr"/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</a:rPr>
              <a:t>anterior commissure</a:t>
            </a:r>
            <a:endParaRPr lang="en-US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2740"/>
            <a:ext cx="327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anterior commissure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492" y="1445341"/>
            <a:ext cx="2639873" cy="376077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474346" y="1251751"/>
            <a:ext cx="3357243" cy="4243527"/>
            <a:chOff x="4474346" y="1251751"/>
            <a:chExt cx="3357243" cy="424352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826928" y="2899298"/>
              <a:ext cx="949915" cy="37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64789" y="2275024"/>
              <a:ext cx="10668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6329783" y="2840853"/>
              <a:ext cx="435006" cy="372862"/>
            </a:xfrm>
            <a:custGeom>
              <a:avLst/>
              <a:gdLst>
                <a:gd name="connsiteX0" fmla="*/ 106532 w 435006"/>
                <a:gd name="connsiteY0" fmla="*/ 0 h 372862"/>
                <a:gd name="connsiteX1" fmla="*/ 0 w 435006"/>
                <a:gd name="connsiteY1" fmla="*/ 142043 h 372862"/>
                <a:gd name="connsiteX2" fmla="*/ 35511 w 435006"/>
                <a:gd name="connsiteY2" fmla="*/ 266330 h 372862"/>
                <a:gd name="connsiteX3" fmla="*/ 177553 w 435006"/>
                <a:gd name="connsiteY3" fmla="*/ 363985 h 372862"/>
                <a:gd name="connsiteX4" fmla="*/ 337352 w 435006"/>
                <a:gd name="connsiteY4" fmla="*/ 372862 h 372862"/>
                <a:gd name="connsiteX5" fmla="*/ 435006 w 435006"/>
                <a:gd name="connsiteY5" fmla="*/ 328474 h 372862"/>
                <a:gd name="connsiteX6" fmla="*/ 363985 w 435006"/>
                <a:gd name="connsiteY6" fmla="*/ 204186 h 372862"/>
                <a:gd name="connsiteX7" fmla="*/ 186431 w 435006"/>
                <a:gd name="connsiteY7" fmla="*/ 53266 h 372862"/>
                <a:gd name="connsiteX8" fmla="*/ 106532 w 435006"/>
                <a:gd name="connsiteY8" fmla="*/ 0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06" h="372862">
                  <a:moveTo>
                    <a:pt x="106532" y="0"/>
                  </a:moveTo>
                  <a:lnTo>
                    <a:pt x="0" y="142043"/>
                  </a:lnTo>
                  <a:lnTo>
                    <a:pt x="35511" y="266330"/>
                  </a:lnTo>
                  <a:lnTo>
                    <a:pt x="177553" y="363985"/>
                  </a:lnTo>
                  <a:lnTo>
                    <a:pt x="337352" y="372862"/>
                  </a:lnTo>
                  <a:lnTo>
                    <a:pt x="435006" y="328474"/>
                  </a:lnTo>
                  <a:lnTo>
                    <a:pt x="363985" y="204186"/>
                  </a:lnTo>
                  <a:lnTo>
                    <a:pt x="186431" y="53266"/>
                  </a:lnTo>
                  <a:lnTo>
                    <a:pt x="106532" y="0"/>
                  </a:ln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320901" y="1340528"/>
              <a:ext cx="110883" cy="15280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49049" y="1251751"/>
              <a:ext cx="1225123" cy="195337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474346" y="3116062"/>
              <a:ext cx="1844780" cy="4378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68105" y="3650202"/>
              <a:ext cx="451281" cy="15831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29888" y="4104443"/>
              <a:ext cx="547456" cy="41429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6498455" y="4429958"/>
              <a:ext cx="577048" cy="1065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511031" y="383217"/>
            <a:ext cx="5309265" cy="5386697"/>
            <a:chOff x="3511031" y="383217"/>
            <a:chExt cx="5309265" cy="5386697"/>
          </a:xfrm>
        </p:grpSpPr>
        <p:sp>
          <p:nvSpPr>
            <p:cNvPr id="20" name="TextBox 19"/>
            <p:cNvSpPr txBox="1"/>
            <p:nvPr/>
          </p:nvSpPr>
          <p:spPr>
            <a:xfrm>
              <a:off x="7700643" y="2594498"/>
              <a:ext cx="1042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corpus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callosum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5389" y="1920923"/>
              <a:ext cx="106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cingulate</a:t>
              </a:r>
            </a:p>
            <a:p>
              <a:r>
                <a:rPr lang="en-US" dirty="0" smtClean="0"/>
                <a:t>gyrus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9184" y="1024460"/>
              <a:ext cx="96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caudate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4096" y="383217"/>
              <a:ext cx="1384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internal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capsule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(white band)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1031" y="2922232"/>
              <a:ext cx="10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putamen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2962" y="3474125"/>
              <a:ext cx="1317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anterior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commissure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23420" y="4239084"/>
              <a:ext cx="654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optic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tract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04287" y="5400582"/>
              <a:ext cx="1079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amygdala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9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970" y="1347973"/>
            <a:ext cx="2787457" cy="4100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#5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2861" y="600268"/>
            <a:ext cx="2840560" cy="2737036"/>
            <a:chOff x="1295400" y="173740"/>
            <a:chExt cx="6858000" cy="6608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4526281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2455" y="256734"/>
            <a:ext cx="299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through mammillary body</a:t>
            </a:r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2659" y="3173852"/>
            <a:ext cx="2984261" cy="2126306"/>
            <a:chOff x="532659" y="3622090"/>
            <a:chExt cx="2984261" cy="21263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659" y="3622090"/>
              <a:ext cx="2984261" cy="1837678"/>
            </a:xfrm>
            <a:prstGeom prst="rect">
              <a:avLst/>
            </a:prstGeom>
            <a:solidFill>
              <a:srgbClr val="FF0000"/>
            </a:solidFill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1649506" y="4421081"/>
              <a:ext cx="108273" cy="10653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23712" y="5379064"/>
              <a:ext cx="1822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</a:rPr>
                <a:t>mammillary body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89" y="5335827"/>
            <a:ext cx="2072122" cy="1261006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576764" y="1210235"/>
            <a:ext cx="3487912" cy="4304741"/>
            <a:chOff x="4576764" y="1210235"/>
            <a:chExt cx="3487912" cy="430474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7060015" y="2899298"/>
              <a:ext cx="949915" cy="37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997876" y="2275024"/>
              <a:ext cx="10668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6558108" y="2883715"/>
              <a:ext cx="409430" cy="326210"/>
            </a:xfrm>
            <a:custGeom>
              <a:avLst/>
              <a:gdLst>
                <a:gd name="connsiteX0" fmla="*/ 106532 w 435006"/>
                <a:gd name="connsiteY0" fmla="*/ 0 h 372862"/>
                <a:gd name="connsiteX1" fmla="*/ 0 w 435006"/>
                <a:gd name="connsiteY1" fmla="*/ 142043 h 372862"/>
                <a:gd name="connsiteX2" fmla="*/ 35511 w 435006"/>
                <a:gd name="connsiteY2" fmla="*/ 266330 h 372862"/>
                <a:gd name="connsiteX3" fmla="*/ 177553 w 435006"/>
                <a:gd name="connsiteY3" fmla="*/ 363985 h 372862"/>
                <a:gd name="connsiteX4" fmla="*/ 337352 w 435006"/>
                <a:gd name="connsiteY4" fmla="*/ 372862 h 372862"/>
                <a:gd name="connsiteX5" fmla="*/ 435006 w 435006"/>
                <a:gd name="connsiteY5" fmla="*/ 328474 h 372862"/>
                <a:gd name="connsiteX6" fmla="*/ 363985 w 435006"/>
                <a:gd name="connsiteY6" fmla="*/ 204186 h 372862"/>
                <a:gd name="connsiteX7" fmla="*/ 186431 w 435006"/>
                <a:gd name="connsiteY7" fmla="*/ 53266 h 372862"/>
                <a:gd name="connsiteX8" fmla="*/ 106532 w 435006"/>
                <a:gd name="connsiteY8" fmla="*/ 0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006" h="372862">
                  <a:moveTo>
                    <a:pt x="106532" y="0"/>
                  </a:moveTo>
                  <a:lnTo>
                    <a:pt x="0" y="142043"/>
                  </a:lnTo>
                  <a:lnTo>
                    <a:pt x="35511" y="266330"/>
                  </a:lnTo>
                  <a:lnTo>
                    <a:pt x="177553" y="363985"/>
                  </a:lnTo>
                  <a:lnTo>
                    <a:pt x="337352" y="372862"/>
                  </a:lnTo>
                  <a:lnTo>
                    <a:pt x="435006" y="328474"/>
                  </a:lnTo>
                  <a:lnTo>
                    <a:pt x="363985" y="204186"/>
                  </a:lnTo>
                  <a:lnTo>
                    <a:pt x="186431" y="53266"/>
                  </a:lnTo>
                  <a:lnTo>
                    <a:pt x="106532" y="0"/>
                  </a:lnTo>
                  <a:close/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508376" y="1210235"/>
              <a:ext cx="156495" cy="16583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82136" y="1251751"/>
              <a:ext cx="1366327" cy="220106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4707433" y="3116062"/>
              <a:ext cx="1650505" cy="5653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6638925" y="4557713"/>
              <a:ext cx="285751" cy="957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576764" y="3919538"/>
              <a:ext cx="2057399" cy="4095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7162800" y="4052047"/>
              <a:ext cx="514351" cy="1389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196140" y="3552827"/>
              <a:ext cx="538160" cy="904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710790" y="383217"/>
            <a:ext cx="5433210" cy="5386697"/>
            <a:chOff x="3710790" y="383217"/>
            <a:chExt cx="5433210" cy="5386697"/>
          </a:xfrm>
        </p:grpSpPr>
        <p:sp>
          <p:nvSpPr>
            <p:cNvPr id="37" name="TextBox 36"/>
            <p:cNvSpPr txBox="1"/>
            <p:nvPr/>
          </p:nvSpPr>
          <p:spPr>
            <a:xfrm>
              <a:off x="7933730" y="2594498"/>
              <a:ext cx="1042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corpus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callosum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88476" y="1920923"/>
              <a:ext cx="106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cingulate</a:t>
              </a:r>
            </a:p>
            <a:p>
              <a:r>
                <a:rPr lang="en-US" dirty="0" smtClean="0"/>
                <a:t>gyrus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92271" y="925845"/>
              <a:ext cx="96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caudate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77183" y="383217"/>
              <a:ext cx="1384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internal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capsule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(white band)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44118" y="2922232"/>
              <a:ext cx="10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putamen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7374" y="5400582"/>
              <a:ext cx="144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hippocampus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0790" y="4131907"/>
              <a:ext cx="909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 smtClean="0"/>
                <a:t>globus</a:t>
              </a:r>
              <a:endParaRPr lang="en-US" dirty="0" smtClean="0"/>
            </a:p>
            <a:p>
              <a:pPr algn="r"/>
              <a:r>
                <a:rPr lang="en-US" dirty="0" smtClean="0"/>
                <a:t>pallidus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68418" y="3431819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thalamus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5123" y="4065232"/>
              <a:ext cx="151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hypothalamus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97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" y="887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#6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9636" y="577153"/>
            <a:ext cx="2811780" cy="2709305"/>
            <a:chOff x="1295400" y="173740"/>
            <a:chExt cx="6858000" cy="6608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73740"/>
              <a:ext cx="6858000" cy="660806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5791200" y="228600"/>
              <a:ext cx="45719" cy="5715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7553" y="246737"/>
            <a:ext cx="399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Cut </a:t>
            </a:r>
            <a:r>
              <a:rPr lang="en-US" i="1" smtClean="0">
                <a:solidFill>
                  <a:srgbClr val="0070C0"/>
                </a:solidFill>
              </a:rPr>
              <a:t>through splenium </a:t>
            </a:r>
            <a:r>
              <a:rPr lang="en-US" i="1" dirty="0" smtClean="0">
                <a:solidFill>
                  <a:srgbClr val="0070C0"/>
                </a:solidFill>
              </a:rPr>
              <a:t>of corpus callosum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35" y="3510116"/>
            <a:ext cx="1566257" cy="1654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357" y="3729029"/>
            <a:ext cx="2052938" cy="2524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092" y="1561884"/>
            <a:ext cx="2442326" cy="32918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21977" y="4625788"/>
            <a:ext cx="2339788" cy="1168389"/>
            <a:chOff x="1021977" y="4625788"/>
            <a:chExt cx="2339788" cy="1168389"/>
          </a:xfrm>
        </p:grpSpPr>
        <p:sp>
          <p:nvSpPr>
            <p:cNvPr id="11" name="Freeform 10"/>
            <p:cNvSpPr/>
            <p:nvPr/>
          </p:nvSpPr>
          <p:spPr>
            <a:xfrm>
              <a:off x="2814918" y="4625788"/>
              <a:ext cx="546847" cy="510988"/>
            </a:xfrm>
            <a:custGeom>
              <a:avLst/>
              <a:gdLst>
                <a:gd name="connsiteX0" fmla="*/ 286870 w 546847"/>
                <a:gd name="connsiteY0" fmla="*/ 0 h 510988"/>
                <a:gd name="connsiteX1" fmla="*/ 17929 w 546847"/>
                <a:gd name="connsiteY1" fmla="*/ 80683 h 510988"/>
                <a:gd name="connsiteX2" fmla="*/ 0 w 546847"/>
                <a:gd name="connsiteY2" fmla="*/ 242047 h 510988"/>
                <a:gd name="connsiteX3" fmla="*/ 125506 w 546847"/>
                <a:gd name="connsiteY3" fmla="*/ 466165 h 510988"/>
                <a:gd name="connsiteX4" fmla="*/ 376517 w 546847"/>
                <a:gd name="connsiteY4" fmla="*/ 510988 h 510988"/>
                <a:gd name="connsiteX5" fmla="*/ 546847 w 546847"/>
                <a:gd name="connsiteY5" fmla="*/ 349624 h 510988"/>
                <a:gd name="connsiteX6" fmla="*/ 546847 w 546847"/>
                <a:gd name="connsiteY6" fmla="*/ 197224 h 510988"/>
                <a:gd name="connsiteX7" fmla="*/ 421341 w 546847"/>
                <a:gd name="connsiteY7" fmla="*/ 89647 h 510988"/>
                <a:gd name="connsiteX8" fmla="*/ 286870 w 546847"/>
                <a:gd name="connsiteY8" fmla="*/ 0 h 5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847" h="510988">
                  <a:moveTo>
                    <a:pt x="286870" y="0"/>
                  </a:moveTo>
                  <a:lnTo>
                    <a:pt x="17929" y="80683"/>
                  </a:lnTo>
                  <a:lnTo>
                    <a:pt x="0" y="242047"/>
                  </a:lnTo>
                  <a:lnTo>
                    <a:pt x="125506" y="466165"/>
                  </a:lnTo>
                  <a:lnTo>
                    <a:pt x="376517" y="510988"/>
                  </a:lnTo>
                  <a:lnTo>
                    <a:pt x="546847" y="349624"/>
                  </a:lnTo>
                  <a:lnTo>
                    <a:pt x="546847" y="197224"/>
                  </a:lnTo>
                  <a:lnTo>
                    <a:pt x="421341" y="89647"/>
                  </a:lnTo>
                  <a:lnTo>
                    <a:pt x="286870" y="0"/>
                  </a:lnTo>
                  <a:close/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2"/>
            </p:cNvCxnSpPr>
            <p:nvPr/>
          </p:nvCxnSpPr>
          <p:spPr>
            <a:xfrm flipH="1">
              <a:off x="1792941" y="4867835"/>
              <a:ext cx="1021977" cy="753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21977" y="5486400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thalamus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87672" y="2472247"/>
            <a:ext cx="1457686" cy="2604253"/>
            <a:chOff x="6687672" y="2472247"/>
            <a:chExt cx="1457686" cy="26042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988297" y="3162974"/>
              <a:ext cx="739279" cy="5535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078558" y="2472247"/>
              <a:ext cx="10668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2" idx="0"/>
            </p:cNvCxnSpPr>
            <p:nvPr/>
          </p:nvCxnSpPr>
          <p:spPr>
            <a:xfrm flipH="1" flipV="1">
              <a:off x="6687672" y="3505203"/>
              <a:ext cx="665490" cy="157129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510270" y="2091253"/>
            <a:ext cx="2633730" cy="3908577"/>
            <a:chOff x="6510270" y="2091253"/>
            <a:chExt cx="2633730" cy="3908577"/>
          </a:xfrm>
        </p:grpSpPr>
        <p:sp>
          <p:nvSpPr>
            <p:cNvPr id="28" name="TextBox 27"/>
            <p:cNvSpPr txBox="1"/>
            <p:nvPr/>
          </p:nvSpPr>
          <p:spPr>
            <a:xfrm>
              <a:off x="7682717" y="2962050"/>
              <a:ext cx="10147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spenium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of the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corpus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callosum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79093" y="2091253"/>
              <a:ext cx="106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cingulate</a:t>
              </a:r>
            </a:p>
            <a:p>
              <a:r>
                <a:rPr lang="en-US" dirty="0" smtClean="0"/>
                <a:t>gyrus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10270" y="5076500"/>
              <a:ext cx="16857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posterior horn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of the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lateral ventricle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9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376" y="48771"/>
            <a:ext cx="6829532" cy="658062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419600" y="2971800"/>
            <a:ext cx="11430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6800" y="5105400"/>
            <a:ext cx="14478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19600" y="4191000"/>
            <a:ext cx="15240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6096000"/>
            <a:ext cx="497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Parasagittal View of the Human Brain Showing</a:t>
            </a:r>
          </a:p>
          <a:p>
            <a:r>
              <a:rPr lang="en-US" b="1" dirty="0" smtClean="0"/>
              <a:t> the Location of Your 3 Brainstem  Cuts (red lines)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94114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4114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1314" y="533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268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VCU User</dc:creator>
  <cp:lastModifiedBy>Kimberle Jacobs</cp:lastModifiedBy>
  <cp:revision>66</cp:revision>
  <dcterms:created xsi:type="dcterms:W3CDTF">2014-10-24T15:32:30Z</dcterms:created>
  <dcterms:modified xsi:type="dcterms:W3CDTF">2015-10-29T14:28:02Z</dcterms:modified>
</cp:coreProperties>
</file>