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6" r:id="rId2"/>
    <p:sldId id="288" r:id="rId3"/>
    <p:sldId id="284" r:id="rId4"/>
    <p:sldId id="283" r:id="rId5"/>
    <p:sldId id="287" r:id="rId6"/>
    <p:sldId id="262" r:id="rId7"/>
    <p:sldId id="272" r:id="rId8"/>
    <p:sldId id="273" r:id="rId9"/>
    <p:sldId id="285" r:id="rId10"/>
    <p:sldId id="289" r:id="rId11"/>
    <p:sldId id="267" r:id="rId12"/>
    <p:sldId id="28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1">
          <p15:clr>
            <a:srgbClr val="A4A3A4"/>
          </p15:clr>
        </p15:guide>
        <p15:guide id="2" pos="160">
          <p15:clr>
            <a:srgbClr val="A4A3A4"/>
          </p15:clr>
        </p15:guide>
        <p15:guide id="3" pos="5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FFCC"/>
    <a:srgbClr val="0000FF"/>
    <a:srgbClr val="9900FF"/>
    <a:srgbClr val="00A29E"/>
    <a:srgbClr val="00FFFF"/>
    <a:srgbClr val="660066"/>
    <a:srgbClr val="FF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449" autoAdjust="0"/>
  </p:normalViewPr>
  <p:slideViewPr>
    <p:cSldViewPr snapToGrid="0">
      <p:cViewPr varScale="1">
        <p:scale>
          <a:sx n="103" d="100"/>
          <a:sy n="103" d="100"/>
        </p:scale>
        <p:origin x="1776" y="102"/>
      </p:cViewPr>
      <p:guideLst>
        <p:guide orient="horz" pos="1171"/>
        <p:guide pos="160"/>
        <p:guide pos="56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6B9C14-5B40-4149-942E-D2C607FEABE0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E55B5B-8EEB-4BA9-A17F-97D7DB2BB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21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D5FEACF-A676-4777-8A88-E6E8D96C1D84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284A3A-BB54-4BB6-9BB1-A2B54263C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67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84A3A-BB54-4BB6-9BB1-A2B54263CF8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5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9A36BC-7B39-429F-BA9F-119DC55B669B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71856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Vermis means worm in Latin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1637A-931A-4DB2-B610-225D0EE66674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0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Anterior commissure is anterior to this section, would be just ventral to lateral ventricles</a:t>
            </a:r>
          </a:p>
          <a:p>
            <a:r>
              <a:rPr lang="en-US" altLang="en-US" dirty="0" smtClean="0"/>
              <a:t>Ant. Comm. Cartoon:</a:t>
            </a:r>
          </a:p>
          <a:p>
            <a:r>
              <a:rPr lang="en-US" altLang="en-US" dirty="0" smtClean="0"/>
              <a:t>http://en.wikipedia.org/wiki/Anterior_commissure#mediaviewer/File:Gray744.png</a:t>
            </a:r>
          </a:p>
          <a:p>
            <a:r>
              <a:rPr lang="en-US" altLang="en-US" dirty="0" smtClean="0"/>
              <a:t>Ant. Comm. Pic:</a:t>
            </a:r>
          </a:p>
          <a:p>
            <a:r>
              <a:rPr lang="en-US" altLang="en-US" dirty="0" smtClean="0"/>
              <a:t>http://frontalcortex.com/?page=oll&amp;topic=24&amp;qid=689</a:t>
            </a:r>
          </a:p>
          <a:p>
            <a:endParaRPr lang="en-US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1D18FC-ACE6-4F01-9E47-9278AD80313D}" type="slidenum">
              <a:rPr lang="en-US" altLang="en-US" smtClean="0"/>
              <a:pPr eaLnBrk="1" hangingPunct="1"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697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25"/>
            <a:ext cx="7772400" cy="307975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CB753-03D2-4900-88D0-E771BB7253CF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6676-27AF-4776-952A-0ACB9F86B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6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C81E-0DD6-4FFE-9619-82E3F1CB09DB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A138-D300-465E-8544-24066E1B8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34D47-F990-43D7-AD66-72DEF6C19D79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E56D-FAA3-4B75-9E08-421B1704C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8EB1-18B8-4A9C-9A9C-4227BE69E672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9788-1EE1-409C-9936-CB212AAAD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9DEE-25EB-4456-9508-DDBCC24548DE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E5C2-4E69-4B0F-BD33-85CC12561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28C0-1EB8-454D-A23F-183085032E21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85C3D-63DA-4F0A-9889-1E06887F0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E7BE-65AD-4E3A-BBD1-18D00CC876F9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E08F-53AF-4923-976F-0EA4A2A05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0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4DF2-978D-460E-9A35-A028BF04EB67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324E-0E4F-421A-8E15-9D5B47655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5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13AE1-AF8D-44AC-A5E7-24AA815D114D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7AD6-CE4A-4333-9678-BADEEBE30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2A188-BCDA-44DA-98DB-AE230731F2DC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A64E-5513-41DC-9397-7148E7DDC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20BA-2E62-4EF4-9A42-458B34B4D5C9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3E2B-B9AF-48AF-BC29-49FA0543A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1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CA1984-4999-457D-B6E2-77B917529233}" type="datetimeFigureOut">
              <a:rPr lang="en-US"/>
              <a:pPr>
                <a:defRPr/>
              </a:pPr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C6A04D-05A9-49E2-BB57-C141C51A6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352" y="669716"/>
            <a:ext cx="17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FF"/>
                </a:solidFill>
                <a:latin typeface="+mn-lt"/>
              </a:rPr>
              <a:t>2 Central Sulcus</a:t>
            </a:r>
            <a:endParaRPr lang="en-US" b="1" dirty="0">
              <a:solidFill>
                <a:srgbClr val="9900FF"/>
              </a:solidFill>
              <a:latin typeface="+mn-lt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6582" y="2481517"/>
            <a:ext cx="3333720" cy="227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065" y="2191121"/>
            <a:ext cx="3280440" cy="251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3550" y="5314574"/>
            <a:ext cx="270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+mn-lt"/>
              </a:rPr>
              <a:t>1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 Sylvian or Lateral Fissure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2774" y="1765884"/>
            <a:ext cx="2222275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CC"/>
                </a:solidFill>
                <a:latin typeface="+mn-lt"/>
              </a:rPr>
              <a:t>3 Longitudinal Fissure</a:t>
            </a:r>
            <a:endParaRPr lang="en-US" dirty="0">
              <a:solidFill>
                <a:srgbClr val="00FFCC"/>
              </a:solidFill>
              <a:latin typeface="+mn-lt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969564" y="1975551"/>
            <a:ext cx="984392" cy="1014411"/>
          </a:xfrm>
          <a:custGeom>
            <a:avLst/>
            <a:gdLst>
              <a:gd name="connsiteX0" fmla="*/ 2258 w 984392"/>
              <a:gd name="connsiteY0" fmla="*/ 0 h 1014411"/>
              <a:gd name="connsiteX1" fmla="*/ 126436 w 984392"/>
              <a:gd name="connsiteY1" fmla="*/ 959556 h 1014411"/>
              <a:gd name="connsiteX2" fmla="*/ 815058 w 984392"/>
              <a:gd name="connsiteY2" fmla="*/ 903111 h 1014411"/>
              <a:gd name="connsiteX3" fmla="*/ 815058 w 984392"/>
              <a:gd name="connsiteY3" fmla="*/ 903111 h 1014411"/>
              <a:gd name="connsiteX4" fmla="*/ 984392 w 984392"/>
              <a:gd name="connsiteY4" fmla="*/ 903111 h 101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392" h="1014411">
                <a:moveTo>
                  <a:pt x="2258" y="0"/>
                </a:moveTo>
                <a:cubicBezTo>
                  <a:pt x="-3387" y="404519"/>
                  <a:pt x="-9031" y="809038"/>
                  <a:pt x="126436" y="959556"/>
                </a:cubicBezTo>
                <a:cubicBezTo>
                  <a:pt x="261903" y="1110074"/>
                  <a:pt x="815058" y="903111"/>
                  <a:pt x="815058" y="903111"/>
                </a:cubicBezTo>
                <a:lnTo>
                  <a:pt x="815058" y="903111"/>
                </a:lnTo>
                <a:lnTo>
                  <a:pt x="984392" y="903111"/>
                </a:lnTo>
              </a:path>
            </a:pathLst>
          </a:custGeom>
          <a:noFill/>
          <a:ln w="57150">
            <a:solidFill>
              <a:srgbClr val="00FFCC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876419" y="669716"/>
            <a:ext cx="6438990" cy="5014190"/>
            <a:chOff x="1876419" y="1132565"/>
            <a:chExt cx="6438990" cy="5014190"/>
          </a:xfrm>
        </p:grpSpPr>
        <p:sp>
          <p:nvSpPr>
            <p:cNvPr id="15" name="TextBox 14"/>
            <p:cNvSpPr txBox="1"/>
            <p:nvPr/>
          </p:nvSpPr>
          <p:spPr>
            <a:xfrm>
              <a:off x="1876419" y="1132565"/>
              <a:ext cx="365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- separates </a:t>
              </a:r>
              <a:r>
                <a:rPr lang="en-US" b="1" dirty="0" smtClean="0">
                  <a:solidFill>
                    <a:srgbClr val="0000FF"/>
                  </a:solidFill>
                  <a:latin typeface="+mn-lt"/>
                </a:rPr>
                <a:t>parietal</a:t>
              </a:r>
              <a:r>
                <a:rPr lang="en-US" dirty="0" smtClean="0">
                  <a:latin typeface="+mn-lt"/>
                </a:rPr>
                <a:t> and </a:t>
              </a:r>
              <a:r>
                <a:rPr lang="en-US" b="1" dirty="0" smtClean="0">
                  <a:solidFill>
                    <a:srgbClr val="FF0000"/>
                  </a:solidFill>
                  <a:latin typeface="+mn-lt"/>
                </a:rPr>
                <a:t>frontal</a:t>
              </a:r>
              <a:r>
                <a:rPr lang="en-US" dirty="0" smtClean="0">
                  <a:latin typeface="+mn-lt"/>
                </a:rPr>
                <a:t> lobes</a:t>
              </a:r>
              <a:endParaRPr lang="en-US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5163" y="5777423"/>
              <a:ext cx="394024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 - separates </a:t>
              </a:r>
              <a:r>
                <a:rPr lang="en-US" b="1" dirty="0" smtClean="0">
                  <a:solidFill>
                    <a:srgbClr val="0000FF"/>
                  </a:solidFill>
                  <a:latin typeface="+mn-lt"/>
                </a:rPr>
                <a:t>parietal</a:t>
              </a:r>
              <a:r>
                <a:rPr lang="en-US" dirty="0" smtClean="0">
                  <a:latin typeface="+mn-lt"/>
                </a:rPr>
                <a:t> and </a:t>
              </a:r>
              <a:r>
                <a:rPr lang="en-US" b="1" dirty="0" smtClean="0">
                  <a:solidFill>
                    <a:srgbClr val="FFFF00"/>
                  </a:solidFill>
                  <a:latin typeface="+mn-lt"/>
                </a:rPr>
                <a:t>temporal</a:t>
              </a:r>
              <a:r>
                <a:rPr lang="en-US" dirty="0" smtClean="0">
                  <a:solidFill>
                    <a:srgbClr val="FFFF00"/>
                  </a:solidFill>
                  <a:latin typeface="+mn-lt"/>
                </a:rPr>
                <a:t> </a:t>
              </a:r>
              <a:r>
                <a:rPr lang="en-US" dirty="0" smtClean="0">
                  <a:latin typeface="+mn-lt"/>
                </a:rPr>
                <a:t>lobes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5800" y="2270826"/>
            <a:ext cx="3167063" cy="2100263"/>
            <a:chOff x="685800" y="2733675"/>
            <a:chExt cx="3167063" cy="2100263"/>
          </a:xfrm>
        </p:grpSpPr>
        <p:sp>
          <p:nvSpPr>
            <p:cNvPr id="11" name="Freeform 10"/>
            <p:cNvSpPr/>
            <p:nvPr/>
          </p:nvSpPr>
          <p:spPr>
            <a:xfrm>
              <a:off x="2071688" y="2762250"/>
              <a:ext cx="1781175" cy="1600200"/>
            </a:xfrm>
            <a:custGeom>
              <a:avLst/>
              <a:gdLst>
                <a:gd name="connsiteX0" fmla="*/ 395287 w 1781175"/>
                <a:gd name="connsiteY0" fmla="*/ 1114425 h 1600200"/>
                <a:gd name="connsiteX1" fmla="*/ 404812 w 1781175"/>
                <a:gd name="connsiteY1" fmla="*/ 1290638 h 1600200"/>
                <a:gd name="connsiteX2" fmla="*/ 519112 w 1781175"/>
                <a:gd name="connsiteY2" fmla="*/ 1333500 h 1600200"/>
                <a:gd name="connsiteX3" fmla="*/ 671512 w 1781175"/>
                <a:gd name="connsiteY3" fmla="*/ 1485900 h 1600200"/>
                <a:gd name="connsiteX4" fmla="*/ 1000125 w 1781175"/>
                <a:gd name="connsiteY4" fmla="*/ 1600200 h 1600200"/>
                <a:gd name="connsiteX5" fmla="*/ 1414462 w 1781175"/>
                <a:gd name="connsiteY5" fmla="*/ 1595438 h 1600200"/>
                <a:gd name="connsiteX6" fmla="*/ 1700212 w 1781175"/>
                <a:gd name="connsiteY6" fmla="*/ 1528763 h 1600200"/>
                <a:gd name="connsiteX7" fmla="*/ 1781175 w 1781175"/>
                <a:gd name="connsiteY7" fmla="*/ 1071563 h 1600200"/>
                <a:gd name="connsiteX8" fmla="*/ 1638300 w 1781175"/>
                <a:gd name="connsiteY8" fmla="*/ 719138 h 1600200"/>
                <a:gd name="connsiteX9" fmla="*/ 1443037 w 1781175"/>
                <a:gd name="connsiteY9" fmla="*/ 552450 h 1600200"/>
                <a:gd name="connsiteX10" fmla="*/ 1281112 w 1781175"/>
                <a:gd name="connsiteY10" fmla="*/ 366713 h 1600200"/>
                <a:gd name="connsiteX11" fmla="*/ 957262 w 1781175"/>
                <a:gd name="connsiteY11" fmla="*/ 152400 h 1600200"/>
                <a:gd name="connsiteX12" fmla="*/ 728662 w 1781175"/>
                <a:gd name="connsiteY12" fmla="*/ 71438 h 1600200"/>
                <a:gd name="connsiteX13" fmla="*/ 452437 w 1781175"/>
                <a:gd name="connsiteY13" fmla="*/ 9525 h 1600200"/>
                <a:gd name="connsiteX14" fmla="*/ 209550 w 1781175"/>
                <a:gd name="connsiteY14" fmla="*/ 0 h 1600200"/>
                <a:gd name="connsiteX15" fmla="*/ 85725 w 1781175"/>
                <a:gd name="connsiteY15" fmla="*/ 33338 h 1600200"/>
                <a:gd name="connsiteX16" fmla="*/ 0 w 1781175"/>
                <a:gd name="connsiteY16" fmla="*/ 142875 h 1600200"/>
                <a:gd name="connsiteX17" fmla="*/ 200025 w 1781175"/>
                <a:gd name="connsiteY17" fmla="*/ 242888 h 1600200"/>
                <a:gd name="connsiteX18" fmla="*/ 200025 w 1781175"/>
                <a:gd name="connsiteY18" fmla="*/ 385763 h 1600200"/>
                <a:gd name="connsiteX19" fmla="*/ 304800 w 1781175"/>
                <a:gd name="connsiteY19" fmla="*/ 500063 h 1600200"/>
                <a:gd name="connsiteX20" fmla="*/ 347662 w 1781175"/>
                <a:gd name="connsiteY20" fmla="*/ 657225 h 1600200"/>
                <a:gd name="connsiteX21" fmla="*/ 428625 w 1781175"/>
                <a:gd name="connsiteY21" fmla="*/ 747713 h 1600200"/>
                <a:gd name="connsiteX22" fmla="*/ 442912 w 1781175"/>
                <a:gd name="connsiteY22" fmla="*/ 862013 h 1600200"/>
                <a:gd name="connsiteX23" fmla="*/ 400050 w 1781175"/>
                <a:gd name="connsiteY23" fmla="*/ 1028700 h 1600200"/>
                <a:gd name="connsiteX24" fmla="*/ 395287 w 1781175"/>
                <a:gd name="connsiteY24" fmla="*/ 1114425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81175" h="1600200">
                  <a:moveTo>
                    <a:pt x="395287" y="1114425"/>
                  </a:moveTo>
                  <a:lnTo>
                    <a:pt x="404812" y="1290638"/>
                  </a:lnTo>
                  <a:lnTo>
                    <a:pt x="519112" y="1333500"/>
                  </a:lnTo>
                  <a:lnTo>
                    <a:pt x="671512" y="1485900"/>
                  </a:lnTo>
                  <a:lnTo>
                    <a:pt x="1000125" y="1600200"/>
                  </a:lnTo>
                  <a:lnTo>
                    <a:pt x="1414462" y="1595438"/>
                  </a:lnTo>
                  <a:lnTo>
                    <a:pt x="1700212" y="1528763"/>
                  </a:lnTo>
                  <a:lnTo>
                    <a:pt x="1781175" y="1071563"/>
                  </a:lnTo>
                  <a:lnTo>
                    <a:pt x="1638300" y="719138"/>
                  </a:lnTo>
                  <a:lnTo>
                    <a:pt x="1443037" y="552450"/>
                  </a:lnTo>
                  <a:lnTo>
                    <a:pt x="1281112" y="366713"/>
                  </a:lnTo>
                  <a:lnTo>
                    <a:pt x="957262" y="152400"/>
                  </a:lnTo>
                  <a:lnTo>
                    <a:pt x="728662" y="71438"/>
                  </a:lnTo>
                  <a:lnTo>
                    <a:pt x="452437" y="9525"/>
                  </a:lnTo>
                  <a:lnTo>
                    <a:pt x="209550" y="0"/>
                  </a:lnTo>
                  <a:lnTo>
                    <a:pt x="85725" y="33338"/>
                  </a:lnTo>
                  <a:lnTo>
                    <a:pt x="0" y="142875"/>
                  </a:lnTo>
                  <a:lnTo>
                    <a:pt x="200025" y="242888"/>
                  </a:lnTo>
                  <a:lnTo>
                    <a:pt x="200025" y="385763"/>
                  </a:lnTo>
                  <a:lnTo>
                    <a:pt x="304800" y="500063"/>
                  </a:lnTo>
                  <a:lnTo>
                    <a:pt x="347662" y="657225"/>
                  </a:lnTo>
                  <a:lnTo>
                    <a:pt x="428625" y="747713"/>
                  </a:lnTo>
                  <a:lnTo>
                    <a:pt x="442912" y="862013"/>
                  </a:lnTo>
                  <a:lnTo>
                    <a:pt x="400050" y="1028700"/>
                  </a:lnTo>
                  <a:lnTo>
                    <a:pt x="395287" y="1114425"/>
                  </a:lnTo>
                  <a:close/>
                </a:path>
              </a:pathLst>
            </a:custGeom>
            <a:gradFill>
              <a:gsLst>
                <a:gs pos="95000">
                  <a:srgbClr val="FF0000">
                    <a:alpha val="40000"/>
                  </a:srgbClr>
                </a:gs>
                <a:gs pos="100000">
                  <a:schemeClr val="accent1">
                    <a:tint val="44500"/>
                    <a:satMod val="160000"/>
                    <a:alpha val="6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976313" y="2733675"/>
              <a:ext cx="1514475" cy="1400175"/>
            </a:xfrm>
            <a:custGeom>
              <a:avLst/>
              <a:gdLst>
                <a:gd name="connsiteX0" fmla="*/ 1466850 w 1514475"/>
                <a:gd name="connsiteY0" fmla="*/ 1300163 h 1400175"/>
                <a:gd name="connsiteX1" fmla="*/ 1476375 w 1514475"/>
                <a:gd name="connsiteY1" fmla="*/ 1100138 h 1400175"/>
                <a:gd name="connsiteX2" fmla="*/ 1514475 w 1514475"/>
                <a:gd name="connsiteY2" fmla="*/ 928688 h 1400175"/>
                <a:gd name="connsiteX3" fmla="*/ 1509712 w 1514475"/>
                <a:gd name="connsiteY3" fmla="*/ 785813 h 1400175"/>
                <a:gd name="connsiteX4" fmla="*/ 1423987 w 1514475"/>
                <a:gd name="connsiteY4" fmla="*/ 671513 h 1400175"/>
                <a:gd name="connsiteX5" fmla="*/ 1404937 w 1514475"/>
                <a:gd name="connsiteY5" fmla="*/ 528638 h 1400175"/>
                <a:gd name="connsiteX6" fmla="*/ 1295400 w 1514475"/>
                <a:gd name="connsiteY6" fmla="*/ 414338 h 1400175"/>
                <a:gd name="connsiteX7" fmla="*/ 1290637 w 1514475"/>
                <a:gd name="connsiteY7" fmla="*/ 280988 h 1400175"/>
                <a:gd name="connsiteX8" fmla="*/ 1138237 w 1514475"/>
                <a:gd name="connsiteY8" fmla="*/ 190500 h 1400175"/>
                <a:gd name="connsiteX9" fmla="*/ 1133475 w 1514475"/>
                <a:gd name="connsiteY9" fmla="*/ 138113 h 1400175"/>
                <a:gd name="connsiteX10" fmla="*/ 1266825 w 1514475"/>
                <a:gd name="connsiteY10" fmla="*/ 38100 h 1400175"/>
                <a:gd name="connsiteX11" fmla="*/ 1252537 w 1514475"/>
                <a:gd name="connsiteY11" fmla="*/ 0 h 1400175"/>
                <a:gd name="connsiteX12" fmla="*/ 990600 w 1514475"/>
                <a:gd name="connsiteY12" fmla="*/ 14288 h 1400175"/>
                <a:gd name="connsiteX13" fmla="*/ 661987 w 1514475"/>
                <a:gd name="connsiteY13" fmla="*/ 85725 h 1400175"/>
                <a:gd name="connsiteX14" fmla="*/ 476250 w 1514475"/>
                <a:gd name="connsiteY14" fmla="*/ 190500 h 1400175"/>
                <a:gd name="connsiteX15" fmla="*/ 238125 w 1514475"/>
                <a:gd name="connsiteY15" fmla="*/ 428625 h 1400175"/>
                <a:gd name="connsiteX16" fmla="*/ 95250 w 1514475"/>
                <a:gd name="connsiteY16" fmla="*/ 600075 h 1400175"/>
                <a:gd name="connsiteX17" fmla="*/ 0 w 1514475"/>
                <a:gd name="connsiteY17" fmla="*/ 742950 h 1400175"/>
                <a:gd name="connsiteX18" fmla="*/ 128587 w 1514475"/>
                <a:gd name="connsiteY18" fmla="*/ 919163 h 1400175"/>
                <a:gd name="connsiteX19" fmla="*/ 214312 w 1514475"/>
                <a:gd name="connsiteY19" fmla="*/ 1081088 h 1400175"/>
                <a:gd name="connsiteX20" fmla="*/ 252412 w 1514475"/>
                <a:gd name="connsiteY20" fmla="*/ 1247775 h 1400175"/>
                <a:gd name="connsiteX21" fmla="*/ 190500 w 1514475"/>
                <a:gd name="connsiteY21" fmla="*/ 1400175 h 1400175"/>
                <a:gd name="connsiteX22" fmla="*/ 338137 w 1514475"/>
                <a:gd name="connsiteY22" fmla="*/ 1323975 h 1400175"/>
                <a:gd name="connsiteX23" fmla="*/ 666750 w 1514475"/>
                <a:gd name="connsiteY23" fmla="*/ 1014413 h 1400175"/>
                <a:gd name="connsiteX24" fmla="*/ 857250 w 1514475"/>
                <a:gd name="connsiteY24" fmla="*/ 966788 h 1400175"/>
                <a:gd name="connsiteX25" fmla="*/ 1009650 w 1514475"/>
                <a:gd name="connsiteY25" fmla="*/ 1033463 h 1400175"/>
                <a:gd name="connsiteX26" fmla="*/ 1200150 w 1514475"/>
                <a:gd name="connsiteY26" fmla="*/ 1128713 h 1400175"/>
                <a:gd name="connsiteX27" fmla="*/ 1371600 w 1514475"/>
                <a:gd name="connsiteY27" fmla="*/ 1262063 h 1400175"/>
                <a:gd name="connsiteX28" fmla="*/ 1466850 w 1514475"/>
                <a:gd name="connsiteY28" fmla="*/ 1300163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4475" h="1400175">
                  <a:moveTo>
                    <a:pt x="1466850" y="1300163"/>
                  </a:moveTo>
                  <a:lnTo>
                    <a:pt x="1476375" y="1100138"/>
                  </a:lnTo>
                  <a:lnTo>
                    <a:pt x="1514475" y="928688"/>
                  </a:lnTo>
                  <a:lnTo>
                    <a:pt x="1509712" y="785813"/>
                  </a:lnTo>
                  <a:lnTo>
                    <a:pt x="1423987" y="671513"/>
                  </a:lnTo>
                  <a:lnTo>
                    <a:pt x="1404937" y="528638"/>
                  </a:lnTo>
                  <a:lnTo>
                    <a:pt x="1295400" y="414338"/>
                  </a:lnTo>
                  <a:lnTo>
                    <a:pt x="1290637" y="280988"/>
                  </a:lnTo>
                  <a:lnTo>
                    <a:pt x="1138237" y="190500"/>
                  </a:lnTo>
                  <a:lnTo>
                    <a:pt x="1133475" y="138113"/>
                  </a:lnTo>
                  <a:lnTo>
                    <a:pt x="1266825" y="38100"/>
                  </a:lnTo>
                  <a:lnTo>
                    <a:pt x="1252537" y="0"/>
                  </a:lnTo>
                  <a:lnTo>
                    <a:pt x="990600" y="14288"/>
                  </a:lnTo>
                  <a:lnTo>
                    <a:pt x="661987" y="85725"/>
                  </a:lnTo>
                  <a:lnTo>
                    <a:pt x="476250" y="190500"/>
                  </a:lnTo>
                  <a:lnTo>
                    <a:pt x="238125" y="428625"/>
                  </a:lnTo>
                  <a:lnTo>
                    <a:pt x="95250" y="600075"/>
                  </a:lnTo>
                  <a:lnTo>
                    <a:pt x="0" y="742950"/>
                  </a:lnTo>
                  <a:lnTo>
                    <a:pt x="128587" y="919163"/>
                  </a:lnTo>
                  <a:lnTo>
                    <a:pt x="214312" y="1081088"/>
                  </a:lnTo>
                  <a:lnTo>
                    <a:pt x="252412" y="1247775"/>
                  </a:lnTo>
                  <a:lnTo>
                    <a:pt x="190500" y="1400175"/>
                  </a:lnTo>
                  <a:lnTo>
                    <a:pt x="338137" y="1323975"/>
                  </a:lnTo>
                  <a:lnTo>
                    <a:pt x="666750" y="1014413"/>
                  </a:lnTo>
                  <a:lnTo>
                    <a:pt x="857250" y="966788"/>
                  </a:lnTo>
                  <a:lnTo>
                    <a:pt x="1009650" y="1033463"/>
                  </a:lnTo>
                  <a:lnTo>
                    <a:pt x="1200150" y="1128713"/>
                  </a:lnTo>
                  <a:lnTo>
                    <a:pt x="1371600" y="1262063"/>
                  </a:lnTo>
                  <a:lnTo>
                    <a:pt x="1466850" y="1300163"/>
                  </a:lnTo>
                  <a:close/>
                </a:path>
              </a:pathLst>
            </a:custGeom>
            <a:gradFill>
              <a:gsLst>
                <a:gs pos="95000">
                  <a:srgbClr val="0000FF">
                    <a:alpha val="40000"/>
                  </a:srgbClr>
                </a:gs>
                <a:gs pos="100000">
                  <a:schemeClr val="accent1">
                    <a:tint val="44500"/>
                    <a:satMod val="160000"/>
                    <a:alpha val="6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095500" y="2757488"/>
              <a:ext cx="438150" cy="1281112"/>
            </a:xfrm>
            <a:custGeom>
              <a:avLst/>
              <a:gdLst>
                <a:gd name="connsiteX0" fmla="*/ 128588 w 438150"/>
                <a:gd name="connsiteY0" fmla="*/ 0 h 1281112"/>
                <a:gd name="connsiteX1" fmla="*/ 0 w 438150"/>
                <a:gd name="connsiteY1" fmla="*/ 133350 h 1281112"/>
                <a:gd name="connsiteX2" fmla="*/ 47625 w 438150"/>
                <a:gd name="connsiteY2" fmla="*/ 176212 h 1281112"/>
                <a:gd name="connsiteX3" fmla="*/ 166688 w 438150"/>
                <a:gd name="connsiteY3" fmla="*/ 290512 h 1281112"/>
                <a:gd name="connsiteX4" fmla="*/ 204788 w 438150"/>
                <a:gd name="connsiteY4" fmla="*/ 319087 h 1281112"/>
                <a:gd name="connsiteX5" fmla="*/ 157163 w 438150"/>
                <a:gd name="connsiteY5" fmla="*/ 404812 h 1281112"/>
                <a:gd name="connsiteX6" fmla="*/ 119063 w 438150"/>
                <a:gd name="connsiteY6" fmla="*/ 447675 h 1281112"/>
                <a:gd name="connsiteX7" fmla="*/ 152400 w 438150"/>
                <a:gd name="connsiteY7" fmla="*/ 476250 h 1281112"/>
                <a:gd name="connsiteX8" fmla="*/ 233363 w 438150"/>
                <a:gd name="connsiteY8" fmla="*/ 471487 h 1281112"/>
                <a:gd name="connsiteX9" fmla="*/ 276225 w 438150"/>
                <a:gd name="connsiteY9" fmla="*/ 576262 h 1281112"/>
                <a:gd name="connsiteX10" fmla="*/ 319088 w 438150"/>
                <a:gd name="connsiteY10" fmla="*/ 690562 h 1281112"/>
                <a:gd name="connsiteX11" fmla="*/ 381000 w 438150"/>
                <a:gd name="connsiteY11" fmla="*/ 762000 h 1281112"/>
                <a:gd name="connsiteX12" fmla="*/ 400050 w 438150"/>
                <a:gd name="connsiteY12" fmla="*/ 852487 h 1281112"/>
                <a:gd name="connsiteX13" fmla="*/ 361950 w 438150"/>
                <a:gd name="connsiteY13" fmla="*/ 1019175 h 1281112"/>
                <a:gd name="connsiteX14" fmla="*/ 347663 w 438150"/>
                <a:gd name="connsiteY14" fmla="*/ 1133475 h 1281112"/>
                <a:gd name="connsiteX15" fmla="*/ 347663 w 438150"/>
                <a:gd name="connsiteY15" fmla="*/ 1281112 h 1281112"/>
                <a:gd name="connsiteX16" fmla="*/ 376238 w 438150"/>
                <a:gd name="connsiteY16" fmla="*/ 1104900 h 1281112"/>
                <a:gd name="connsiteX17" fmla="*/ 409575 w 438150"/>
                <a:gd name="connsiteY17" fmla="*/ 957262 h 1281112"/>
                <a:gd name="connsiteX18" fmla="*/ 438150 w 438150"/>
                <a:gd name="connsiteY18" fmla="*/ 804862 h 1281112"/>
                <a:gd name="connsiteX19" fmla="*/ 390525 w 438150"/>
                <a:gd name="connsiteY19" fmla="*/ 714375 h 1281112"/>
                <a:gd name="connsiteX20" fmla="*/ 357188 w 438150"/>
                <a:gd name="connsiteY20" fmla="*/ 628650 h 1281112"/>
                <a:gd name="connsiteX21" fmla="*/ 300038 w 438150"/>
                <a:gd name="connsiteY21" fmla="*/ 528637 h 1281112"/>
                <a:gd name="connsiteX22" fmla="*/ 247650 w 438150"/>
                <a:gd name="connsiteY22" fmla="*/ 433387 h 1281112"/>
                <a:gd name="connsiteX23" fmla="*/ 200025 w 438150"/>
                <a:gd name="connsiteY23" fmla="*/ 385762 h 1281112"/>
                <a:gd name="connsiteX24" fmla="*/ 209550 w 438150"/>
                <a:gd name="connsiteY24" fmla="*/ 300037 h 1281112"/>
                <a:gd name="connsiteX25" fmla="*/ 171450 w 438150"/>
                <a:gd name="connsiteY25" fmla="*/ 238125 h 1281112"/>
                <a:gd name="connsiteX26" fmla="*/ 38100 w 438150"/>
                <a:gd name="connsiteY26" fmla="*/ 147637 h 1281112"/>
                <a:gd name="connsiteX27" fmla="*/ 52388 w 438150"/>
                <a:gd name="connsiteY27" fmla="*/ 85725 h 1281112"/>
                <a:gd name="connsiteX28" fmla="*/ 128588 w 438150"/>
                <a:gd name="connsiteY28" fmla="*/ 0 h 128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8150" h="1281112">
                  <a:moveTo>
                    <a:pt x="128588" y="0"/>
                  </a:moveTo>
                  <a:lnTo>
                    <a:pt x="0" y="133350"/>
                  </a:lnTo>
                  <a:lnTo>
                    <a:pt x="47625" y="176212"/>
                  </a:lnTo>
                  <a:lnTo>
                    <a:pt x="166688" y="290512"/>
                  </a:lnTo>
                  <a:lnTo>
                    <a:pt x="204788" y="319087"/>
                  </a:lnTo>
                  <a:lnTo>
                    <a:pt x="157163" y="404812"/>
                  </a:lnTo>
                  <a:lnTo>
                    <a:pt x="119063" y="447675"/>
                  </a:lnTo>
                  <a:lnTo>
                    <a:pt x="152400" y="476250"/>
                  </a:lnTo>
                  <a:lnTo>
                    <a:pt x="233363" y="471487"/>
                  </a:lnTo>
                  <a:lnTo>
                    <a:pt x="276225" y="576262"/>
                  </a:lnTo>
                  <a:lnTo>
                    <a:pt x="319088" y="690562"/>
                  </a:lnTo>
                  <a:lnTo>
                    <a:pt x="381000" y="762000"/>
                  </a:lnTo>
                  <a:lnTo>
                    <a:pt x="400050" y="852487"/>
                  </a:lnTo>
                  <a:lnTo>
                    <a:pt x="361950" y="1019175"/>
                  </a:lnTo>
                  <a:lnTo>
                    <a:pt x="347663" y="1133475"/>
                  </a:lnTo>
                  <a:lnTo>
                    <a:pt x="347663" y="1281112"/>
                  </a:lnTo>
                  <a:lnTo>
                    <a:pt x="376238" y="1104900"/>
                  </a:lnTo>
                  <a:lnTo>
                    <a:pt x="409575" y="957262"/>
                  </a:lnTo>
                  <a:lnTo>
                    <a:pt x="438150" y="804862"/>
                  </a:lnTo>
                  <a:lnTo>
                    <a:pt x="390525" y="714375"/>
                  </a:lnTo>
                  <a:lnTo>
                    <a:pt x="357188" y="628650"/>
                  </a:lnTo>
                  <a:lnTo>
                    <a:pt x="300038" y="528637"/>
                  </a:lnTo>
                  <a:lnTo>
                    <a:pt x="247650" y="433387"/>
                  </a:lnTo>
                  <a:lnTo>
                    <a:pt x="200025" y="385762"/>
                  </a:lnTo>
                  <a:lnTo>
                    <a:pt x="209550" y="300037"/>
                  </a:lnTo>
                  <a:lnTo>
                    <a:pt x="171450" y="238125"/>
                  </a:lnTo>
                  <a:lnTo>
                    <a:pt x="38100" y="147637"/>
                  </a:lnTo>
                  <a:lnTo>
                    <a:pt x="52388" y="85725"/>
                  </a:lnTo>
                  <a:lnTo>
                    <a:pt x="128588" y="0"/>
                  </a:lnTo>
                  <a:close/>
                </a:path>
              </a:pathLst>
            </a:custGeom>
            <a:solidFill>
              <a:srgbClr val="9900FF"/>
            </a:solidFill>
            <a:ln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157288" y="3719513"/>
              <a:ext cx="1728787" cy="1114425"/>
            </a:xfrm>
            <a:custGeom>
              <a:avLst/>
              <a:gdLst>
                <a:gd name="connsiteX0" fmla="*/ 23812 w 1728787"/>
                <a:gd name="connsiteY0" fmla="*/ 428625 h 1114425"/>
                <a:gd name="connsiteX1" fmla="*/ 0 w 1728787"/>
                <a:gd name="connsiteY1" fmla="*/ 633412 h 1114425"/>
                <a:gd name="connsiteX2" fmla="*/ 238125 w 1728787"/>
                <a:gd name="connsiteY2" fmla="*/ 790575 h 1114425"/>
                <a:gd name="connsiteX3" fmla="*/ 557212 w 1728787"/>
                <a:gd name="connsiteY3" fmla="*/ 957262 h 1114425"/>
                <a:gd name="connsiteX4" fmla="*/ 838200 w 1728787"/>
                <a:gd name="connsiteY4" fmla="*/ 1047750 h 1114425"/>
                <a:gd name="connsiteX5" fmla="*/ 1038225 w 1728787"/>
                <a:gd name="connsiteY5" fmla="*/ 1114425 h 1114425"/>
                <a:gd name="connsiteX6" fmla="*/ 1214437 w 1728787"/>
                <a:gd name="connsiteY6" fmla="*/ 1109662 h 1114425"/>
                <a:gd name="connsiteX7" fmla="*/ 1552575 w 1728787"/>
                <a:gd name="connsiteY7" fmla="*/ 1028700 h 1114425"/>
                <a:gd name="connsiteX8" fmla="*/ 1728787 w 1728787"/>
                <a:gd name="connsiteY8" fmla="*/ 942975 h 1114425"/>
                <a:gd name="connsiteX9" fmla="*/ 1709737 w 1728787"/>
                <a:gd name="connsiteY9" fmla="*/ 766762 h 1114425"/>
                <a:gd name="connsiteX10" fmla="*/ 1666875 w 1728787"/>
                <a:gd name="connsiteY10" fmla="*/ 657225 h 1114425"/>
                <a:gd name="connsiteX11" fmla="*/ 1538287 w 1728787"/>
                <a:gd name="connsiteY11" fmla="*/ 523875 h 1114425"/>
                <a:gd name="connsiteX12" fmla="*/ 1423987 w 1728787"/>
                <a:gd name="connsiteY12" fmla="*/ 438150 h 1114425"/>
                <a:gd name="connsiteX13" fmla="*/ 1266825 w 1728787"/>
                <a:gd name="connsiteY13" fmla="*/ 347662 h 1114425"/>
                <a:gd name="connsiteX14" fmla="*/ 1052512 w 1728787"/>
                <a:gd name="connsiteY14" fmla="*/ 252412 h 1114425"/>
                <a:gd name="connsiteX15" fmla="*/ 990600 w 1728787"/>
                <a:gd name="connsiteY15" fmla="*/ 185737 h 1114425"/>
                <a:gd name="connsiteX16" fmla="*/ 804862 w 1728787"/>
                <a:gd name="connsiteY16" fmla="*/ 66675 h 1114425"/>
                <a:gd name="connsiteX17" fmla="*/ 652462 w 1728787"/>
                <a:gd name="connsiteY17" fmla="*/ 0 h 1114425"/>
                <a:gd name="connsiteX18" fmla="*/ 509587 w 1728787"/>
                <a:gd name="connsiteY18" fmla="*/ 42862 h 1114425"/>
                <a:gd name="connsiteX19" fmla="*/ 390525 w 1728787"/>
                <a:gd name="connsiteY19" fmla="*/ 133350 h 1114425"/>
                <a:gd name="connsiteX20" fmla="*/ 219075 w 1728787"/>
                <a:gd name="connsiteY20" fmla="*/ 285750 h 1114425"/>
                <a:gd name="connsiteX21" fmla="*/ 123825 w 1728787"/>
                <a:gd name="connsiteY21" fmla="*/ 371475 h 1114425"/>
                <a:gd name="connsiteX22" fmla="*/ 23812 w 1728787"/>
                <a:gd name="connsiteY22" fmla="*/ 428625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8787" h="1114425">
                  <a:moveTo>
                    <a:pt x="23812" y="428625"/>
                  </a:moveTo>
                  <a:lnTo>
                    <a:pt x="0" y="633412"/>
                  </a:lnTo>
                  <a:lnTo>
                    <a:pt x="238125" y="790575"/>
                  </a:lnTo>
                  <a:lnTo>
                    <a:pt x="557212" y="957262"/>
                  </a:lnTo>
                  <a:lnTo>
                    <a:pt x="838200" y="1047750"/>
                  </a:lnTo>
                  <a:lnTo>
                    <a:pt x="1038225" y="1114425"/>
                  </a:lnTo>
                  <a:lnTo>
                    <a:pt x="1214437" y="1109662"/>
                  </a:lnTo>
                  <a:lnTo>
                    <a:pt x="1552575" y="1028700"/>
                  </a:lnTo>
                  <a:lnTo>
                    <a:pt x="1728787" y="942975"/>
                  </a:lnTo>
                  <a:lnTo>
                    <a:pt x="1709737" y="766762"/>
                  </a:lnTo>
                  <a:lnTo>
                    <a:pt x="1666875" y="657225"/>
                  </a:lnTo>
                  <a:lnTo>
                    <a:pt x="1538287" y="523875"/>
                  </a:lnTo>
                  <a:lnTo>
                    <a:pt x="1423987" y="438150"/>
                  </a:lnTo>
                  <a:lnTo>
                    <a:pt x="1266825" y="347662"/>
                  </a:lnTo>
                  <a:lnTo>
                    <a:pt x="1052512" y="252412"/>
                  </a:lnTo>
                  <a:lnTo>
                    <a:pt x="990600" y="185737"/>
                  </a:lnTo>
                  <a:lnTo>
                    <a:pt x="804862" y="66675"/>
                  </a:lnTo>
                  <a:lnTo>
                    <a:pt x="652462" y="0"/>
                  </a:lnTo>
                  <a:lnTo>
                    <a:pt x="509587" y="42862"/>
                  </a:lnTo>
                  <a:lnTo>
                    <a:pt x="390525" y="133350"/>
                  </a:lnTo>
                  <a:lnTo>
                    <a:pt x="219075" y="285750"/>
                  </a:lnTo>
                  <a:lnTo>
                    <a:pt x="123825" y="371475"/>
                  </a:lnTo>
                  <a:lnTo>
                    <a:pt x="23812" y="428625"/>
                  </a:lnTo>
                  <a:close/>
                </a:path>
              </a:pathLst>
            </a:custGeom>
            <a:gradFill>
              <a:gsLst>
                <a:gs pos="95000">
                  <a:srgbClr val="FFFF00">
                    <a:alpha val="40000"/>
                  </a:srgbClr>
                </a:gs>
                <a:gs pos="100000">
                  <a:schemeClr val="accent1">
                    <a:tint val="44500"/>
                    <a:satMod val="160000"/>
                    <a:alpha val="6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04988" y="3695700"/>
              <a:ext cx="985837" cy="623888"/>
            </a:xfrm>
            <a:custGeom>
              <a:avLst/>
              <a:gdLst>
                <a:gd name="connsiteX0" fmla="*/ 985837 w 985837"/>
                <a:gd name="connsiteY0" fmla="*/ 623888 h 623888"/>
                <a:gd name="connsiteX1" fmla="*/ 728662 w 985837"/>
                <a:gd name="connsiteY1" fmla="*/ 423863 h 623888"/>
                <a:gd name="connsiteX2" fmla="*/ 528637 w 985837"/>
                <a:gd name="connsiteY2" fmla="*/ 333375 h 623888"/>
                <a:gd name="connsiteX3" fmla="*/ 385762 w 985837"/>
                <a:gd name="connsiteY3" fmla="*/ 252413 h 623888"/>
                <a:gd name="connsiteX4" fmla="*/ 238125 w 985837"/>
                <a:gd name="connsiteY4" fmla="*/ 133350 h 623888"/>
                <a:gd name="connsiteX5" fmla="*/ 71437 w 985837"/>
                <a:gd name="connsiteY5" fmla="*/ 66675 h 623888"/>
                <a:gd name="connsiteX6" fmla="*/ 0 w 985837"/>
                <a:gd name="connsiteY6" fmla="*/ 28575 h 623888"/>
                <a:gd name="connsiteX7" fmla="*/ 4762 w 985837"/>
                <a:gd name="connsiteY7" fmla="*/ 4763 h 623888"/>
                <a:gd name="connsiteX8" fmla="*/ 76200 w 985837"/>
                <a:gd name="connsiteY8" fmla="*/ 0 h 623888"/>
                <a:gd name="connsiteX9" fmla="*/ 152400 w 985837"/>
                <a:gd name="connsiteY9" fmla="*/ 9525 h 623888"/>
                <a:gd name="connsiteX10" fmla="*/ 209550 w 985837"/>
                <a:gd name="connsiteY10" fmla="*/ 52388 h 623888"/>
                <a:gd name="connsiteX11" fmla="*/ 233362 w 985837"/>
                <a:gd name="connsiteY11" fmla="*/ 109538 h 623888"/>
                <a:gd name="connsiteX12" fmla="*/ 361950 w 985837"/>
                <a:gd name="connsiteY12" fmla="*/ 152400 h 623888"/>
                <a:gd name="connsiteX13" fmla="*/ 419100 w 985837"/>
                <a:gd name="connsiteY13" fmla="*/ 209550 h 623888"/>
                <a:gd name="connsiteX14" fmla="*/ 466725 w 985837"/>
                <a:gd name="connsiteY14" fmla="*/ 271463 h 623888"/>
                <a:gd name="connsiteX15" fmla="*/ 576262 w 985837"/>
                <a:gd name="connsiteY15" fmla="*/ 323850 h 623888"/>
                <a:gd name="connsiteX16" fmla="*/ 704850 w 985837"/>
                <a:gd name="connsiteY16" fmla="*/ 381000 h 623888"/>
                <a:gd name="connsiteX17" fmla="*/ 814387 w 985837"/>
                <a:gd name="connsiteY17" fmla="*/ 452438 h 623888"/>
                <a:gd name="connsiteX18" fmla="*/ 890587 w 985837"/>
                <a:gd name="connsiteY18" fmla="*/ 495300 h 623888"/>
                <a:gd name="connsiteX19" fmla="*/ 962025 w 985837"/>
                <a:gd name="connsiteY19" fmla="*/ 571500 h 623888"/>
                <a:gd name="connsiteX20" fmla="*/ 985837 w 985837"/>
                <a:gd name="connsiteY20" fmla="*/ 623888 h 62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5837" h="623888">
                  <a:moveTo>
                    <a:pt x="985837" y="623888"/>
                  </a:moveTo>
                  <a:lnTo>
                    <a:pt x="728662" y="423863"/>
                  </a:lnTo>
                  <a:lnTo>
                    <a:pt x="528637" y="333375"/>
                  </a:lnTo>
                  <a:lnTo>
                    <a:pt x="385762" y="252413"/>
                  </a:lnTo>
                  <a:lnTo>
                    <a:pt x="238125" y="133350"/>
                  </a:lnTo>
                  <a:lnTo>
                    <a:pt x="71437" y="66675"/>
                  </a:lnTo>
                  <a:lnTo>
                    <a:pt x="0" y="28575"/>
                  </a:lnTo>
                  <a:lnTo>
                    <a:pt x="4762" y="4763"/>
                  </a:lnTo>
                  <a:lnTo>
                    <a:pt x="76200" y="0"/>
                  </a:lnTo>
                  <a:lnTo>
                    <a:pt x="152400" y="9525"/>
                  </a:lnTo>
                  <a:lnTo>
                    <a:pt x="209550" y="52388"/>
                  </a:lnTo>
                  <a:lnTo>
                    <a:pt x="233362" y="109538"/>
                  </a:lnTo>
                  <a:lnTo>
                    <a:pt x="361950" y="152400"/>
                  </a:lnTo>
                  <a:lnTo>
                    <a:pt x="419100" y="209550"/>
                  </a:lnTo>
                  <a:lnTo>
                    <a:pt x="466725" y="271463"/>
                  </a:lnTo>
                  <a:lnTo>
                    <a:pt x="576262" y="323850"/>
                  </a:lnTo>
                  <a:lnTo>
                    <a:pt x="704850" y="381000"/>
                  </a:lnTo>
                  <a:lnTo>
                    <a:pt x="814387" y="452438"/>
                  </a:lnTo>
                  <a:lnTo>
                    <a:pt x="890587" y="495300"/>
                  </a:lnTo>
                  <a:lnTo>
                    <a:pt x="962025" y="571500"/>
                  </a:lnTo>
                  <a:lnTo>
                    <a:pt x="985837" y="623888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85800" y="3481388"/>
              <a:ext cx="509588" cy="962025"/>
            </a:xfrm>
            <a:custGeom>
              <a:avLst/>
              <a:gdLst>
                <a:gd name="connsiteX0" fmla="*/ 261938 w 509588"/>
                <a:gd name="connsiteY0" fmla="*/ 0 h 962025"/>
                <a:gd name="connsiteX1" fmla="*/ 85725 w 509588"/>
                <a:gd name="connsiteY1" fmla="*/ 276225 h 962025"/>
                <a:gd name="connsiteX2" fmla="*/ 4763 w 509588"/>
                <a:gd name="connsiteY2" fmla="*/ 457200 h 962025"/>
                <a:gd name="connsiteX3" fmla="*/ 0 w 509588"/>
                <a:gd name="connsiteY3" fmla="*/ 600075 h 962025"/>
                <a:gd name="connsiteX4" fmla="*/ 109538 w 509588"/>
                <a:gd name="connsiteY4" fmla="*/ 814387 h 962025"/>
                <a:gd name="connsiteX5" fmla="*/ 195263 w 509588"/>
                <a:gd name="connsiteY5" fmla="*/ 890587 h 962025"/>
                <a:gd name="connsiteX6" fmla="*/ 338138 w 509588"/>
                <a:gd name="connsiteY6" fmla="*/ 957262 h 962025"/>
                <a:gd name="connsiteX7" fmla="*/ 495300 w 509588"/>
                <a:gd name="connsiteY7" fmla="*/ 962025 h 962025"/>
                <a:gd name="connsiteX8" fmla="*/ 447675 w 509588"/>
                <a:gd name="connsiteY8" fmla="*/ 842962 h 962025"/>
                <a:gd name="connsiteX9" fmla="*/ 457200 w 509588"/>
                <a:gd name="connsiteY9" fmla="*/ 719137 h 962025"/>
                <a:gd name="connsiteX10" fmla="*/ 509588 w 509588"/>
                <a:gd name="connsiteY10" fmla="*/ 585787 h 962025"/>
                <a:gd name="connsiteX11" fmla="*/ 509588 w 509588"/>
                <a:gd name="connsiteY11" fmla="*/ 423862 h 962025"/>
                <a:gd name="connsiteX12" fmla="*/ 438150 w 509588"/>
                <a:gd name="connsiteY12" fmla="*/ 257175 h 962025"/>
                <a:gd name="connsiteX13" fmla="*/ 366713 w 509588"/>
                <a:gd name="connsiteY13" fmla="*/ 114300 h 962025"/>
                <a:gd name="connsiteX14" fmla="*/ 261938 w 509588"/>
                <a:gd name="connsiteY14" fmla="*/ 0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9588" h="962025">
                  <a:moveTo>
                    <a:pt x="261938" y="0"/>
                  </a:moveTo>
                  <a:lnTo>
                    <a:pt x="85725" y="276225"/>
                  </a:lnTo>
                  <a:lnTo>
                    <a:pt x="4763" y="457200"/>
                  </a:lnTo>
                  <a:lnTo>
                    <a:pt x="0" y="600075"/>
                  </a:lnTo>
                  <a:lnTo>
                    <a:pt x="109538" y="814387"/>
                  </a:lnTo>
                  <a:lnTo>
                    <a:pt x="195263" y="890587"/>
                  </a:lnTo>
                  <a:lnTo>
                    <a:pt x="338138" y="957262"/>
                  </a:lnTo>
                  <a:lnTo>
                    <a:pt x="495300" y="962025"/>
                  </a:lnTo>
                  <a:lnTo>
                    <a:pt x="447675" y="842962"/>
                  </a:lnTo>
                  <a:lnTo>
                    <a:pt x="457200" y="719137"/>
                  </a:lnTo>
                  <a:lnTo>
                    <a:pt x="509588" y="585787"/>
                  </a:lnTo>
                  <a:lnTo>
                    <a:pt x="509588" y="423862"/>
                  </a:lnTo>
                  <a:lnTo>
                    <a:pt x="438150" y="257175"/>
                  </a:lnTo>
                  <a:lnTo>
                    <a:pt x="366713" y="114300"/>
                  </a:lnTo>
                  <a:lnTo>
                    <a:pt x="261938" y="0"/>
                  </a:lnTo>
                  <a:close/>
                </a:path>
              </a:pathLst>
            </a:custGeom>
            <a:gradFill>
              <a:gsLst>
                <a:gs pos="95000">
                  <a:srgbClr val="00FFFF">
                    <a:alpha val="40000"/>
                  </a:srgbClr>
                </a:gs>
                <a:gs pos="100000">
                  <a:schemeClr val="accent1">
                    <a:tint val="44500"/>
                    <a:satMod val="160000"/>
                    <a:alpha val="64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514121" y="889701"/>
            <a:ext cx="1537367" cy="4673474"/>
            <a:chOff x="1514121" y="889701"/>
            <a:chExt cx="1537367" cy="4673474"/>
          </a:xfrm>
        </p:grpSpPr>
        <p:sp>
          <p:nvSpPr>
            <p:cNvPr id="27" name="Freeform 26"/>
            <p:cNvSpPr/>
            <p:nvPr/>
          </p:nvSpPr>
          <p:spPr>
            <a:xfrm>
              <a:off x="1976438" y="889701"/>
              <a:ext cx="900597" cy="1281113"/>
            </a:xfrm>
            <a:custGeom>
              <a:avLst/>
              <a:gdLst>
                <a:gd name="connsiteX0" fmla="*/ 0 w 900597"/>
                <a:gd name="connsiteY0" fmla="*/ 0 h 1281113"/>
                <a:gd name="connsiteX1" fmla="*/ 171450 w 900597"/>
                <a:gd name="connsiteY1" fmla="*/ 123825 h 1281113"/>
                <a:gd name="connsiteX2" fmla="*/ 685800 w 900597"/>
                <a:gd name="connsiteY2" fmla="*/ 195263 h 1281113"/>
                <a:gd name="connsiteX3" fmla="*/ 842962 w 900597"/>
                <a:gd name="connsiteY3" fmla="*/ 195263 h 1281113"/>
                <a:gd name="connsiteX4" fmla="*/ 885825 w 900597"/>
                <a:gd name="connsiteY4" fmla="*/ 609600 h 1281113"/>
                <a:gd name="connsiteX5" fmla="*/ 604837 w 900597"/>
                <a:gd name="connsiteY5" fmla="*/ 966788 h 1281113"/>
                <a:gd name="connsiteX6" fmla="*/ 314325 w 900597"/>
                <a:gd name="connsiteY6" fmla="*/ 1281113 h 1281113"/>
                <a:gd name="connsiteX7" fmla="*/ 314325 w 900597"/>
                <a:gd name="connsiteY7" fmla="*/ 1281113 h 128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0597" h="1281113">
                  <a:moveTo>
                    <a:pt x="0" y="0"/>
                  </a:moveTo>
                  <a:cubicBezTo>
                    <a:pt x="28575" y="45640"/>
                    <a:pt x="57150" y="91281"/>
                    <a:pt x="171450" y="123825"/>
                  </a:cubicBezTo>
                  <a:cubicBezTo>
                    <a:pt x="285750" y="156369"/>
                    <a:pt x="573881" y="183357"/>
                    <a:pt x="685800" y="195263"/>
                  </a:cubicBezTo>
                  <a:cubicBezTo>
                    <a:pt x="797719" y="207169"/>
                    <a:pt x="809625" y="126207"/>
                    <a:pt x="842962" y="195263"/>
                  </a:cubicBezTo>
                  <a:cubicBezTo>
                    <a:pt x="876299" y="264319"/>
                    <a:pt x="925513" y="481013"/>
                    <a:pt x="885825" y="609600"/>
                  </a:cubicBezTo>
                  <a:cubicBezTo>
                    <a:pt x="846138" y="738188"/>
                    <a:pt x="700087" y="854869"/>
                    <a:pt x="604837" y="966788"/>
                  </a:cubicBezTo>
                  <a:cubicBezTo>
                    <a:pt x="509587" y="1078707"/>
                    <a:pt x="314325" y="1281113"/>
                    <a:pt x="314325" y="1281113"/>
                  </a:cubicBezTo>
                  <a:lnTo>
                    <a:pt x="314325" y="1281113"/>
                  </a:lnTo>
                </a:path>
              </a:pathLst>
            </a:custGeom>
            <a:noFill/>
            <a:ln>
              <a:solidFill>
                <a:srgbClr val="9900FF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514121" y="3890076"/>
              <a:ext cx="1537367" cy="1673099"/>
            </a:xfrm>
            <a:custGeom>
              <a:avLst/>
              <a:gdLst>
                <a:gd name="connsiteX0" fmla="*/ 1338617 w 1537367"/>
                <a:gd name="connsiteY0" fmla="*/ 0 h 1673099"/>
                <a:gd name="connsiteX1" fmla="*/ 1476729 w 1537367"/>
                <a:gd name="connsiteY1" fmla="*/ 190500 h 1673099"/>
                <a:gd name="connsiteX2" fmla="*/ 1457679 w 1537367"/>
                <a:gd name="connsiteY2" fmla="*/ 600075 h 1673099"/>
                <a:gd name="connsiteX3" fmla="*/ 543279 w 1537367"/>
                <a:gd name="connsiteY3" fmla="*/ 1119188 h 1673099"/>
                <a:gd name="connsiteX4" fmla="*/ 71792 w 1537367"/>
                <a:gd name="connsiteY4" fmla="*/ 1443038 h 1673099"/>
                <a:gd name="connsiteX5" fmla="*/ 5117 w 1537367"/>
                <a:gd name="connsiteY5" fmla="*/ 1604963 h 1673099"/>
                <a:gd name="connsiteX6" fmla="*/ 105129 w 1537367"/>
                <a:gd name="connsiteY6" fmla="*/ 1671638 h 1673099"/>
                <a:gd name="connsiteX7" fmla="*/ 262292 w 1537367"/>
                <a:gd name="connsiteY7" fmla="*/ 1652588 h 1673099"/>
                <a:gd name="connsiteX8" fmla="*/ 262292 w 1537367"/>
                <a:gd name="connsiteY8" fmla="*/ 1652588 h 167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7367" h="1673099">
                  <a:moveTo>
                    <a:pt x="1338617" y="0"/>
                  </a:moveTo>
                  <a:cubicBezTo>
                    <a:pt x="1397751" y="45244"/>
                    <a:pt x="1456885" y="90488"/>
                    <a:pt x="1476729" y="190500"/>
                  </a:cubicBezTo>
                  <a:cubicBezTo>
                    <a:pt x="1496573" y="290512"/>
                    <a:pt x="1613254" y="445294"/>
                    <a:pt x="1457679" y="600075"/>
                  </a:cubicBezTo>
                  <a:cubicBezTo>
                    <a:pt x="1302104" y="754856"/>
                    <a:pt x="774260" y="978694"/>
                    <a:pt x="543279" y="1119188"/>
                  </a:cubicBezTo>
                  <a:cubicBezTo>
                    <a:pt x="312298" y="1259682"/>
                    <a:pt x="161486" y="1362075"/>
                    <a:pt x="71792" y="1443038"/>
                  </a:cubicBezTo>
                  <a:cubicBezTo>
                    <a:pt x="-17902" y="1524001"/>
                    <a:pt x="-439" y="1566863"/>
                    <a:pt x="5117" y="1604963"/>
                  </a:cubicBezTo>
                  <a:cubicBezTo>
                    <a:pt x="10673" y="1643063"/>
                    <a:pt x="62267" y="1663701"/>
                    <a:pt x="105129" y="1671638"/>
                  </a:cubicBezTo>
                  <a:cubicBezTo>
                    <a:pt x="147991" y="1679575"/>
                    <a:pt x="262292" y="1652588"/>
                    <a:pt x="262292" y="1652588"/>
                  </a:cubicBezTo>
                  <a:lnTo>
                    <a:pt x="262292" y="1652588"/>
                  </a:lnTo>
                </a:path>
              </a:pathLst>
            </a:custGeom>
            <a:noFill/>
            <a:ln>
              <a:solidFill>
                <a:srgbClr val="00B050"/>
              </a:solidFill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76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lassconnection.s3.amazonaws.com/22/flashcards/886022/jpg/mamillary1323281060913.jpg"/>
          <p:cNvSpPr>
            <a:spLocks noChangeAspect="1" noChangeArrowheads="1"/>
          </p:cNvSpPr>
          <p:nvPr/>
        </p:nvSpPr>
        <p:spPr bwMode="auto">
          <a:xfrm>
            <a:off x="155575" y="-2332038"/>
            <a:ext cx="6477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4" name="Picture 4" descr="https://classconnection.s3.amazonaws.com/22/flashcards/886022/jpg/mamillary13232810609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733" y="1238780"/>
            <a:ext cx="6096001" cy="47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3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Ventricular System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" y="954088"/>
            <a:ext cx="6999288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6546850" y="1411288"/>
            <a:ext cx="183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Lateral Ventricle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970713" y="2511425"/>
            <a:ext cx="2173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Cerebral Aqueduct of Sylvius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054850" y="3905250"/>
            <a:ext cx="180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Fourth Ventricle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733550" y="5503863"/>
            <a:ext cx="1658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9933"/>
                </a:solidFill>
              </a:rPr>
              <a:t>Third Ventricle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515938" y="4252913"/>
            <a:ext cx="1922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Interventricular Foramen of Monro</a:t>
            </a:r>
          </a:p>
        </p:txBody>
      </p:sp>
      <p:sp>
        <p:nvSpPr>
          <p:cNvPr id="8201" name="TextBox 5"/>
          <p:cNvSpPr txBox="1">
            <a:spLocks noChangeArrowheads="1"/>
          </p:cNvSpPr>
          <p:nvPr/>
        </p:nvSpPr>
        <p:spPr bwMode="auto">
          <a:xfrm>
            <a:off x="6350000" y="12700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8202" name="TextBox 6"/>
          <p:cNvSpPr txBox="1">
            <a:spLocks noChangeArrowheads="1"/>
          </p:cNvSpPr>
          <p:nvPr/>
        </p:nvSpPr>
        <p:spPr bwMode="auto">
          <a:xfrm>
            <a:off x="6773863" y="237013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4.</a:t>
            </a:r>
          </a:p>
        </p:txBody>
      </p:sp>
      <p:sp>
        <p:nvSpPr>
          <p:cNvPr id="8203" name="TextBox 9"/>
          <p:cNvSpPr txBox="1">
            <a:spLocks noChangeArrowheads="1"/>
          </p:cNvSpPr>
          <p:nvPr/>
        </p:nvSpPr>
        <p:spPr bwMode="auto">
          <a:xfrm>
            <a:off x="1806575" y="4078288"/>
            <a:ext cx="47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</a:rPr>
              <a:t>2.</a:t>
            </a:r>
          </a:p>
        </p:txBody>
      </p:sp>
      <p:sp>
        <p:nvSpPr>
          <p:cNvPr id="8204" name="TextBox 8"/>
          <p:cNvSpPr txBox="1">
            <a:spLocks noChangeArrowheads="1"/>
          </p:cNvSpPr>
          <p:nvPr/>
        </p:nvSpPr>
        <p:spPr bwMode="auto">
          <a:xfrm>
            <a:off x="1536700" y="54864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39933"/>
                </a:solidFill>
              </a:rPr>
              <a:t>3.</a:t>
            </a:r>
          </a:p>
        </p:txBody>
      </p:sp>
      <p:sp>
        <p:nvSpPr>
          <p:cNvPr id="8205" name="TextBox 7"/>
          <p:cNvSpPr txBox="1">
            <a:spLocks noChangeArrowheads="1"/>
          </p:cNvSpPr>
          <p:nvPr/>
        </p:nvSpPr>
        <p:spPr bwMode="auto">
          <a:xfrm>
            <a:off x="7207250" y="369570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B0F0"/>
                </a:solidFill>
              </a:rPr>
              <a:t>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  <p:bldP spid="3079" grpId="0"/>
      <p:bldP spid="30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590675"/>
            <a:ext cx="5192713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0013" y="3519488"/>
            <a:ext cx="3175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08013" y="1685925"/>
            <a:ext cx="1228725" cy="1514475"/>
            <a:chOff x="608013" y="1685925"/>
            <a:chExt cx="1228725" cy="1514475"/>
          </a:xfrm>
        </p:grpSpPr>
        <p:cxnSp>
          <p:nvCxnSpPr>
            <p:cNvPr id="5" name="Straight Arrow Connector 4"/>
            <p:cNvCxnSpPr/>
            <p:nvPr/>
          </p:nvCxnSpPr>
          <p:spPr>
            <a:xfrm rot="16200000" flipH="1">
              <a:off x="723901" y="2087562"/>
              <a:ext cx="1270000" cy="955675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08013" y="1685925"/>
              <a:ext cx="317500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F0"/>
                  </a:solidFill>
                  <a:latin typeface="+mn-lt"/>
                </a:rPr>
                <a:t>B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36563" y="4090988"/>
            <a:ext cx="1395412" cy="1589087"/>
            <a:chOff x="436563" y="4090988"/>
            <a:chExt cx="1395412" cy="1589087"/>
          </a:xfrm>
        </p:grpSpPr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589756" y="4179095"/>
              <a:ext cx="1330325" cy="115411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36563" y="5310188"/>
              <a:ext cx="309562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FF"/>
                  </a:solidFill>
                  <a:latin typeface="+mn-lt"/>
                </a:rPr>
                <a:t>C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546225" y="3827463"/>
            <a:ext cx="404813" cy="2443162"/>
            <a:chOff x="1546225" y="3827463"/>
            <a:chExt cx="404813" cy="2443162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771525" y="4795838"/>
              <a:ext cx="2147887" cy="211138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46225" y="5902325"/>
              <a:ext cx="32702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FF"/>
                  </a:solidFill>
                  <a:latin typeface="+mn-lt"/>
                </a:rPr>
                <a:t>D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71763" y="3389313"/>
            <a:ext cx="2968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</a:t>
            </a: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304925" y="1487488"/>
            <a:ext cx="877888" cy="1541462"/>
            <a:chOff x="1304925" y="1487488"/>
            <a:chExt cx="877888" cy="1541462"/>
          </a:xfrm>
        </p:grpSpPr>
        <p:cxnSp>
          <p:nvCxnSpPr>
            <p:cNvPr id="16" name="Straight Arrow Connector 15"/>
            <p:cNvCxnSpPr/>
            <p:nvPr/>
          </p:nvCxnSpPr>
          <p:spPr>
            <a:xfrm rot="16200000" flipH="1">
              <a:off x="1185863" y="2032000"/>
              <a:ext cx="1301750" cy="6921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304925" y="1487488"/>
              <a:ext cx="290513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+mn-lt"/>
                </a:rPr>
                <a:t>F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989138" y="1301750"/>
            <a:ext cx="452437" cy="1922463"/>
            <a:chOff x="1989138" y="1301750"/>
            <a:chExt cx="452437" cy="1922463"/>
          </a:xfrm>
        </p:grpSpPr>
        <p:cxnSp>
          <p:nvCxnSpPr>
            <p:cNvPr id="18" name="Straight Arrow Connector 17"/>
            <p:cNvCxnSpPr/>
            <p:nvPr/>
          </p:nvCxnSpPr>
          <p:spPr>
            <a:xfrm rot="16200000" flipH="1">
              <a:off x="1494631" y="2277270"/>
              <a:ext cx="1635125" cy="25876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989138" y="1301750"/>
              <a:ext cx="3302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B050"/>
                  </a:solidFill>
                  <a:latin typeface="+mn-lt"/>
                </a:rPr>
                <a:t>G</a:t>
              </a:r>
            </a:p>
          </p:txBody>
        </p: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2671763" y="1144588"/>
            <a:ext cx="330200" cy="2633662"/>
            <a:chOff x="2671763" y="1144588"/>
            <a:chExt cx="330200" cy="2633662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>
              <a:off x="1587500" y="2544763"/>
              <a:ext cx="2346325" cy="12065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671763" y="1144588"/>
              <a:ext cx="330200" cy="3698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00"/>
                  </a:solidFill>
                  <a:latin typeface="+mn-lt"/>
                </a:rPr>
                <a:t>H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4879975" y="2133600"/>
            <a:ext cx="711200" cy="1347788"/>
            <a:chOff x="4879975" y="2133600"/>
            <a:chExt cx="711200" cy="1347788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4571206" y="2720182"/>
              <a:ext cx="1069975" cy="452438"/>
            </a:xfrm>
            <a:prstGeom prst="straightConnector1">
              <a:avLst/>
            </a:prstGeom>
            <a:ln w="28575">
              <a:solidFill>
                <a:srgbClr val="9900C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286375" y="2133600"/>
              <a:ext cx="3048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9900CC"/>
                  </a:solidFill>
                  <a:latin typeface="+mn-lt"/>
                </a:rPr>
                <a:t>K</a:t>
              </a:r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2524125" y="4368800"/>
            <a:ext cx="1006475" cy="2105025"/>
            <a:chOff x="2524125" y="4368800"/>
            <a:chExt cx="1006475" cy="2105025"/>
          </a:xfrm>
        </p:grpSpPr>
        <p:cxnSp>
          <p:nvCxnSpPr>
            <p:cNvPr id="25" name="Straight Arrow Connector 24"/>
            <p:cNvCxnSpPr/>
            <p:nvPr/>
          </p:nvCxnSpPr>
          <p:spPr>
            <a:xfrm rot="16200000" flipV="1">
              <a:off x="2012157" y="4880768"/>
              <a:ext cx="1828800" cy="804863"/>
            </a:xfrm>
            <a:prstGeom prst="straightConnector1">
              <a:avLst/>
            </a:prstGeom>
            <a:ln w="28575">
              <a:solidFill>
                <a:srgbClr val="00FFC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273425" y="6105525"/>
              <a:ext cx="257175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FFCC"/>
                  </a:solidFill>
                  <a:latin typeface="+mn-lt"/>
                </a:rPr>
                <a:t>J</a:t>
              </a:r>
            </a:p>
          </p:txBody>
        </p:sp>
      </p:grp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3517900" y="4668838"/>
            <a:ext cx="736600" cy="1555750"/>
            <a:chOff x="3517900" y="4668838"/>
            <a:chExt cx="736600" cy="1555750"/>
          </a:xfrm>
        </p:grpSpPr>
        <p:cxnSp>
          <p:nvCxnSpPr>
            <p:cNvPr id="30" name="Straight Arrow Connector 29"/>
            <p:cNvCxnSpPr/>
            <p:nvPr/>
          </p:nvCxnSpPr>
          <p:spPr>
            <a:xfrm rot="16200000" flipV="1">
              <a:off x="3152775" y="5033963"/>
              <a:ext cx="1279525" cy="54927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011613" y="5856288"/>
              <a:ext cx="242887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</a:rPr>
                <a:t>I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605463" y="1339850"/>
            <a:ext cx="21082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 – Corpus </a:t>
            </a:r>
            <a:r>
              <a:rPr lang="en-US" dirty="0" err="1">
                <a:latin typeface="+mn-lt"/>
              </a:rPr>
              <a:t>Callosum</a:t>
            </a:r>
            <a:endParaRPr lang="en-US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05463" y="1717675"/>
            <a:ext cx="34480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  <a:latin typeface="+mn-lt"/>
              </a:rPr>
              <a:t>B – Internal Capsule, Anterior Limb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05463" y="2087563"/>
            <a:ext cx="21066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C – Caudate Nucleus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05463" y="2457450"/>
            <a:ext cx="23622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FF"/>
                </a:solidFill>
                <a:latin typeface="+mn-lt"/>
              </a:rPr>
              <a:t>D – Septum </a:t>
            </a:r>
            <a:r>
              <a:rPr lang="en-US" dirty="0" err="1">
                <a:solidFill>
                  <a:srgbClr val="FF00FF"/>
                </a:solidFill>
                <a:latin typeface="+mn-lt"/>
              </a:rPr>
              <a:t>Pellucidum</a:t>
            </a:r>
            <a:endParaRPr lang="en-US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05463" y="2835275"/>
            <a:ext cx="13763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E - Thalamus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05463" y="3195638"/>
            <a:ext cx="13128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F - Putamen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605463" y="3565525"/>
            <a:ext cx="19748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+mn-lt"/>
              </a:rPr>
              <a:t>G – Globus Pallidus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05463" y="3952875"/>
            <a:ext cx="1919287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H – Third Ventricle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05463" y="5062538"/>
            <a:ext cx="35385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900CC"/>
                </a:solidFill>
                <a:latin typeface="+mn-lt"/>
              </a:rPr>
              <a:t>K–Primary Visual Cortex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05463" y="4303713"/>
            <a:ext cx="34036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+mn-lt"/>
              </a:rPr>
              <a:t>I – Posterior Horn Lateral Ventricle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05463" y="4686300"/>
            <a:ext cx="34671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FFCC"/>
                </a:solidFill>
                <a:latin typeface="+mn-lt"/>
              </a:rPr>
              <a:t>J – Internal Capsule, Posterior Limb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" y="866070"/>
            <a:ext cx="6448425" cy="455136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88359" y="1128113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99FF"/>
                </a:solidFill>
                <a:latin typeface="+mn-lt"/>
              </a:rPr>
              <a:t>Parieto</a:t>
            </a:r>
            <a:r>
              <a:rPr lang="en-US" b="1" dirty="0" smtClean="0">
                <a:solidFill>
                  <a:srgbClr val="0099FF"/>
                </a:solidFill>
                <a:latin typeface="+mn-lt"/>
              </a:rPr>
              <a:t>-Occipital Sulcus</a:t>
            </a:r>
            <a:endParaRPr lang="en-US" b="1" dirty="0">
              <a:solidFill>
                <a:srgbClr val="0099FF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2481" y="5417433"/>
            <a:ext cx="381283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- separates 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parietal</a:t>
            </a:r>
            <a:r>
              <a:rPr lang="en-US" dirty="0" smtClean="0">
                <a:latin typeface="+mn-lt"/>
              </a:rPr>
              <a:t> and </a:t>
            </a:r>
            <a:r>
              <a:rPr lang="en-US" b="1" dirty="0" smtClean="0">
                <a:solidFill>
                  <a:srgbClr val="00FFCC"/>
                </a:solidFill>
                <a:latin typeface="+mn-lt"/>
              </a:rPr>
              <a:t>occipital</a:t>
            </a:r>
            <a:r>
              <a:rPr lang="en-US" dirty="0" smtClean="0">
                <a:latin typeface="+mn-lt"/>
              </a:rPr>
              <a:t> lobes</a:t>
            </a:r>
            <a:endParaRPr lang="en-US" dirty="0">
              <a:latin typeface="+mn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586413" y="1319851"/>
            <a:ext cx="390525" cy="447037"/>
          </a:xfrm>
          <a:custGeom>
            <a:avLst/>
            <a:gdLst>
              <a:gd name="connsiteX0" fmla="*/ 390525 w 390525"/>
              <a:gd name="connsiteY0" fmla="*/ 4124 h 447037"/>
              <a:gd name="connsiteX1" fmla="*/ 314325 w 390525"/>
              <a:gd name="connsiteY1" fmla="*/ 4124 h 447037"/>
              <a:gd name="connsiteX2" fmla="*/ 242887 w 390525"/>
              <a:gd name="connsiteY2" fmla="*/ 46987 h 447037"/>
              <a:gd name="connsiteX3" fmla="*/ 161925 w 390525"/>
              <a:gd name="connsiteY3" fmla="*/ 161287 h 447037"/>
              <a:gd name="connsiteX4" fmla="*/ 0 w 390525"/>
              <a:gd name="connsiteY4" fmla="*/ 447037 h 44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25" h="447037">
                <a:moveTo>
                  <a:pt x="390525" y="4124"/>
                </a:moveTo>
                <a:cubicBezTo>
                  <a:pt x="364728" y="552"/>
                  <a:pt x="338931" y="-3020"/>
                  <a:pt x="314325" y="4124"/>
                </a:cubicBezTo>
                <a:cubicBezTo>
                  <a:pt x="289719" y="11268"/>
                  <a:pt x="268287" y="20793"/>
                  <a:pt x="242887" y="46987"/>
                </a:cubicBezTo>
                <a:cubicBezTo>
                  <a:pt x="217487" y="73181"/>
                  <a:pt x="202406" y="94612"/>
                  <a:pt x="161925" y="161287"/>
                </a:cubicBezTo>
                <a:cubicBezTo>
                  <a:pt x="121444" y="227962"/>
                  <a:pt x="60722" y="337499"/>
                  <a:pt x="0" y="447037"/>
                </a:cubicBezTo>
              </a:path>
            </a:pathLst>
          </a:custGeom>
          <a:noFill/>
          <a:ln w="28575">
            <a:solidFill>
              <a:srgbClr val="0099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62513" y="1833563"/>
            <a:ext cx="1600200" cy="1943100"/>
          </a:xfrm>
          <a:custGeom>
            <a:avLst/>
            <a:gdLst>
              <a:gd name="connsiteX0" fmla="*/ 700087 w 1600200"/>
              <a:gd name="connsiteY0" fmla="*/ 0 h 1943100"/>
              <a:gd name="connsiteX1" fmla="*/ 652462 w 1600200"/>
              <a:gd name="connsiteY1" fmla="*/ 157162 h 1943100"/>
              <a:gd name="connsiteX2" fmla="*/ 528637 w 1600200"/>
              <a:gd name="connsiteY2" fmla="*/ 357187 h 1943100"/>
              <a:gd name="connsiteX3" fmla="*/ 514350 w 1600200"/>
              <a:gd name="connsiteY3" fmla="*/ 476250 h 1943100"/>
              <a:gd name="connsiteX4" fmla="*/ 533400 w 1600200"/>
              <a:gd name="connsiteY4" fmla="*/ 561975 h 1943100"/>
              <a:gd name="connsiteX5" fmla="*/ 581025 w 1600200"/>
              <a:gd name="connsiteY5" fmla="*/ 676275 h 1943100"/>
              <a:gd name="connsiteX6" fmla="*/ 581025 w 1600200"/>
              <a:gd name="connsiteY6" fmla="*/ 785812 h 1943100"/>
              <a:gd name="connsiteX7" fmla="*/ 495300 w 1600200"/>
              <a:gd name="connsiteY7" fmla="*/ 890587 h 1943100"/>
              <a:gd name="connsiteX8" fmla="*/ 338137 w 1600200"/>
              <a:gd name="connsiteY8" fmla="*/ 1042987 h 1943100"/>
              <a:gd name="connsiteX9" fmla="*/ 209550 w 1600200"/>
              <a:gd name="connsiteY9" fmla="*/ 1147762 h 1943100"/>
              <a:gd name="connsiteX10" fmla="*/ 80962 w 1600200"/>
              <a:gd name="connsiteY10" fmla="*/ 1304925 h 1943100"/>
              <a:gd name="connsiteX11" fmla="*/ 0 w 1600200"/>
              <a:gd name="connsiteY11" fmla="*/ 1414462 h 1943100"/>
              <a:gd name="connsiteX12" fmla="*/ 119062 w 1600200"/>
              <a:gd name="connsiteY12" fmla="*/ 1528762 h 1943100"/>
              <a:gd name="connsiteX13" fmla="*/ 347662 w 1600200"/>
              <a:gd name="connsiteY13" fmla="*/ 1419225 h 1943100"/>
              <a:gd name="connsiteX14" fmla="*/ 900112 w 1600200"/>
              <a:gd name="connsiteY14" fmla="*/ 1743075 h 1943100"/>
              <a:gd name="connsiteX15" fmla="*/ 1147762 w 1600200"/>
              <a:gd name="connsiteY15" fmla="*/ 1943100 h 1943100"/>
              <a:gd name="connsiteX16" fmla="*/ 1419225 w 1600200"/>
              <a:gd name="connsiteY16" fmla="*/ 1943100 h 1943100"/>
              <a:gd name="connsiteX17" fmla="*/ 1571625 w 1600200"/>
              <a:gd name="connsiteY17" fmla="*/ 1833562 h 1943100"/>
              <a:gd name="connsiteX18" fmla="*/ 1600200 w 1600200"/>
              <a:gd name="connsiteY18" fmla="*/ 1585912 h 1943100"/>
              <a:gd name="connsiteX19" fmla="*/ 1528762 w 1600200"/>
              <a:gd name="connsiteY19" fmla="*/ 1485900 h 1943100"/>
              <a:gd name="connsiteX20" fmla="*/ 1485900 w 1600200"/>
              <a:gd name="connsiteY20" fmla="*/ 1452562 h 1943100"/>
              <a:gd name="connsiteX21" fmla="*/ 1514475 w 1600200"/>
              <a:gd name="connsiteY21" fmla="*/ 1366837 h 1943100"/>
              <a:gd name="connsiteX22" fmla="*/ 1457325 w 1600200"/>
              <a:gd name="connsiteY22" fmla="*/ 1181100 h 1943100"/>
              <a:gd name="connsiteX23" fmla="*/ 1381125 w 1600200"/>
              <a:gd name="connsiteY23" fmla="*/ 1028700 h 1943100"/>
              <a:gd name="connsiteX24" fmla="*/ 1281112 w 1600200"/>
              <a:gd name="connsiteY24" fmla="*/ 881062 h 1943100"/>
              <a:gd name="connsiteX25" fmla="*/ 1181100 w 1600200"/>
              <a:gd name="connsiteY25" fmla="*/ 828675 h 1943100"/>
              <a:gd name="connsiteX26" fmla="*/ 1228725 w 1600200"/>
              <a:gd name="connsiteY26" fmla="*/ 733425 h 1943100"/>
              <a:gd name="connsiteX27" fmla="*/ 1171575 w 1600200"/>
              <a:gd name="connsiteY27" fmla="*/ 500062 h 1943100"/>
              <a:gd name="connsiteX28" fmla="*/ 1138237 w 1600200"/>
              <a:gd name="connsiteY28" fmla="*/ 428625 h 1943100"/>
              <a:gd name="connsiteX29" fmla="*/ 966787 w 1600200"/>
              <a:gd name="connsiteY29" fmla="*/ 309562 h 1943100"/>
              <a:gd name="connsiteX30" fmla="*/ 842962 w 1600200"/>
              <a:gd name="connsiteY30" fmla="*/ 238125 h 1943100"/>
              <a:gd name="connsiteX31" fmla="*/ 771525 w 1600200"/>
              <a:gd name="connsiteY31" fmla="*/ 85725 h 1943100"/>
              <a:gd name="connsiteX32" fmla="*/ 700087 w 1600200"/>
              <a:gd name="connsiteY32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00200" h="1943100">
                <a:moveTo>
                  <a:pt x="700087" y="0"/>
                </a:moveTo>
                <a:lnTo>
                  <a:pt x="652462" y="157162"/>
                </a:lnTo>
                <a:lnTo>
                  <a:pt x="528637" y="357187"/>
                </a:lnTo>
                <a:lnTo>
                  <a:pt x="514350" y="476250"/>
                </a:lnTo>
                <a:lnTo>
                  <a:pt x="533400" y="561975"/>
                </a:lnTo>
                <a:lnTo>
                  <a:pt x="581025" y="676275"/>
                </a:lnTo>
                <a:lnTo>
                  <a:pt x="581025" y="785812"/>
                </a:lnTo>
                <a:lnTo>
                  <a:pt x="495300" y="890587"/>
                </a:lnTo>
                <a:lnTo>
                  <a:pt x="338137" y="1042987"/>
                </a:lnTo>
                <a:lnTo>
                  <a:pt x="209550" y="1147762"/>
                </a:lnTo>
                <a:lnTo>
                  <a:pt x="80962" y="1304925"/>
                </a:lnTo>
                <a:lnTo>
                  <a:pt x="0" y="1414462"/>
                </a:lnTo>
                <a:lnTo>
                  <a:pt x="119062" y="1528762"/>
                </a:lnTo>
                <a:lnTo>
                  <a:pt x="347662" y="1419225"/>
                </a:lnTo>
                <a:lnTo>
                  <a:pt x="900112" y="1743075"/>
                </a:lnTo>
                <a:lnTo>
                  <a:pt x="1147762" y="1943100"/>
                </a:lnTo>
                <a:lnTo>
                  <a:pt x="1419225" y="1943100"/>
                </a:lnTo>
                <a:lnTo>
                  <a:pt x="1571625" y="1833562"/>
                </a:lnTo>
                <a:lnTo>
                  <a:pt x="1600200" y="1585912"/>
                </a:lnTo>
                <a:lnTo>
                  <a:pt x="1528762" y="1485900"/>
                </a:lnTo>
                <a:lnTo>
                  <a:pt x="1485900" y="1452562"/>
                </a:lnTo>
                <a:lnTo>
                  <a:pt x="1514475" y="1366837"/>
                </a:lnTo>
                <a:lnTo>
                  <a:pt x="1457325" y="1181100"/>
                </a:lnTo>
                <a:lnTo>
                  <a:pt x="1381125" y="1028700"/>
                </a:lnTo>
                <a:lnTo>
                  <a:pt x="1281112" y="881062"/>
                </a:lnTo>
                <a:lnTo>
                  <a:pt x="1181100" y="828675"/>
                </a:lnTo>
                <a:lnTo>
                  <a:pt x="1228725" y="733425"/>
                </a:lnTo>
                <a:lnTo>
                  <a:pt x="1171575" y="500062"/>
                </a:lnTo>
                <a:lnTo>
                  <a:pt x="1138237" y="428625"/>
                </a:lnTo>
                <a:lnTo>
                  <a:pt x="966787" y="309562"/>
                </a:lnTo>
                <a:lnTo>
                  <a:pt x="842962" y="238125"/>
                </a:lnTo>
                <a:lnTo>
                  <a:pt x="771525" y="85725"/>
                </a:lnTo>
                <a:lnTo>
                  <a:pt x="700087" y="0"/>
                </a:lnTo>
                <a:close/>
              </a:path>
            </a:pathLst>
          </a:custGeom>
          <a:gradFill>
            <a:gsLst>
              <a:gs pos="95000">
                <a:srgbClr val="00FFFF">
                  <a:alpha val="40000"/>
                </a:srgbClr>
              </a:gs>
              <a:gs pos="100000">
                <a:schemeClr val="accent1">
                  <a:tint val="44500"/>
                  <a:satMod val="160000"/>
                  <a:alpha val="6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47888" y="933450"/>
            <a:ext cx="3371850" cy="2476500"/>
          </a:xfrm>
          <a:custGeom>
            <a:avLst/>
            <a:gdLst>
              <a:gd name="connsiteX0" fmla="*/ 3371850 w 3371850"/>
              <a:gd name="connsiteY0" fmla="*/ 866775 h 2476500"/>
              <a:gd name="connsiteX1" fmla="*/ 3205162 w 3371850"/>
              <a:gd name="connsiteY1" fmla="*/ 609600 h 2476500"/>
              <a:gd name="connsiteX2" fmla="*/ 2981325 w 3371850"/>
              <a:gd name="connsiteY2" fmla="*/ 485775 h 2476500"/>
              <a:gd name="connsiteX3" fmla="*/ 2809875 w 3371850"/>
              <a:gd name="connsiteY3" fmla="*/ 428625 h 2476500"/>
              <a:gd name="connsiteX4" fmla="*/ 2714625 w 3371850"/>
              <a:gd name="connsiteY4" fmla="*/ 428625 h 2476500"/>
              <a:gd name="connsiteX5" fmla="*/ 2609850 w 3371850"/>
              <a:gd name="connsiteY5" fmla="*/ 242888 h 2476500"/>
              <a:gd name="connsiteX6" fmla="*/ 2271712 w 3371850"/>
              <a:gd name="connsiteY6" fmla="*/ 152400 h 2476500"/>
              <a:gd name="connsiteX7" fmla="*/ 2071687 w 3371850"/>
              <a:gd name="connsiteY7" fmla="*/ 142875 h 2476500"/>
              <a:gd name="connsiteX8" fmla="*/ 1885950 w 3371850"/>
              <a:gd name="connsiteY8" fmla="*/ 71438 h 2476500"/>
              <a:gd name="connsiteX9" fmla="*/ 1552575 w 3371850"/>
              <a:gd name="connsiteY9" fmla="*/ 57150 h 2476500"/>
              <a:gd name="connsiteX10" fmla="*/ 1390650 w 3371850"/>
              <a:gd name="connsiteY10" fmla="*/ 161925 h 2476500"/>
              <a:gd name="connsiteX11" fmla="*/ 1200150 w 3371850"/>
              <a:gd name="connsiteY11" fmla="*/ 47625 h 2476500"/>
              <a:gd name="connsiteX12" fmla="*/ 866775 w 3371850"/>
              <a:gd name="connsiteY12" fmla="*/ 0 h 2476500"/>
              <a:gd name="connsiteX13" fmla="*/ 381000 w 3371850"/>
              <a:gd name="connsiteY13" fmla="*/ 38100 h 2476500"/>
              <a:gd name="connsiteX14" fmla="*/ 114300 w 3371850"/>
              <a:gd name="connsiteY14" fmla="*/ 157163 h 2476500"/>
              <a:gd name="connsiteX15" fmla="*/ 0 w 3371850"/>
              <a:gd name="connsiteY15" fmla="*/ 290513 h 2476500"/>
              <a:gd name="connsiteX16" fmla="*/ 90487 w 3371850"/>
              <a:gd name="connsiteY16" fmla="*/ 471488 h 2476500"/>
              <a:gd name="connsiteX17" fmla="*/ 319087 w 3371850"/>
              <a:gd name="connsiteY17" fmla="*/ 1014413 h 2476500"/>
              <a:gd name="connsiteX18" fmla="*/ 519112 w 3371850"/>
              <a:gd name="connsiteY18" fmla="*/ 1500188 h 2476500"/>
              <a:gd name="connsiteX19" fmla="*/ 900112 w 3371850"/>
              <a:gd name="connsiteY19" fmla="*/ 1547813 h 2476500"/>
              <a:gd name="connsiteX20" fmla="*/ 1190625 w 3371850"/>
              <a:gd name="connsiteY20" fmla="*/ 1614488 h 2476500"/>
              <a:gd name="connsiteX21" fmla="*/ 1471612 w 3371850"/>
              <a:gd name="connsiteY21" fmla="*/ 1676400 h 2476500"/>
              <a:gd name="connsiteX22" fmla="*/ 1776412 w 3371850"/>
              <a:gd name="connsiteY22" fmla="*/ 1709738 h 2476500"/>
              <a:gd name="connsiteX23" fmla="*/ 2028825 w 3371850"/>
              <a:gd name="connsiteY23" fmla="*/ 1757363 h 2476500"/>
              <a:gd name="connsiteX24" fmla="*/ 2157412 w 3371850"/>
              <a:gd name="connsiteY24" fmla="*/ 1919288 h 2476500"/>
              <a:gd name="connsiteX25" fmla="*/ 2143125 w 3371850"/>
              <a:gd name="connsiteY25" fmla="*/ 2105025 h 2476500"/>
              <a:gd name="connsiteX26" fmla="*/ 1828800 w 3371850"/>
              <a:gd name="connsiteY26" fmla="*/ 2257425 h 2476500"/>
              <a:gd name="connsiteX27" fmla="*/ 1824037 w 3371850"/>
              <a:gd name="connsiteY27" fmla="*/ 2447925 h 2476500"/>
              <a:gd name="connsiteX28" fmla="*/ 1962150 w 3371850"/>
              <a:gd name="connsiteY28" fmla="*/ 2476500 h 2476500"/>
              <a:gd name="connsiteX29" fmla="*/ 2214562 w 3371850"/>
              <a:gd name="connsiteY29" fmla="*/ 2400300 h 2476500"/>
              <a:gd name="connsiteX30" fmla="*/ 2457450 w 3371850"/>
              <a:gd name="connsiteY30" fmla="*/ 2324100 h 2476500"/>
              <a:gd name="connsiteX31" fmla="*/ 2671762 w 3371850"/>
              <a:gd name="connsiteY31" fmla="*/ 2238375 h 2476500"/>
              <a:gd name="connsiteX32" fmla="*/ 2805112 w 3371850"/>
              <a:gd name="connsiteY32" fmla="*/ 2152650 h 2476500"/>
              <a:gd name="connsiteX33" fmla="*/ 2986087 w 3371850"/>
              <a:gd name="connsiteY33" fmla="*/ 1957388 h 2476500"/>
              <a:gd name="connsiteX34" fmla="*/ 3171825 w 3371850"/>
              <a:gd name="connsiteY34" fmla="*/ 1795463 h 2476500"/>
              <a:gd name="connsiteX35" fmla="*/ 3257550 w 3371850"/>
              <a:gd name="connsiteY35" fmla="*/ 1581150 h 2476500"/>
              <a:gd name="connsiteX36" fmla="*/ 3228975 w 3371850"/>
              <a:gd name="connsiteY36" fmla="*/ 1500188 h 2476500"/>
              <a:gd name="connsiteX37" fmla="*/ 3171825 w 3371850"/>
              <a:gd name="connsiteY37" fmla="*/ 1352550 h 2476500"/>
              <a:gd name="connsiteX38" fmla="*/ 3286125 w 3371850"/>
              <a:gd name="connsiteY38" fmla="*/ 1071563 h 2476500"/>
              <a:gd name="connsiteX39" fmla="*/ 3371850 w 3371850"/>
              <a:gd name="connsiteY39" fmla="*/ 866775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371850" h="2476500">
                <a:moveTo>
                  <a:pt x="3371850" y="866775"/>
                </a:moveTo>
                <a:lnTo>
                  <a:pt x="3205162" y="609600"/>
                </a:lnTo>
                <a:lnTo>
                  <a:pt x="2981325" y="485775"/>
                </a:lnTo>
                <a:lnTo>
                  <a:pt x="2809875" y="428625"/>
                </a:lnTo>
                <a:lnTo>
                  <a:pt x="2714625" y="428625"/>
                </a:lnTo>
                <a:lnTo>
                  <a:pt x="2609850" y="242888"/>
                </a:lnTo>
                <a:lnTo>
                  <a:pt x="2271712" y="152400"/>
                </a:lnTo>
                <a:lnTo>
                  <a:pt x="2071687" y="142875"/>
                </a:lnTo>
                <a:lnTo>
                  <a:pt x="1885950" y="71438"/>
                </a:lnTo>
                <a:lnTo>
                  <a:pt x="1552575" y="57150"/>
                </a:lnTo>
                <a:lnTo>
                  <a:pt x="1390650" y="161925"/>
                </a:lnTo>
                <a:lnTo>
                  <a:pt x="1200150" y="47625"/>
                </a:lnTo>
                <a:lnTo>
                  <a:pt x="866775" y="0"/>
                </a:lnTo>
                <a:lnTo>
                  <a:pt x="381000" y="38100"/>
                </a:lnTo>
                <a:lnTo>
                  <a:pt x="114300" y="157163"/>
                </a:lnTo>
                <a:lnTo>
                  <a:pt x="0" y="290513"/>
                </a:lnTo>
                <a:lnTo>
                  <a:pt x="90487" y="471488"/>
                </a:lnTo>
                <a:lnTo>
                  <a:pt x="319087" y="1014413"/>
                </a:lnTo>
                <a:lnTo>
                  <a:pt x="519112" y="1500188"/>
                </a:lnTo>
                <a:lnTo>
                  <a:pt x="900112" y="1547813"/>
                </a:lnTo>
                <a:lnTo>
                  <a:pt x="1190625" y="1614488"/>
                </a:lnTo>
                <a:lnTo>
                  <a:pt x="1471612" y="1676400"/>
                </a:lnTo>
                <a:lnTo>
                  <a:pt x="1776412" y="1709738"/>
                </a:lnTo>
                <a:lnTo>
                  <a:pt x="2028825" y="1757363"/>
                </a:lnTo>
                <a:lnTo>
                  <a:pt x="2157412" y="1919288"/>
                </a:lnTo>
                <a:lnTo>
                  <a:pt x="2143125" y="2105025"/>
                </a:lnTo>
                <a:lnTo>
                  <a:pt x="1828800" y="2257425"/>
                </a:lnTo>
                <a:lnTo>
                  <a:pt x="1824037" y="2447925"/>
                </a:lnTo>
                <a:lnTo>
                  <a:pt x="1962150" y="2476500"/>
                </a:lnTo>
                <a:lnTo>
                  <a:pt x="2214562" y="2400300"/>
                </a:lnTo>
                <a:lnTo>
                  <a:pt x="2457450" y="2324100"/>
                </a:lnTo>
                <a:lnTo>
                  <a:pt x="2671762" y="2238375"/>
                </a:lnTo>
                <a:lnTo>
                  <a:pt x="2805112" y="2152650"/>
                </a:lnTo>
                <a:lnTo>
                  <a:pt x="2986087" y="1957388"/>
                </a:lnTo>
                <a:lnTo>
                  <a:pt x="3171825" y="1795463"/>
                </a:lnTo>
                <a:lnTo>
                  <a:pt x="3257550" y="1581150"/>
                </a:lnTo>
                <a:lnTo>
                  <a:pt x="3228975" y="1500188"/>
                </a:lnTo>
                <a:lnTo>
                  <a:pt x="3171825" y="1352550"/>
                </a:lnTo>
                <a:lnTo>
                  <a:pt x="3286125" y="1071563"/>
                </a:lnTo>
                <a:lnTo>
                  <a:pt x="3371850" y="866775"/>
                </a:lnTo>
                <a:close/>
              </a:path>
            </a:pathLst>
          </a:custGeom>
          <a:gradFill>
            <a:gsLst>
              <a:gs pos="95000">
                <a:srgbClr val="0000FF">
                  <a:alpha val="40000"/>
                </a:srgbClr>
              </a:gs>
              <a:gs pos="100000">
                <a:schemeClr val="accent1">
                  <a:tint val="44500"/>
                  <a:satMod val="160000"/>
                  <a:alpha val="6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910661" y="1806222"/>
            <a:ext cx="643467" cy="1354667"/>
          </a:xfrm>
          <a:custGeom>
            <a:avLst/>
            <a:gdLst>
              <a:gd name="connsiteX0" fmla="*/ 67734 w 643467"/>
              <a:gd name="connsiteY0" fmla="*/ 1354667 h 1354667"/>
              <a:gd name="connsiteX1" fmla="*/ 135467 w 643467"/>
              <a:gd name="connsiteY1" fmla="*/ 1185334 h 1354667"/>
              <a:gd name="connsiteX2" fmla="*/ 361245 w 643467"/>
              <a:gd name="connsiteY2" fmla="*/ 1004711 h 1354667"/>
              <a:gd name="connsiteX3" fmla="*/ 530578 w 643467"/>
              <a:gd name="connsiteY3" fmla="*/ 835378 h 1354667"/>
              <a:gd name="connsiteX4" fmla="*/ 530578 w 643467"/>
              <a:gd name="connsiteY4" fmla="*/ 632178 h 1354667"/>
              <a:gd name="connsiteX5" fmla="*/ 462845 w 643467"/>
              <a:gd name="connsiteY5" fmla="*/ 541867 h 1354667"/>
              <a:gd name="connsiteX6" fmla="*/ 462845 w 643467"/>
              <a:gd name="connsiteY6" fmla="*/ 395111 h 1354667"/>
              <a:gd name="connsiteX7" fmla="*/ 609600 w 643467"/>
              <a:gd name="connsiteY7" fmla="*/ 169334 h 1354667"/>
              <a:gd name="connsiteX8" fmla="*/ 643467 w 643467"/>
              <a:gd name="connsiteY8" fmla="*/ 0 h 1354667"/>
              <a:gd name="connsiteX9" fmla="*/ 575734 w 643467"/>
              <a:gd name="connsiteY9" fmla="*/ 67734 h 1354667"/>
              <a:gd name="connsiteX10" fmla="*/ 428978 w 643467"/>
              <a:gd name="connsiteY10" fmla="*/ 417689 h 1354667"/>
              <a:gd name="connsiteX11" fmla="*/ 406400 w 643467"/>
              <a:gd name="connsiteY11" fmla="*/ 508000 h 1354667"/>
              <a:gd name="connsiteX12" fmla="*/ 485423 w 643467"/>
              <a:gd name="connsiteY12" fmla="*/ 688622 h 1354667"/>
              <a:gd name="connsiteX13" fmla="*/ 406400 w 643467"/>
              <a:gd name="connsiteY13" fmla="*/ 914400 h 1354667"/>
              <a:gd name="connsiteX14" fmla="*/ 270934 w 643467"/>
              <a:gd name="connsiteY14" fmla="*/ 1016000 h 1354667"/>
              <a:gd name="connsiteX15" fmla="*/ 90311 w 643467"/>
              <a:gd name="connsiteY15" fmla="*/ 1230489 h 1354667"/>
              <a:gd name="connsiteX16" fmla="*/ 0 w 643467"/>
              <a:gd name="connsiteY16" fmla="*/ 1354667 h 1354667"/>
              <a:gd name="connsiteX17" fmla="*/ 45156 w 643467"/>
              <a:gd name="connsiteY17" fmla="*/ 1309511 h 1354667"/>
              <a:gd name="connsiteX18" fmla="*/ 67734 w 643467"/>
              <a:gd name="connsiteY18" fmla="*/ 1354667 h 13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3467" h="1354667">
                <a:moveTo>
                  <a:pt x="67734" y="1354667"/>
                </a:moveTo>
                <a:lnTo>
                  <a:pt x="135467" y="1185334"/>
                </a:lnTo>
                <a:lnTo>
                  <a:pt x="361245" y="1004711"/>
                </a:lnTo>
                <a:lnTo>
                  <a:pt x="530578" y="835378"/>
                </a:lnTo>
                <a:lnTo>
                  <a:pt x="530578" y="632178"/>
                </a:lnTo>
                <a:lnTo>
                  <a:pt x="462845" y="541867"/>
                </a:lnTo>
                <a:lnTo>
                  <a:pt x="462845" y="395111"/>
                </a:lnTo>
                <a:lnTo>
                  <a:pt x="609600" y="169334"/>
                </a:lnTo>
                <a:lnTo>
                  <a:pt x="643467" y="0"/>
                </a:lnTo>
                <a:lnTo>
                  <a:pt x="575734" y="67734"/>
                </a:lnTo>
                <a:lnTo>
                  <a:pt x="428978" y="417689"/>
                </a:lnTo>
                <a:lnTo>
                  <a:pt x="406400" y="508000"/>
                </a:lnTo>
                <a:lnTo>
                  <a:pt x="485423" y="688622"/>
                </a:lnTo>
                <a:lnTo>
                  <a:pt x="406400" y="914400"/>
                </a:lnTo>
                <a:lnTo>
                  <a:pt x="270934" y="1016000"/>
                </a:lnTo>
                <a:lnTo>
                  <a:pt x="90311" y="1230489"/>
                </a:lnTo>
                <a:lnTo>
                  <a:pt x="0" y="1354667"/>
                </a:lnTo>
                <a:lnTo>
                  <a:pt x="45156" y="1309511"/>
                </a:lnTo>
                <a:lnTo>
                  <a:pt x="67734" y="1354667"/>
                </a:lnTo>
                <a:close/>
              </a:path>
            </a:pathLst>
          </a:cu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9725" y="1447800"/>
            <a:ext cx="5022850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41313" y="46038"/>
            <a:ext cx="1458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u="sng">
                <a:latin typeface="Calibri" pitchFamily="34" charset="0"/>
              </a:rPr>
              <a:t>Lettered Sulci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1288" y="896938"/>
            <a:ext cx="5133975" cy="655637"/>
            <a:chOff x="141688" y="897232"/>
            <a:chExt cx="5133575" cy="655343"/>
          </a:xfrm>
        </p:grpSpPr>
        <p:sp>
          <p:nvSpPr>
            <p:cNvPr id="9" name="TextBox 8"/>
            <p:cNvSpPr txBox="1"/>
            <p:nvPr/>
          </p:nvSpPr>
          <p:spPr>
            <a:xfrm>
              <a:off x="4957788" y="905165"/>
              <a:ext cx="317475" cy="3697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B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4814985" y="1328817"/>
              <a:ext cx="333226" cy="114291"/>
            </a:xfrm>
            <a:prstGeom prst="straightConnector1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41688" y="897232"/>
              <a:ext cx="1855642" cy="3681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B – Central Sulcus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1288" y="534988"/>
            <a:ext cx="3211512" cy="4911725"/>
            <a:chOff x="141688" y="534987"/>
            <a:chExt cx="3211112" cy="4911170"/>
          </a:xfrm>
        </p:grpSpPr>
        <p:grpSp>
          <p:nvGrpSpPr>
            <p:cNvPr id="2108" name="Group 1"/>
            <p:cNvGrpSpPr>
              <a:grpSpLocks/>
            </p:cNvGrpSpPr>
            <p:nvPr/>
          </p:nvGrpSpPr>
          <p:grpSpPr bwMode="auto">
            <a:xfrm>
              <a:off x="2352675" y="4210050"/>
              <a:ext cx="1000125" cy="1236107"/>
              <a:chOff x="2352675" y="4210050"/>
              <a:chExt cx="1000125" cy="1236107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2495651" y="4314402"/>
                <a:ext cx="961916" cy="752381"/>
              </a:xfrm>
              <a:prstGeom prst="straightConnector1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352800" y="5076311"/>
                <a:ext cx="317460" cy="36984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A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41688" y="534987"/>
              <a:ext cx="2714287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A – Lateral (</a:t>
              </a:r>
              <a:r>
                <a:rPr lang="en-US" dirty="0" err="1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Sylvian</a:t>
              </a: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) Fissure</a:t>
              </a:r>
            </a:p>
          </p:txBody>
        </p:sp>
      </p:grpSp>
      <p:sp>
        <p:nvSpPr>
          <p:cNvPr id="2054" name="TextBox 17"/>
          <p:cNvSpPr txBox="1">
            <a:spLocks noChangeArrowheads="1"/>
          </p:cNvSpPr>
          <p:nvPr/>
        </p:nvSpPr>
        <p:spPr bwMode="auto">
          <a:xfrm>
            <a:off x="7212013" y="46038"/>
            <a:ext cx="162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u="sng">
                <a:latin typeface="Calibri" pitchFamily="34" charset="0"/>
              </a:rPr>
              <a:t>Numbered Gyri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52400" y="1292225"/>
            <a:ext cx="2682875" cy="3149600"/>
            <a:chOff x="151735" y="1292159"/>
            <a:chExt cx="2683540" cy="3149666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1930176" y="3733785"/>
              <a:ext cx="873341" cy="506424"/>
            </a:xfrm>
            <a:prstGeom prst="straightConnector1">
              <a:avLst/>
            </a:prstGeom>
            <a:ln w="28575">
              <a:solidFill>
                <a:srgbClr val="0033C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6" name="TextBox 61"/>
            <p:cNvSpPr txBox="1">
              <a:spLocks noChangeArrowheads="1"/>
            </p:cNvSpPr>
            <p:nvPr/>
          </p:nvSpPr>
          <p:spPr bwMode="auto">
            <a:xfrm>
              <a:off x="1644650" y="4073525"/>
              <a:ext cx="29051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33CC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107" name="TextBox 62"/>
            <p:cNvSpPr txBox="1">
              <a:spLocks noChangeArrowheads="1"/>
            </p:cNvSpPr>
            <p:nvPr/>
          </p:nvSpPr>
          <p:spPr bwMode="auto">
            <a:xfrm>
              <a:off x="151735" y="1292159"/>
              <a:ext cx="26835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33CC"/>
                  </a:solidFill>
                  <a:latin typeface="Calibri" pitchFamily="34" charset="0"/>
                </a:rPr>
                <a:t>C – Inferior Frontal Sulcus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33350" y="2944813"/>
            <a:ext cx="2120900" cy="2546350"/>
            <a:chOff x="133449" y="2944813"/>
            <a:chExt cx="2120801" cy="2546546"/>
          </a:xfrm>
        </p:grpSpPr>
        <p:cxnSp>
          <p:nvCxnSpPr>
            <p:cNvPr id="64" name="Straight Arrow Connector 63"/>
            <p:cNvCxnSpPr/>
            <p:nvPr/>
          </p:nvCxnSpPr>
          <p:spPr>
            <a:xfrm flipV="1">
              <a:off x="1381166" y="2944813"/>
              <a:ext cx="873084" cy="504864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3" name="TextBox 64"/>
            <p:cNvSpPr txBox="1">
              <a:spLocks noChangeArrowheads="1"/>
            </p:cNvSpPr>
            <p:nvPr/>
          </p:nvSpPr>
          <p:spPr bwMode="auto">
            <a:xfrm>
              <a:off x="1127125" y="3287713"/>
              <a:ext cx="3273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CC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104" name="TextBox 65"/>
            <p:cNvSpPr txBox="1">
              <a:spLocks noChangeArrowheads="1"/>
            </p:cNvSpPr>
            <p:nvPr/>
          </p:nvSpPr>
          <p:spPr bwMode="auto">
            <a:xfrm>
              <a:off x="133449" y="4843659"/>
              <a:ext cx="192563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CC00"/>
                  </a:solidFill>
                  <a:latin typeface="Calibri" pitchFamily="34" charset="0"/>
                </a:rPr>
                <a:t>D – Superior Frontal Sulcus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91000" y="411163"/>
            <a:ext cx="4848225" cy="1749425"/>
            <a:chOff x="4191000" y="411163"/>
            <a:chExt cx="4848225" cy="1749425"/>
          </a:xfrm>
        </p:grpSpPr>
        <p:sp>
          <p:nvSpPr>
            <p:cNvPr id="19" name="TextBox 18"/>
            <p:cNvSpPr txBox="1"/>
            <p:nvPr/>
          </p:nvSpPr>
          <p:spPr>
            <a:xfrm>
              <a:off x="4191000" y="1790700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91388" y="417513"/>
              <a:ext cx="1735137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Precentral</a:t>
              </a: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 Gyrus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57750" y="1733550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16775" y="785813"/>
              <a:ext cx="1822450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Postcentral</a:t>
              </a: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Gyrus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980238" y="411163"/>
              <a:ext cx="523875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1 –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94513" y="792163"/>
              <a:ext cx="471487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2 –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71750" y="1158875"/>
            <a:ext cx="6456363" cy="3030538"/>
            <a:chOff x="2571750" y="1158875"/>
            <a:chExt cx="6456363" cy="3030538"/>
          </a:xfrm>
        </p:grpSpPr>
        <p:sp>
          <p:nvSpPr>
            <p:cNvPr id="24" name="TextBox 23"/>
            <p:cNvSpPr txBox="1"/>
            <p:nvPr/>
          </p:nvSpPr>
          <p:spPr>
            <a:xfrm>
              <a:off x="2571750" y="3819525"/>
              <a:ext cx="30162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43713" y="1165225"/>
              <a:ext cx="21844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Inferior Frontal Gyrus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532563" y="1158875"/>
              <a:ext cx="52387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3 – 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447925" y="3114675"/>
            <a:ext cx="6584950" cy="1327150"/>
            <a:chOff x="2447925" y="3114675"/>
            <a:chExt cx="6585243" cy="1326406"/>
          </a:xfrm>
        </p:grpSpPr>
        <p:sp>
          <p:nvSpPr>
            <p:cNvPr id="2090" name="TextBox 27"/>
            <p:cNvSpPr txBox="1">
              <a:spLocks noChangeArrowheads="1"/>
            </p:cNvSpPr>
            <p:nvPr/>
          </p:nvSpPr>
          <p:spPr bwMode="auto">
            <a:xfrm>
              <a:off x="2447925" y="3114675"/>
              <a:ext cx="301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33CC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2091" name="TextBox 28"/>
            <p:cNvSpPr txBox="1">
              <a:spLocks noChangeArrowheads="1"/>
            </p:cNvSpPr>
            <p:nvPr/>
          </p:nvSpPr>
          <p:spPr bwMode="auto">
            <a:xfrm>
              <a:off x="6882105" y="4066431"/>
              <a:ext cx="21510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33CC"/>
                  </a:solidFill>
                  <a:latin typeface="Calibri" pitchFamily="34" charset="0"/>
                </a:rPr>
                <a:t>Middle Frontal Gyrus</a:t>
              </a:r>
            </a:p>
          </p:txBody>
        </p:sp>
        <p:sp>
          <p:nvSpPr>
            <p:cNvPr id="2092" name="TextBox 28"/>
            <p:cNvSpPr txBox="1">
              <a:spLocks noChangeArrowheads="1"/>
            </p:cNvSpPr>
            <p:nvPr/>
          </p:nvSpPr>
          <p:spPr bwMode="auto">
            <a:xfrm>
              <a:off x="6502693" y="4072781"/>
              <a:ext cx="5238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33CC"/>
                  </a:solidFill>
                  <a:latin typeface="Calibri" pitchFamily="34" charset="0"/>
                </a:rPr>
                <a:t>8 – 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2057400" y="2609850"/>
            <a:ext cx="6970713" cy="2197100"/>
            <a:chOff x="2057400" y="2609850"/>
            <a:chExt cx="6970284" cy="2196566"/>
          </a:xfrm>
        </p:grpSpPr>
        <p:sp>
          <p:nvSpPr>
            <p:cNvPr id="2087" name="TextBox 29"/>
            <p:cNvSpPr txBox="1">
              <a:spLocks noChangeArrowheads="1"/>
            </p:cNvSpPr>
            <p:nvPr/>
          </p:nvSpPr>
          <p:spPr bwMode="auto">
            <a:xfrm>
              <a:off x="2057400" y="2609850"/>
              <a:ext cx="301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33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088" name="TextBox 30"/>
            <p:cNvSpPr txBox="1">
              <a:spLocks noChangeArrowheads="1"/>
            </p:cNvSpPr>
            <p:nvPr/>
          </p:nvSpPr>
          <p:spPr bwMode="auto">
            <a:xfrm>
              <a:off x="6736922" y="4436528"/>
              <a:ext cx="22907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3300"/>
                  </a:solidFill>
                  <a:latin typeface="Calibri" pitchFamily="34" charset="0"/>
                </a:rPr>
                <a:t>Superior Frontal Gyrus</a:t>
              </a:r>
            </a:p>
          </p:txBody>
        </p:sp>
        <p:sp>
          <p:nvSpPr>
            <p:cNvPr id="2089" name="TextBox 30"/>
            <p:cNvSpPr txBox="1">
              <a:spLocks noChangeArrowheads="1"/>
            </p:cNvSpPr>
            <p:nvPr/>
          </p:nvSpPr>
          <p:spPr bwMode="auto">
            <a:xfrm>
              <a:off x="6405134" y="4436528"/>
              <a:ext cx="5222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3300"/>
                  </a:solidFill>
                  <a:latin typeface="Calibri" pitchFamily="34" charset="0"/>
                </a:rPr>
                <a:t>9 – 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867025" y="1908175"/>
            <a:ext cx="6364288" cy="2386013"/>
            <a:chOff x="2867025" y="1908492"/>
            <a:chExt cx="6363559" cy="2385140"/>
          </a:xfrm>
        </p:grpSpPr>
        <p:sp>
          <p:nvSpPr>
            <p:cNvPr id="2078" name="TextBox 25"/>
            <p:cNvSpPr txBox="1">
              <a:spLocks noChangeArrowheads="1"/>
            </p:cNvSpPr>
            <p:nvPr/>
          </p:nvSpPr>
          <p:spPr bwMode="auto">
            <a:xfrm>
              <a:off x="2867025" y="3924300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FF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2079" name="TextBox 26"/>
            <p:cNvSpPr txBox="1">
              <a:spLocks noChangeArrowheads="1"/>
            </p:cNvSpPr>
            <p:nvPr/>
          </p:nvSpPr>
          <p:spPr bwMode="auto">
            <a:xfrm>
              <a:off x="7003037" y="2810945"/>
              <a:ext cx="20780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FF00"/>
                  </a:solidFill>
                  <a:latin typeface="Calibri" pitchFamily="34" charset="0"/>
                </a:rPr>
                <a:t>Pars Orbitalis </a:t>
              </a:r>
              <a:r>
                <a:rPr lang="en-US" altLang="en-US" sz="1000">
                  <a:solidFill>
                    <a:srgbClr val="00FF00"/>
                  </a:solidFill>
                  <a:latin typeface="Calibri" pitchFamily="34" charset="0"/>
                </a:rPr>
                <a:t>of Inferior Frontal Gyrus</a:t>
              </a:r>
            </a:p>
          </p:txBody>
        </p:sp>
        <p:sp>
          <p:nvSpPr>
            <p:cNvPr id="2080" name="TextBox 31"/>
            <p:cNvSpPr txBox="1">
              <a:spLocks noChangeArrowheads="1"/>
            </p:cNvSpPr>
            <p:nvPr/>
          </p:nvSpPr>
          <p:spPr bwMode="auto">
            <a:xfrm>
              <a:off x="3181350" y="3467100"/>
              <a:ext cx="301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6699FF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2081" name="TextBox 32"/>
            <p:cNvSpPr txBox="1">
              <a:spLocks noChangeArrowheads="1"/>
            </p:cNvSpPr>
            <p:nvPr/>
          </p:nvSpPr>
          <p:spPr bwMode="auto">
            <a:xfrm>
              <a:off x="7163659" y="1908492"/>
              <a:ext cx="1930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6699FF"/>
                  </a:solidFill>
                  <a:latin typeface="Calibri" pitchFamily="34" charset="0"/>
                </a:rPr>
                <a:t>Pars triangularis </a:t>
              </a:r>
              <a:r>
                <a:rPr lang="en-US" altLang="en-US" sz="1000">
                  <a:solidFill>
                    <a:srgbClr val="6699FF"/>
                  </a:solidFill>
                  <a:latin typeface="Calibri" pitchFamily="34" charset="0"/>
                </a:rPr>
                <a:t>of Inferior Frontal Gyrus</a:t>
              </a:r>
            </a:p>
          </p:txBody>
        </p:sp>
        <p:sp>
          <p:nvSpPr>
            <p:cNvPr id="2082" name="TextBox 33"/>
            <p:cNvSpPr txBox="1">
              <a:spLocks noChangeArrowheads="1"/>
            </p:cNvSpPr>
            <p:nvPr/>
          </p:nvSpPr>
          <p:spPr bwMode="auto">
            <a:xfrm>
              <a:off x="3467100" y="3581400"/>
              <a:ext cx="301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990099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2083" name="TextBox 34"/>
            <p:cNvSpPr txBox="1">
              <a:spLocks noChangeArrowheads="1"/>
            </p:cNvSpPr>
            <p:nvPr/>
          </p:nvSpPr>
          <p:spPr bwMode="auto">
            <a:xfrm>
              <a:off x="7142163" y="2366563"/>
              <a:ext cx="18557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990099"/>
                  </a:solidFill>
                  <a:latin typeface="Calibri" pitchFamily="34" charset="0"/>
                </a:rPr>
                <a:t>Pars Opercularis </a:t>
              </a:r>
              <a:r>
                <a:rPr lang="en-US" altLang="en-US" sz="1000">
                  <a:solidFill>
                    <a:srgbClr val="990099"/>
                  </a:solidFill>
                  <a:latin typeface="Calibri" pitchFamily="34" charset="0"/>
                </a:rPr>
                <a:t>of Inferior Frontal Gyrus</a:t>
              </a:r>
            </a:p>
          </p:txBody>
        </p:sp>
        <p:sp>
          <p:nvSpPr>
            <p:cNvPr id="2084" name="TextBox 32"/>
            <p:cNvSpPr txBox="1">
              <a:spLocks noChangeArrowheads="1"/>
            </p:cNvSpPr>
            <p:nvPr/>
          </p:nvSpPr>
          <p:spPr bwMode="auto">
            <a:xfrm>
              <a:off x="6830284" y="1914842"/>
              <a:ext cx="2400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6699FF"/>
                  </a:solidFill>
                  <a:latin typeface="Calibri" pitchFamily="34" charset="0"/>
                </a:rPr>
                <a:t>5 –</a:t>
              </a:r>
              <a:endParaRPr lang="en-US" altLang="en-US" sz="1000">
                <a:solidFill>
                  <a:srgbClr val="6699FF"/>
                </a:solidFill>
                <a:latin typeface="Calibri" pitchFamily="34" charset="0"/>
              </a:endParaRPr>
            </a:p>
          </p:txBody>
        </p:sp>
        <p:sp>
          <p:nvSpPr>
            <p:cNvPr id="2085" name="TextBox 34"/>
            <p:cNvSpPr txBox="1">
              <a:spLocks noChangeArrowheads="1"/>
            </p:cNvSpPr>
            <p:nvPr/>
          </p:nvSpPr>
          <p:spPr bwMode="auto">
            <a:xfrm>
              <a:off x="6810375" y="2372913"/>
              <a:ext cx="2257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990099"/>
                  </a:solidFill>
                  <a:latin typeface="Calibri" pitchFamily="34" charset="0"/>
                </a:rPr>
                <a:t>6 – </a:t>
              </a:r>
              <a:endParaRPr lang="en-US" altLang="en-US" sz="1000">
                <a:solidFill>
                  <a:srgbClr val="990099"/>
                </a:solidFill>
                <a:latin typeface="Calibri" pitchFamily="34" charset="0"/>
              </a:endParaRPr>
            </a:p>
          </p:txBody>
        </p:sp>
        <p:sp>
          <p:nvSpPr>
            <p:cNvPr id="2086" name="TextBox 26"/>
            <p:cNvSpPr txBox="1">
              <a:spLocks noChangeArrowheads="1"/>
            </p:cNvSpPr>
            <p:nvPr/>
          </p:nvSpPr>
          <p:spPr bwMode="auto">
            <a:xfrm>
              <a:off x="6556949" y="2804595"/>
              <a:ext cx="25812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FF00"/>
                  </a:solidFill>
                  <a:latin typeface="Calibri" pitchFamily="34" charset="0"/>
                </a:rPr>
                <a:t>7 – </a:t>
              </a:r>
              <a:endParaRPr lang="en-US" altLang="en-US" sz="1000">
                <a:solidFill>
                  <a:srgbClr val="00FF00"/>
                </a:solidFill>
                <a:latin typeface="Calibri" pitchFamily="34" charset="0"/>
              </a:endParaRP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38113" y="3970338"/>
            <a:ext cx="8896350" cy="2184400"/>
            <a:chOff x="138019" y="3970338"/>
            <a:chExt cx="8896444" cy="2185020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3093975" y="4368913"/>
              <a:ext cx="831859" cy="692346"/>
            </a:xfrm>
            <a:prstGeom prst="straightConnector1">
              <a:avLst/>
            </a:prstGeom>
            <a:ln w="28575">
              <a:solidFill>
                <a:srgbClr val="00CC9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0" name="TextBox 39"/>
            <p:cNvSpPr txBox="1">
              <a:spLocks noChangeArrowheads="1"/>
            </p:cNvSpPr>
            <p:nvPr/>
          </p:nvSpPr>
          <p:spPr bwMode="auto">
            <a:xfrm>
              <a:off x="3717925" y="3970338"/>
              <a:ext cx="4191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6600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2071" name="TextBox 40"/>
            <p:cNvSpPr txBox="1">
              <a:spLocks noChangeArrowheads="1"/>
            </p:cNvSpPr>
            <p:nvPr/>
          </p:nvSpPr>
          <p:spPr bwMode="auto">
            <a:xfrm>
              <a:off x="6519863" y="4862513"/>
              <a:ext cx="25034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6600"/>
                  </a:solidFill>
                  <a:latin typeface="Calibri" pitchFamily="34" charset="0"/>
                </a:rPr>
                <a:t>Superior Temporal Gyrus</a:t>
              </a:r>
            </a:p>
          </p:txBody>
        </p:sp>
        <p:sp>
          <p:nvSpPr>
            <p:cNvPr id="2072" name="TextBox 41"/>
            <p:cNvSpPr txBox="1">
              <a:spLocks noChangeArrowheads="1"/>
            </p:cNvSpPr>
            <p:nvPr/>
          </p:nvSpPr>
          <p:spPr bwMode="auto">
            <a:xfrm>
              <a:off x="3659188" y="4437063"/>
              <a:ext cx="4175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FF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2073" name="TextBox 42"/>
            <p:cNvSpPr txBox="1">
              <a:spLocks noChangeArrowheads="1"/>
            </p:cNvSpPr>
            <p:nvPr/>
          </p:nvSpPr>
          <p:spPr bwMode="auto">
            <a:xfrm>
              <a:off x="6669088" y="5295176"/>
              <a:ext cx="23653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FF"/>
                  </a:solidFill>
                  <a:latin typeface="Calibri" pitchFamily="34" charset="0"/>
                </a:rPr>
                <a:t>Middle Temporal Gyrus</a:t>
              </a:r>
            </a:p>
          </p:txBody>
        </p:sp>
        <p:sp>
          <p:nvSpPr>
            <p:cNvPr id="2074" name="TextBox 49"/>
            <p:cNvSpPr txBox="1">
              <a:spLocks noChangeArrowheads="1"/>
            </p:cNvSpPr>
            <p:nvPr/>
          </p:nvSpPr>
          <p:spPr bwMode="auto">
            <a:xfrm>
              <a:off x="2835275" y="4895850"/>
              <a:ext cx="307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CC99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075" name="TextBox 50"/>
            <p:cNvSpPr txBox="1">
              <a:spLocks noChangeArrowheads="1"/>
            </p:cNvSpPr>
            <p:nvPr/>
          </p:nvSpPr>
          <p:spPr bwMode="auto">
            <a:xfrm>
              <a:off x="138019" y="5785470"/>
              <a:ext cx="28987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CC99"/>
                  </a:solidFill>
                  <a:latin typeface="Calibri" pitchFamily="34" charset="0"/>
                </a:rPr>
                <a:t>E – Superior Temporal Sulcus</a:t>
              </a:r>
            </a:p>
          </p:txBody>
        </p:sp>
        <p:sp>
          <p:nvSpPr>
            <p:cNvPr id="2076" name="TextBox 40"/>
            <p:cNvSpPr txBox="1">
              <a:spLocks noChangeArrowheads="1"/>
            </p:cNvSpPr>
            <p:nvPr/>
          </p:nvSpPr>
          <p:spPr bwMode="auto">
            <a:xfrm>
              <a:off x="6108700" y="4868863"/>
              <a:ext cx="5857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6600"/>
                  </a:solidFill>
                  <a:latin typeface="Calibri" pitchFamily="34" charset="0"/>
                </a:rPr>
                <a:t>10 –</a:t>
              </a:r>
            </a:p>
          </p:txBody>
        </p:sp>
        <p:sp>
          <p:nvSpPr>
            <p:cNvPr id="2077" name="TextBox 42"/>
            <p:cNvSpPr txBox="1">
              <a:spLocks noChangeArrowheads="1"/>
            </p:cNvSpPr>
            <p:nvPr/>
          </p:nvSpPr>
          <p:spPr bwMode="auto">
            <a:xfrm>
              <a:off x="6246813" y="5295176"/>
              <a:ext cx="6397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FF"/>
                  </a:solidFill>
                  <a:latin typeface="Calibri" pitchFamily="34" charset="0"/>
                </a:rPr>
                <a:t>11 – 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944813" y="1322388"/>
            <a:ext cx="6062662" cy="2695575"/>
            <a:chOff x="2944234" y="1321948"/>
            <a:chExt cx="6062868" cy="2695870"/>
          </a:xfrm>
        </p:grpSpPr>
        <p:sp>
          <p:nvSpPr>
            <p:cNvPr id="8" name="Freeform 7"/>
            <p:cNvSpPr/>
            <p:nvPr/>
          </p:nvSpPr>
          <p:spPr>
            <a:xfrm>
              <a:off x="3029962" y="3241445"/>
              <a:ext cx="914431" cy="776373"/>
            </a:xfrm>
            <a:custGeom>
              <a:avLst/>
              <a:gdLst>
                <a:gd name="connsiteX0" fmla="*/ 0 w 914400"/>
                <a:gd name="connsiteY0" fmla="*/ 535709 h 775854"/>
                <a:gd name="connsiteX1" fmla="*/ 249382 w 914400"/>
                <a:gd name="connsiteY1" fmla="*/ 628072 h 775854"/>
                <a:gd name="connsiteX2" fmla="*/ 350982 w 914400"/>
                <a:gd name="connsiteY2" fmla="*/ 701963 h 775854"/>
                <a:gd name="connsiteX3" fmla="*/ 600364 w 914400"/>
                <a:gd name="connsiteY3" fmla="*/ 775854 h 775854"/>
                <a:gd name="connsiteX4" fmla="*/ 785091 w 914400"/>
                <a:gd name="connsiteY4" fmla="*/ 757381 h 775854"/>
                <a:gd name="connsiteX5" fmla="*/ 849746 w 914400"/>
                <a:gd name="connsiteY5" fmla="*/ 720436 h 775854"/>
                <a:gd name="connsiteX6" fmla="*/ 914400 w 914400"/>
                <a:gd name="connsiteY6" fmla="*/ 655781 h 775854"/>
                <a:gd name="connsiteX7" fmla="*/ 868218 w 914400"/>
                <a:gd name="connsiteY7" fmla="*/ 591127 h 775854"/>
                <a:gd name="connsiteX8" fmla="*/ 766618 w 914400"/>
                <a:gd name="connsiteY8" fmla="*/ 452581 h 775854"/>
                <a:gd name="connsiteX9" fmla="*/ 701964 w 914400"/>
                <a:gd name="connsiteY9" fmla="*/ 341745 h 775854"/>
                <a:gd name="connsiteX10" fmla="*/ 628073 w 914400"/>
                <a:gd name="connsiteY10" fmla="*/ 212436 h 775854"/>
                <a:gd name="connsiteX11" fmla="*/ 628073 w 914400"/>
                <a:gd name="connsiteY11" fmla="*/ 110836 h 775854"/>
                <a:gd name="connsiteX12" fmla="*/ 544946 w 914400"/>
                <a:gd name="connsiteY12" fmla="*/ 46181 h 775854"/>
                <a:gd name="connsiteX13" fmla="*/ 434109 w 914400"/>
                <a:gd name="connsiteY13" fmla="*/ 9236 h 775854"/>
                <a:gd name="connsiteX14" fmla="*/ 295564 w 914400"/>
                <a:gd name="connsiteY14" fmla="*/ 0 h 775854"/>
                <a:gd name="connsiteX15" fmla="*/ 249382 w 914400"/>
                <a:gd name="connsiteY15" fmla="*/ 0 h 775854"/>
                <a:gd name="connsiteX16" fmla="*/ 92364 w 914400"/>
                <a:gd name="connsiteY16" fmla="*/ 36945 h 775854"/>
                <a:gd name="connsiteX17" fmla="*/ 55418 w 914400"/>
                <a:gd name="connsiteY17" fmla="*/ 120072 h 775854"/>
                <a:gd name="connsiteX18" fmla="*/ 36946 w 914400"/>
                <a:gd name="connsiteY18" fmla="*/ 240145 h 775854"/>
                <a:gd name="connsiteX19" fmla="*/ 0 w 914400"/>
                <a:gd name="connsiteY19" fmla="*/ 387927 h 775854"/>
                <a:gd name="connsiteX20" fmla="*/ 0 w 914400"/>
                <a:gd name="connsiteY20" fmla="*/ 387927 h 775854"/>
                <a:gd name="connsiteX21" fmla="*/ 0 w 914400"/>
                <a:gd name="connsiteY21" fmla="*/ 535709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4400" h="775854">
                  <a:moveTo>
                    <a:pt x="0" y="535709"/>
                  </a:moveTo>
                  <a:lnTo>
                    <a:pt x="249382" y="628072"/>
                  </a:lnTo>
                  <a:lnTo>
                    <a:pt x="350982" y="701963"/>
                  </a:lnTo>
                  <a:lnTo>
                    <a:pt x="600364" y="775854"/>
                  </a:lnTo>
                  <a:lnTo>
                    <a:pt x="785091" y="757381"/>
                  </a:lnTo>
                  <a:lnTo>
                    <a:pt x="849746" y="720436"/>
                  </a:lnTo>
                  <a:lnTo>
                    <a:pt x="914400" y="655781"/>
                  </a:lnTo>
                  <a:lnTo>
                    <a:pt x="868218" y="591127"/>
                  </a:lnTo>
                  <a:lnTo>
                    <a:pt x="766618" y="452581"/>
                  </a:lnTo>
                  <a:lnTo>
                    <a:pt x="701964" y="341745"/>
                  </a:lnTo>
                  <a:lnTo>
                    <a:pt x="628073" y="212436"/>
                  </a:lnTo>
                  <a:lnTo>
                    <a:pt x="628073" y="110836"/>
                  </a:lnTo>
                  <a:lnTo>
                    <a:pt x="544946" y="46181"/>
                  </a:lnTo>
                  <a:lnTo>
                    <a:pt x="434109" y="9236"/>
                  </a:lnTo>
                  <a:lnTo>
                    <a:pt x="295564" y="0"/>
                  </a:lnTo>
                  <a:lnTo>
                    <a:pt x="249382" y="0"/>
                  </a:lnTo>
                  <a:lnTo>
                    <a:pt x="92364" y="36945"/>
                  </a:lnTo>
                  <a:lnTo>
                    <a:pt x="55418" y="120072"/>
                  </a:lnTo>
                  <a:lnTo>
                    <a:pt x="36946" y="240145"/>
                  </a:lnTo>
                  <a:lnTo>
                    <a:pt x="0" y="387927"/>
                  </a:lnTo>
                  <a:lnTo>
                    <a:pt x="0" y="387927"/>
                  </a:lnTo>
                  <a:lnTo>
                    <a:pt x="0" y="535709"/>
                  </a:lnTo>
                  <a:close/>
                </a:path>
              </a:pathLst>
            </a:custGeom>
            <a:noFill/>
            <a:ln>
              <a:solidFill>
                <a:srgbClr val="00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TextBox 28"/>
            <p:cNvSpPr txBox="1">
              <a:spLocks noChangeArrowheads="1"/>
            </p:cNvSpPr>
            <p:nvPr/>
          </p:nvSpPr>
          <p:spPr bwMode="auto">
            <a:xfrm>
              <a:off x="7670382" y="1533108"/>
              <a:ext cx="1336720" cy="3683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dirty="0" err="1" smtClean="0">
                  <a:solidFill>
                    <a:srgbClr val="00FFFF"/>
                  </a:solidFill>
                  <a:latin typeface="Calibri" pitchFamily="34" charset="0"/>
                </a:rPr>
                <a:t>Broca’s</a:t>
              </a:r>
              <a:r>
                <a:rPr lang="en-US" altLang="en-US" dirty="0" smtClean="0">
                  <a:solidFill>
                    <a:srgbClr val="00FFFF"/>
                  </a:solidFill>
                  <a:latin typeface="Calibri" pitchFamily="34" charset="0"/>
                </a:rPr>
                <a:t> Area</a:t>
              </a:r>
            </a:p>
          </p:txBody>
        </p:sp>
        <p:sp>
          <p:nvSpPr>
            <p:cNvPr id="66" name="TextBox 28"/>
            <p:cNvSpPr txBox="1">
              <a:spLocks noChangeArrowheads="1"/>
            </p:cNvSpPr>
            <p:nvPr/>
          </p:nvSpPr>
          <p:spPr bwMode="auto">
            <a:xfrm>
              <a:off x="7195703" y="1533108"/>
              <a:ext cx="523893" cy="3683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dirty="0" smtClean="0">
                  <a:solidFill>
                    <a:srgbClr val="00FFFF"/>
                  </a:solidFill>
                  <a:latin typeface="Calibri" pitchFamily="34" charset="0"/>
                </a:rPr>
                <a:t>4 – </a:t>
              </a:r>
            </a:p>
          </p:txBody>
        </p:sp>
        <p:cxnSp>
          <p:nvCxnSpPr>
            <p:cNvPr id="67" name="Straight Arrow Connector 66"/>
            <p:cNvCxnSpPr>
              <a:stCxn id="68" idx="2"/>
            </p:cNvCxnSpPr>
            <p:nvPr/>
          </p:nvCxnSpPr>
          <p:spPr>
            <a:xfrm>
              <a:off x="3095051" y="1691875"/>
              <a:ext cx="42864" cy="1505115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29"/>
            <p:cNvSpPr txBox="1">
              <a:spLocks noChangeArrowheads="1"/>
            </p:cNvSpPr>
            <p:nvPr/>
          </p:nvSpPr>
          <p:spPr bwMode="auto">
            <a:xfrm>
              <a:off x="2944234" y="1321948"/>
              <a:ext cx="301635" cy="3699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dirty="0" smtClean="0">
                  <a:solidFill>
                    <a:srgbClr val="00FFFF"/>
                  </a:solidFill>
                  <a:latin typeface="Calibri" pitchFamily="34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erebrumInsularLobeRevised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30" y="1605671"/>
            <a:ext cx="5181600" cy="44116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886892" y="1264358"/>
            <a:ext cx="425453" cy="2493963"/>
          </a:xfrm>
          <a:prstGeom prst="straightConnector1">
            <a:avLst/>
          </a:prstGeom>
          <a:ln w="2857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25398" y="938219"/>
            <a:ext cx="2098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2 – gyri?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3 – functional area?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113" y="568325"/>
            <a:ext cx="46466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2 – Superior Transverse Temporal Gyri of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Heschl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  <a:latin typeface="+mn-lt"/>
              </a:rPr>
              <a:t>3 – Primary Auditory Cortex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35278" y="4256797"/>
            <a:ext cx="1064152" cy="847724"/>
          </a:xfrm>
          <a:prstGeom prst="straightConnector1">
            <a:avLst/>
          </a:pr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730" y="5095875"/>
            <a:ext cx="10874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1 – Lobe?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5696" y="6118225"/>
            <a:ext cx="1622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1 – Insular lobe</a:t>
            </a:r>
          </a:p>
        </p:txBody>
      </p:sp>
      <p:pic>
        <p:nvPicPr>
          <p:cNvPr id="3084" name="Picture 12" descr="http://www.d.umn.edu/%7Ejfitzake/Lectures/DMED/SensoryPhysiology/GeneralPrinciples/Figures/SensoryCorte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887" y="2870217"/>
            <a:ext cx="4129804" cy="36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  <p:bldP spid="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500" y="1738489"/>
            <a:ext cx="4629150" cy="37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156178" y="1083733"/>
            <a:ext cx="2867378" cy="2507287"/>
            <a:chOff x="2156178" y="1083733"/>
            <a:chExt cx="2867378" cy="2507287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156178" y="2698044"/>
              <a:ext cx="2438400" cy="77893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978400" y="1083733"/>
              <a:ext cx="45156" cy="2507287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933244" y="790222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Uncus</a:t>
            </a:r>
            <a:endParaRPr lang="en-US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978" y="2360530"/>
            <a:ext cx="225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+mn-lt"/>
              </a:rPr>
              <a:t>Parahippocampal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 gyri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50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163" y="2028825"/>
            <a:ext cx="6448425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50813" y="512763"/>
            <a:ext cx="4086225" cy="3643312"/>
            <a:chOff x="150116" y="512763"/>
            <a:chExt cx="4087036" cy="3643034"/>
          </a:xfrm>
        </p:grpSpPr>
        <p:sp>
          <p:nvSpPr>
            <p:cNvPr id="48" name="TextBox 47"/>
            <p:cNvSpPr txBox="1"/>
            <p:nvPr/>
          </p:nvSpPr>
          <p:spPr>
            <a:xfrm>
              <a:off x="150116" y="512763"/>
              <a:ext cx="2049869" cy="3698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00"/>
                  </a:solidFill>
                  <a:latin typeface="+mn-lt"/>
                </a:rPr>
                <a:t>B – Lateral Ventricle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9800000">
              <a:off x="3425778" y="3785938"/>
              <a:ext cx="811374" cy="3698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00"/>
                  </a:solidFill>
                  <a:latin typeface="+mn-lt"/>
                </a:rPr>
                <a:t>B </a:t>
              </a:r>
              <a:r>
                <a:rPr lang="en-US" sz="1000" dirty="0">
                  <a:solidFill>
                    <a:srgbClr val="FFFF00"/>
                  </a:solidFill>
                  <a:latin typeface="+mn-lt"/>
                </a:rPr>
                <a:t>– space?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23825" y="142875"/>
            <a:ext cx="3582988" cy="3865563"/>
            <a:chOff x="123825" y="142875"/>
            <a:chExt cx="3582988" cy="3865563"/>
          </a:xfrm>
        </p:grpSpPr>
        <p:sp>
          <p:nvSpPr>
            <p:cNvPr id="5" name="TextBox 4"/>
            <p:cNvSpPr txBox="1"/>
            <p:nvPr/>
          </p:nvSpPr>
          <p:spPr>
            <a:xfrm>
              <a:off x="3389313" y="3638550"/>
              <a:ext cx="3175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3825" y="142875"/>
              <a:ext cx="21082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A – Corpus </a:t>
              </a:r>
              <a:r>
                <a:rPr lang="en-US" dirty="0" err="1">
                  <a:latin typeface="+mn-lt"/>
                </a:rPr>
                <a:t>Callosum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36525" y="1593850"/>
            <a:ext cx="5149850" cy="4046538"/>
            <a:chOff x="136459" y="1593850"/>
            <a:chExt cx="5149403" cy="4047053"/>
          </a:xfrm>
        </p:grpSpPr>
        <p:grpSp>
          <p:nvGrpSpPr>
            <p:cNvPr id="4154" name="Group 57"/>
            <p:cNvGrpSpPr>
              <a:grpSpLocks/>
            </p:cNvGrpSpPr>
            <p:nvPr/>
          </p:nvGrpSpPr>
          <p:grpSpPr bwMode="auto">
            <a:xfrm>
              <a:off x="4878388" y="1593850"/>
              <a:ext cx="368623" cy="642938"/>
              <a:chOff x="4878388" y="1593850"/>
              <a:chExt cx="368623" cy="64293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917594" y="1593850"/>
                <a:ext cx="330171" cy="3699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1"/>
                    </a:solidFill>
                    <a:latin typeface="+mn-lt"/>
                  </a:rPr>
                  <a:t>H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5400000">
                <a:off x="4768346" y="2013017"/>
                <a:ext cx="333418" cy="11429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5042996" y="2327368"/>
              <a:ext cx="242866" cy="3699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9933"/>
                  </a:solidFill>
                  <a:latin typeface="+mn-lt"/>
                </a:rPr>
                <a:t>I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6459" y="2919582"/>
              <a:ext cx="1866738" cy="3699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/>
                  </a:solidFill>
                  <a:latin typeface="+mn-lt"/>
                </a:rPr>
                <a:t>H – Central Sulcus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2808" y="5270968"/>
              <a:ext cx="2206433" cy="3699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9933"/>
                  </a:solidFill>
                  <a:latin typeface="+mn-lt"/>
                </a:rPr>
                <a:t>I – Paracentral Lobule</a:t>
              </a:r>
            </a:p>
          </p:txBody>
        </p: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144463" y="3117850"/>
            <a:ext cx="3462337" cy="2927350"/>
            <a:chOff x="144972" y="3117850"/>
            <a:chExt cx="3461470" cy="2926991"/>
          </a:xfrm>
        </p:grpSpPr>
        <p:sp>
          <p:nvSpPr>
            <p:cNvPr id="13" name="TextBox 12"/>
            <p:cNvSpPr txBox="1"/>
            <p:nvPr/>
          </p:nvSpPr>
          <p:spPr>
            <a:xfrm>
              <a:off x="3347745" y="3117850"/>
              <a:ext cx="258697" cy="3698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9933FF"/>
                  </a:solidFill>
                  <a:latin typeface="+mn-lt"/>
                </a:rPr>
                <a:t>J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4972" y="5674999"/>
              <a:ext cx="2020381" cy="3698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9933FF"/>
                  </a:solidFill>
                  <a:latin typeface="+mn-lt"/>
                </a:rPr>
                <a:t>J – Cingulate Gyrus</a:t>
              </a:r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141288" y="2687638"/>
            <a:ext cx="2744787" cy="3713162"/>
            <a:chOff x="140943" y="2687638"/>
            <a:chExt cx="2745132" cy="3712607"/>
          </a:xfrm>
        </p:grpSpPr>
        <p:sp>
          <p:nvSpPr>
            <p:cNvPr id="14" name="TextBox 13"/>
            <p:cNvSpPr txBox="1"/>
            <p:nvPr/>
          </p:nvSpPr>
          <p:spPr>
            <a:xfrm>
              <a:off x="2411353" y="2687638"/>
              <a:ext cx="304838" cy="369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FF"/>
                  </a:solidFill>
                  <a:latin typeface="+mn-lt"/>
                </a:rPr>
                <a:t>K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0943" y="6030413"/>
              <a:ext cx="2745132" cy="3698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FF"/>
                  </a:solidFill>
                  <a:latin typeface="+mn-lt"/>
                </a:rPr>
                <a:t>K – Superior Frontal Gyrus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133350" y="1235075"/>
            <a:ext cx="7324725" cy="2068513"/>
            <a:chOff x="133340" y="1234879"/>
            <a:chExt cx="7325044" cy="2068709"/>
          </a:xfrm>
        </p:grpSpPr>
        <p:grpSp>
          <p:nvGrpSpPr>
            <p:cNvPr id="4146" name="Group 63"/>
            <p:cNvGrpSpPr>
              <a:grpSpLocks/>
            </p:cNvGrpSpPr>
            <p:nvPr/>
          </p:nvGrpSpPr>
          <p:grpSpPr bwMode="auto">
            <a:xfrm>
              <a:off x="6951663" y="2632075"/>
              <a:ext cx="506721" cy="671513"/>
              <a:chOff x="6951663" y="2632075"/>
              <a:chExt cx="506721" cy="671513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rot="5400000">
                <a:off x="6877324" y="2994003"/>
                <a:ext cx="384212" cy="234960"/>
              </a:xfrm>
              <a:prstGeom prst="straightConnector1">
                <a:avLst/>
              </a:prstGeom>
              <a:ln w="28575">
                <a:solidFill>
                  <a:srgbClr val="33CCC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7131345" y="2632011"/>
                <a:ext cx="327039" cy="36992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33CCCC"/>
                    </a:solidFill>
                    <a:latin typeface="+mn-lt"/>
                  </a:rPr>
                  <a:t>D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33340" y="1234879"/>
              <a:ext cx="2911602" cy="3699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33CCCC"/>
                  </a:solidFill>
                  <a:latin typeface="+mn-lt"/>
                </a:rPr>
                <a:t>D – Parieto-Occipital Sulcus</a:t>
              </a:r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144463" y="2408238"/>
            <a:ext cx="7551737" cy="3286125"/>
            <a:chOff x="144723" y="2408676"/>
            <a:chExt cx="7551817" cy="3285131"/>
          </a:xfrm>
        </p:grpSpPr>
        <p:grpSp>
          <p:nvGrpSpPr>
            <p:cNvPr id="4142" name="Group 64"/>
            <p:cNvGrpSpPr>
              <a:grpSpLocks/>
            </p:cNvGrpSpPr>
            <p:nvPr/>
          </p:nvGrpSpPr>
          <p:grpSpPr bwMode="auto">
            <a:xfrm>
              <a:off x="7019925" y="4387850"/>
              <a:ext cx="676615" cy="1305957"/>
              <a:chOff x="7019925" y="4387850"/>
              <a:chExt cx="676615" cy="1305957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rot="16200000" flipV="1">
                <a:off x="6692600" y="4715347"/>
                <a:ext cx="1052195" cy="396879"/>
              </a:xfrm>
              <a:prstGeom prst="straightConnector1">
                <a:avLst/>
              </a:prstGeom>
              <a:ln w="28575">
                <a:solidFill>
                  <a:srgbClr val="FF6699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7366337" y="5324031"/>
                <a:ext cx="330203" cy="3697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6699"/>
                    </a:solidFill>
                    <a:latin typeface="+mn-lt"/>
                  </a:rPr>
                  <a:t>G</a:t>
                </a: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44723" y="2408676"/>
              <a:ext cx="2059009" cy="369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6699"/>
                  </a:solidFill>
                  <a:latin typeface="+mn-lt"/>
                </a:rPr>
                <a:t>G – </a:t>
              </a:r>
              <a:r>
                <a:rPr lang="en-US" dirty="0" err="1">
                  <a:solidFill>
                    <a:srgbClr val="FF6699"/>
                  </a:solidFill>
                  <a:latin typeface="+mn-lt"/>
                </a:rPr>
                <a:t>Calcarine</a:t>
              </a:r>
              <a:r>
                <a:rPr lang="en-US" dirty="0">
                  <a:solidFill>
                    <a:srgbClr val="FF6699"/>
                  </a:solidFill>
                  <a:latin typeface="+mn-lt"/>
                </a:rPr>
                <a:t> Sulcus</a:t>
              </a:r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144463" y="1609725"/>
            <a:ext cx="7373937" cy="3189288"/>
            <a:chOff x="144723" y="1609234"/>
            <a:chExt cx="7373629" cy="3189223"/>
          </a:xfrm>
        </p:grpSpPr>
        <p:sp>
          <p:nvSpPr>
            <p:cNvPr id="22" name="TextBox 21"/>
            <p:cNvSpPr txBox="1"/>
            <p:nvPr/>
          </p:nvSpPr>
          <p:spPr>
            <a:xfrm>
              <a:off x="7194516" y="3998373"/>
              <a:ext cx="296851" cy="3698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FF00"/>
                  </a:solidFill>
                  <a:latin typeface="+mn-lt"/>
                </a:rPr>
                <a:t>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27852" y="4428577"/>
              <a:ext cx="290500" cy="3698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+mn-lt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44723" y="1609234"/>
              <a:ext cx="1789037" cy="3698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FF00"/>
                  </a:solidFill>
                  <a:latin typeface="+mn-lt"/>
                </a:rPr>
                <a:t>E – Cuneus Gyrus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4723" y="2009276"/>
              <a:ext cx="1769988" cy="3698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+mn-lt"/>
                </a:rPr>
                <a:t>F – Lingual Gyrus</a:t>
              </a:r>
            </a:p>
          </p:txBody>
        </p: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5481638" y="5186363"/>
            <a:ext cx="3084512" cy="1474787"/>
            <a:chOff x="5481638" y="5186363"/>
            <a:chExt cx="3084575" cy="1474232"/>
          </a:xfrm>
        </p:grpSpPr>
        <p:sp>
          <p:nvSpPr>
            <p:cNvPr id="42" name="TextBox 41"/>
            <p:cNvSpPr txBox="1"/>
            <p:nvPr/>
          </p:nvSpPr>
          <p:spPr>
            <a:xfrm>
              <a:off x="5481638" y="5186363"/>
              <a:ext cx="309568" cy="3697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CCFF"/>
                  </a:solidFill>
                  <a:latin typeface="+mn-lt"/>
                </a:rPr>
                <a:t>R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872316" y="6290847"/>
              <a:ext cx="1693897" cy="36974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CCFF"/>
                  </a:solidFill>
                  <a:latin typeface="+mn-lt"/>
                </a:rPr>
                <a:t>R – 4</a:t>
              </a:r>
              <a:r>
                <a:rPr lang="en-US" baseline="30000" dirty="0">
                  <a:solidFill>
                    <a:srgbClr val="FFCCFF"/>
                  </a:solidFill>
                  <a:latin typeface="+mn-lt"/>
                </a:rPr>
                <a:t>th</a:t>
              </a:r>
              <a:r>
                <a:rPr lang="en-US" dirty="0">
                  <a:solidFill>
                    <a:srgbClr val="FFCCFF"/>
                  </a:solidFill>
                  <a:latin typeface="+mn-lt"/>
                </a:rPr>
                <a:t> Ventricle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47638" y="884238"/>
            <a:ext cx="4168775" cy="3402012"/>
            <a:chOff x="147647" y="883845"/>
            <a:chExt cx="4168889" cy="3401850"/>
          </a:xfrm>
        </p:grpSpPr>
        <p:sp>
          <p:nvSpPr>
            <p:cNvPr id="24" name="TextBox 23"/>
            <p:cNvSpPr txBox="1"/>
            <p:nvPr/>
          </p:nvSpPr>
          <p:spPr>
            <a:xfrm>
              <a:off x="4008553" y="3915826"/>
              <a:ext cx="307983" cy="36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993366"/>
                  </a:solidFill>
                  <a:latin typeface="+mn-lt"/>
                </a:rPr>
                <a:t>C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7647" y="883845"/>
              <a:ext cx="1089055" cy="36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993366"/>
                  </a:solidFill>
                  <a:latin typeface="+mn-lt"/>
                </a:rPr>
                <a:t>C - Fornix</a:t>
              </a:r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2886075" y="1249363"/>
            <a:ext cx="5984875" cy="4730750"/>
            <a:chOff x="2886075" y="1249709"/>
            <a:chExt cx="5985248" cy="4730404"/>
          </a:xfrm>
        </p:grpSpPr>
        <p:grpSp>
          <p:nvGrpSpPr>
            <p:cNvPr id="4130" name="Group 65"/>
            <p:cNvGrpSpPr>
              <a:grpSpLocks/>
            </p:cNvGrpSpPr>
            <p:nvPr/>
          </p:nvGrpSpPr>
          <p:grpSpPr bwMode="auto">
            <a:xfrm>
              <a:off x="2886075" y="4511675"/>
              <a:ext cx="942975" cy="1468438"/>
              <a:chOff x="2886075" y="4511675"/>
              <a:chExt cx="942975" cy="146843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886075" y="5611840"/>
                <a:ext cx="336571" cy="36827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CC00"/>
                    </a:solidFill>
                    <a:latin typeface="+mn-lt"/>
                  </a:rPr>
                  <a:t>N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rot="5400000" flipH="1" flipV="1">
                <a:off x="2905207" y="4775243"/>
                <a:ext cx="1187363" cy="660441"/>
              </a:xfrm>
              <a:prstGeom prst="straightConnector1">
                <a:avLst/>
              </a:prstGeom>
              <a:ln w="28575">
                <a:solidFill>
                  <a:srgbClr val="FFCC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6321639" y="1249709"/>
              <a:ext cx="2549684" cy="3698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CC00"/>
                  </a:solidFill>
                  <a:latin typeface="+mn-lt"/>
                </a:rPr>
                <a:t>N – Anterior Commissure</a:t>
              </a: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4308475" y="461963"/>
            <a:ext cx="4537075" cy="4124325"/>
            <a:chOff x="4308475" y="461275"/>
            <a:chExt cx="4536828" cy="4124457"/>
          </a:xfrm>
        </p:grpSpPr>
        <p:sp>
          <p:nvSpPr>
            <p:cNvPr id="29" name="TextBox 28"/>
            <p:cNvSpPr txBox="1"/>
            <p:nvPr/>
          </p:nvSpPr>
          <p:spPr>
            <a:xfrm>
              <a:off x="4308475" y="4215832"/>
              <a:ext cx="282560" cy="369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6600"/>
                  </a:solidFill>
                  <a:latin typeface="+mn-lt"/>
                </a:rPr>
                <a:t>L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62666" y="461275"/>
              <a:ext cx="1382637" cy="3698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6600"/>
                  </a:solidFill>
                  <a:latin typeface="+mn-lt"/>
                </a:rPr>
                <a:t>L - Thalamus</a:t>
              </a:r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3998913" y="831850"/>
            <a:ext cx="4843462" cy="4128532"/>
            <a:chOff x="3998913" y="831882"/>
            <a:chExt cx="4842859" cy="4128500"/>
          </a:xfrm>
        </p:grpSpPr>
        <p:sp>
          <p:nvSpPr>
            <p:cNvPr id="32" name="TextBox 31"/>
            <p:cNvSpPr txBox="1"/>
            <p:nvPr/>
          </p:nvSpPr>
          <p:spPr>
            <a:xfrm>
              <a:off x="3998913" y="4591053"/>
              <a:ext cx="381788" cy="3693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3366FF"/>
                  </a:solidFill>
                  <a:latin typeface="+mn-lt"/>
                </a:rPr>
                <a:t>M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22724" y="831882"/>
              <a:ext cx="1919048" cy="36988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3366FF"/>
                  </a:solidFill>
                  <a:latin typeface="+mn-lt"/>
                </a:rPr>
                <a:t>M - Hypothalamus</a:t>
              </a:r>
            </a:p>
          </p:txBody>
        </p:sp>
      </p:grp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4156075" y="1639888"/>
            <a:ext cx="4706938" cy="4760912"/>
            <a:chOff x="4156075" y="1640493"/>
            <a:chExt cx="4707382" cy="4759752"/>
          </a:xfrm>
        </p:grpSpPr>
        <p:grpSp>
          <p:nvGrpSpPr>
            <p:cNvPr id="4122" name="Group 68"/>
            <p:cNvGrpSpPr>
              <a:grpSpLocks/>
            </p:cNvGrpSpPr>
            <p:nvPr/>
          </p:nvGrpSpPr>
          <p:grpSpPr bwMode="auto">
            <a:xfrm>
              <a:off x="4156075" y="4489450"/>
              <a:ext cx="969963" cy="1910795"/>
              <a:chOff x="4156075" y="4489450"/>
              <a:chExt cx="969963" cy="1910795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rot="5400000" flipH="1" flipV="1">
                <a:off x="3940431" y="4936802"/>
                <a:ext cx="1633140" cy="738257"/>
              </a:xfrm>
              <a:prstGeom prst="straightConnector1">
                <a:avLst/>
              </a:prstGeom>
              <a:ln w="28575">
                <a:solidFill>
                  <a:srgbClr val="6600C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156075" y="6030448"/>
                <a:ext cx="336582" cy="3697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6600CC"/>
                    </a:solidFill>
                    <a:latin typeface="+mn-lt"/>
                  </a:rPr>
                  <a:t>O</a:t>
                </a: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6564540" y="1640493"/>
              <a:ext cx="2298917" cy="3697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6600CC"/>
                  </a:solidFill>
                  <a:latin typeface="+mn-lt"/>
                </a:rPr>
                <a:t>O – Superior Colliculus</a:t>
              </a:r>
            </a:p>
          </p:txBody>
        </p: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4429125" y="2028825"/>
            <a:ext cx="4394200" cy="4616450"/>
            <a:chOff x="4429125" y="2028825"/>
            <a:chExt cx="4393793" cy="4615895"/>
          </a:xfrm>
        </p:grpSpPr>
        <p:grpSp>
          <p:nvGrpSpPr>
            <p:cNvPr id="4118" name="Group 69"/>
            <p:cNvGrpSpPr>
              <a:grpSpLocks/>
            </p:cNvGrpSpPr>
            <p:nvPr/>
          </p:nvGrpSpPr>
          <p:grpSpPr bwMode="auto">
            <a:xfrm>
              <a:off x="4429125" y="4714875"/>
              <a:ext cx="936625" cy="1929845"/>
              <a:chOff x="4429125" y="4714875"/>
              <a:chExt cx="936625" cy="1929845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rot="5400000" flipH="1" flipV="1">
                <a:off x="4179140" y="5162957"/>
                <a:ext cx="1634928" cy="738118"/>
              </a:xfrm>
              <a:prstGeom prst="straightConnector1">
                <a:avLst/>
              </a:prstGeom>
              <a:ln w="28575">
                <a:solidFill>
                  <a:srgbClr val="3333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4429125" y="6274877"/>
                <a:ext cx="303185" cy="3698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333300"/>
                    </a:solidFill>
                    <a:latin typeface="+mn-lt"/>
                  </a:rPr>
                  <a:t>P</a:t>
                </a: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6635546" y="2028825"/>
              <a:ext cx="2187372" cy="368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333300"/>
                  </a:solidFill>
                  <a:latin typeface="+mn-lt"/>
                </a:rPr>
                <a:t>P – Inferior Colliculus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4197350" y="4714875"/>
            <a:ext cx="4875966" cy="2004457"/>
            <a:chOff x="4197181" y="4714876"/>
            <a:chExt cx="4876608" cy="2003900"/>
          </a:xfrm>
        </p:grpSpPr>
        <p:cxnSp>
          <p:nvCxnSpPr>
            <p:cNvPr id="78" name="Straight Arrow Connector 77"/>
            <p:cNvCxnSpPr/>
            <p:nvPr/>
          </p:nvCxnSpPr>
          <p:spPr bwMode="auto">
            <a:xfrm flipV="1">
              <a:off x="4428987" y="4714876"/>
              <a:ext cx="758925" cy="17457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756568" y="5906758"/>
              <a:ext cx="2317221" cy="3692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  <a:latin typeface="+mn-lt"/>
                </a:rPr>
                <a:t>Q </a:t>
              </a:r>
              <a:r>
                <a:rPr lang="en-US" dirty="0">
                  <a:solidFill>
                    <a:srgbClr val="FF0000"/>
                  </a:solidFill>
                  <a:latin typeface="+mn-lt"/>
                </a:rPr>
                <a:t>– Cerebral Aqueduct</a:t>
              </a:r>
            </a:p>
          </p:txBody>
        </p:sp>
        <p:sp>
          <p:nvSpPr>
            <p:cNvPr id="80" name="TextBox 79"/>
            <p:cNvSpPr txBox="1"/>
            <p:nvPr/>
          </p:nvSpPr>
          <p:spPr bwMode="auto">
            <a:xfrm>
              <a:off x="4197181" y="6349547"/>
              <a:ext cx="340203" cy="3692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  <a:latin typeface="+mn-lt"/>
                </a:rPr>
                <a:t>Q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700" y="1855788"/>
            <a:ext cx="47180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24175" y="401161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13088" y="4625975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70138" y="5010150"/>
            <a:ext cx="3175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9933"/>
                </a:solidFill>
                <a:latin typeface="+mn-lt"/>
              </a:rPr>
              <a:t>C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808038" y="4456113"/>
            <a:ext cx="1792287" cy="747712"/>
            <a:chOff x="996950" y="4286250"/>
            <a:chExt cx="1792288" cy="74715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1293812" y="4286250"/>
              <a:ext cx="1495426" cy="525072"/>
            </a:xfrm>
            <a:prstGeom prst="straightConnector1">
              <a:avLst/>
            </a:prstGeom>
            <a:ln w="28575">
              <a:solidFill>
                <a:srgbClr val="0099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96950" y="4663795"/>
              <a:ext cx="327025" cy="3696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99FF"/>
                  </a:solidFill>
                  <a:latin typeface="+mn-lt"/>
                </a:rPr>
                <a:t>D</a:t>
              </a: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619125" y="3609975"/>
            <a:ext cx="1768475" cy="715963"/>
            <a:chOff x="808038" y="3440113"/>
            <a:chExt cx="1768475" cy="71596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42988" y="3592513"/>
              <a:ext cx="1533525" cy="563562"/>
            </a:xfrm>
            <a:prstGeom prst="straightConnector1">
              <a:avLst/>
            </a:prstGeom>
            <a:ln w="28575">
              <a:solidFill>
                <a:srgbClr val="00009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8038" y="3440113"/>
              <a:ext cx="296863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+mn-lt"/>
                </a:rPr>
                <a:t>E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89125" y="1804988"/>
            <a:ext cx="904875" cy="1855787"/>
            <a:chOff x="2078038" y="1635125"/>
            <a:chExt cx="904875" cy="1855788"/>
          </a:xfrm>
        </p:grpSpPr>
        <p:cxnSp>
          <p:nvCxnSpPr>
            <p:cNvPr id="5" name="Straight Arrow Connector 4"/>
            <p:cNvCxnSpPr/>
            <p:nvPr/>
          </p:nvCxnSpPr>
          <p:spPr>
            <a:xfrm rot="16200000" flipH="1">
              <a:off x="1847057" y="2355057"/>
              <a:ext cx="1606551" cy="665162"/>
            </a:xfrm>
            <a:prstGeom prst="straightConnector1">
              <a:avLst/>
            </a:prstGeom>
            <a:ln w="28575">
              <a:solidFill>
                <a:srgbClr val="00FF99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078038" y="1635125"/>
              <a:ext cx="290513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FF99"/>
                  </a:solidFill>
                  <a:latin typeface="+mn-lt"/>
                </a:rPr>
                <a:t>F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3459163" y="1311275"/>
            <a:ext cx="806450" cy="2581275"/>
            <a:chOff x="3648075" y="1141413"/>
            <a:chExt cx="806450" cy="2581275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>
              <a:off x="2797969" y="2299494"/>
              <a:ext cx="2273300" cy="573087"/>
            </a:xfrm>
            <a:prstGeom prst="straightConnector1">
              <a:avLst/>
            </a:prstGeom>
            <a:ln w="28575">
              <a:solidFill>
                <a:srgbClr val="FF33C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124325" y="1141413"/>
              <a:ext cx="330200" cy="368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33CC"/>
                  </a:solidFill>
                  <a:latin typeface="+mn-lt"/>
                </a:rPr>
                <a:t>G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294438" y="3398838"/>
            <a:ext cx="139858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 - Thalamus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94438" y="3778250"/>
            <a:ext cx="18478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B - Hypothalamus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94438" y="4146550"/>
            <a:ext cx="14017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9933"/>
                </a:solidFill>
                <a:latin typeface="+mn-lt"/>
              </a:rPr>
              <a:t>C - Amygdala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94438" y="4556125"/>
            <a:ext cx="1971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99FF"/>
                </a:solidFill>
                <a:latin typeface="+mn-lt"/>
              </a:rPr>
              <a:t>D – Globus Pallidus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94438" y="4921250"/>
            <a:ext cx="13589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+mn-lt"/>
              </a:rPr>
              <a:t>E – Putamen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94438" y="5284788"/>
            <a:ext cx="13287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FF99"/>
                </a:solidFill>
                <a:latin typeface="+mn-lt"/>
              </a:rPr>
              <a:t>F – Caudate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94438" y="5668963"/>
            <a:ext cx="11287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33CC"/>
                </a:solidFill>
                <a:latin typeface="+mn-lt"/>
              </a:rPr>
              <a:t>G – Fornix</a:t>
            </a:r>
          </a:p>
        </p:txBody>
      </p:sp>
      <p:pic>
        <p:nvPicPr>
          <p:cNvPr id="39" name="Picture 2" descr="http://brainconnection.brainhq.com/wp-content/uploads/2013/02/amygdal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025" y="463550"/>
            <a:ext cx="23812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75" y="1858963"/>
            <a:ext cx="43751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795588" y="392271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006850" y="3670300"/>
            <a:ext cx="4000500" cy="1462088"/>
            <a:chOff x="4007100" y="3670111"/>
            <a:chExt cx="4000062" cy="1462165"/>
          </a:xfrm>
        </p:grpSpPr>
        <p:sp>
          <p:nvSpPr>
            <p:cNvPr id="6" name="TextBox 5"/>
            <p:cNvSpPr txBox="1"/>
            <p:nvPr/>
          </p:nvSpPr>
          <p:spPr>
            <a:xfrm>
              <a:off x="4007100" y="4762369"/>
              <a:ext cx="312704" cy="369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9900"/>
                  </a:solidFill>
                  <a:latin typeface="+mn-lt"/>
                </a:rPr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6182" y="3670111"/>
              <a:ext cx="1780980" cy="3699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9900"/>
                  </a:solidFill>
                  <a:latin typeface="+mn-lt"/>
                </a:rPr>
                <a:t>C - Hippocampus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759075" y="3297238"/>
            <a:ext cx="5945188" cy="1465262"/>
            <a:chOff x="2759325" y="3297665"/>
            <a:chExt cx="5944239" cy="1464723"/>
          </a:xfrm>
        </p:grpSpPr>
        <p:sp>
          <p:nvSpPr>
            <p:cNvPr id="11" name="TextBox 10"/>
            <p:cNvSpPr txBox="1"/>
            <p:nvPr/>
          </p:nvSpPr>
          <p:spPr>
            <a:xfrm>
              <a:off x="2759325" y="4392637"/>
              <a:ext cx="309514" cy="36975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3300"/>
                  </a:solidFill>
                  <a:latin typeface="+mn-lt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14761" y="3297665"/>
              <a:ext cx="2488803" cy="3697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CC3300"/>
                  </a:solidFill>
                  <a:latin typeface="+mn-lt"/>
                </a:rPr>
                <a:t>B – Subthalamic Nucleus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528888" y="5373688"/>
            <a:ext cx="6457950" cy="931862"/>
            <a:chOff x="2529137" y="5373576"/>
            <a:chExt cx="6457904" cy="931862"/>
          </a:xfrm>
        </p:grpSpPr>
        <p:grpSp>
          <p:nvGrpSpPr>
            <p:cNvPr id="6179" name="Group 42"/>
            <p:cNvGrpSpPr>
              <a:grpSpLocks/>
            </p:cNvGrpSpPr>
            <p:nvPr/>
          </p:nvGrpSpPr>
          <p:grpSpPr bwMode="auto">
            <a:xfrm>
              <a:off x="2529137" y="5373576"/>
              <a:ext cx="327025" cy="931862"/>
              <a:chOff x="4987925" y="4868863"/>
              <a:chExt cx="327025" cy="931862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5400000" flipH="1" flipV="1">
                <a:off x="4867274" y="5181600"/>
                <a:ext cx="627062" cy="1588"/>
              </a:xfrm>
              <a:prstGeom prst="straightConnector1">
                <a:avLst/>
              </a:prstGeom>
              <a:ln w="28575">
                <a:solidFill>
                  <a:srgbClr val="9900FF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4987925" y="5430838"/>
                <a:ext cx="327023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9900FF"/>
                    </a:solidFill>
                    <a:latin typeface="+mn-lt"/>
                  </a:rPr>
                  <a:t>H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212111" y="5497401"/>
              <a:ext cx="2774930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9900FF"/>
                  </a:solidFill>
                  <a:latin typeface="+mn-lt"/>
                </a:rPr>
                <a:t>H – </a:t>
              </a:r>
              <a:r>
                <a:rPr lang="en-US" dirty="0" err="1">
                  <a:solidFill>
                    <a:srgbClr val="9900FF"/>
                  </a:solidFill>
                  <a:latin typeface="+mn-lt"/>
                </a:rPr>
                <a:t>Parahippocampal</a:t>
              </a:r>
              <a:r>
                <a:rPr lang="en-US" dirty="0">
                  <a:solidFill>
                    <a:srgbClr val="9900FF"/>
                  </a:solidFill>
                  <a:latin typeface="+mn-lt"/>
                </a:rPr>
                <a:t> Gyrus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249613" y="4402138"/>
            <a:ext cx="4862512" cy="708025"/>
            <a:chOff x="3249862" y="4402026"/>
            <a:chExt cx="4861754" cy="707631"/>
          </a:xfrm>
        </p:grpSpPr>
        <p:grpSp>
          <p:nvGrpSpPr>
            <p:cNvPr id="6175" name="Group 43"/>
            <p:cNvGrpSpPr>
              <a:grpSpLocks/>
            </p:cNvGrpSpPr>
            <p:nvPr/>
          </p:nvGrpSpPr>
          <p:grpSpPr bwMode="auto">
            <a:xfrm>
              <a:off x="3249862" y="4402026"/>
              <a:ext cx="2660650" cy="369887"/>
              <a:chOff x="5708650" y="3897313"/>
              <a:chExt cx="2660650" cy="369887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rot="10800000">
                <a:off x="5708650" y="3916352"/>
                <a:ext cx="2409449" cy="157075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8072068" y="3897313"/>
                <a:ext cx="296817" cy="36968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00"/>
                    </a:solidFill>
                    <a:latin typeface="+mn-lt"/>
                  </a:rPr>
                  <a:t>F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22785" y="4741562"/>
              <a:ext cx="1888831" cy="3680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00"/>
                  </a:solidFill>
                  <a:latin typeface="+mn-lt"/>
                </a:rPr>
                <a:t>F – Third Ventricle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382963" y="3862388"/>
            <a:ext cx="3919537" cy="1647825"/>
            <a:chOff x="3383212" y="3862276"/>
            <a:chExt cx="3918805" cy="1647419"/>
          </a:xfrm>
        </p:grpSpPr>
        <p:grpSp>
          <p:nvGrpSpPr>
            <p:cNvPr id="6171" name="Group 44"/>
            <p:cNvGrpSpPr>
              <a:grpSpLocks/>
            </p:cNvGrpSpPr>
            <p:nvPr/>
          </p:nvGrpSpPr>
          <p:grpSpPr bwMode="auto">
            <a:xfrm>
              <a:off x="3383212" y="3862276"/>
              <a:ext cx="2703853" cy="369332"/>
              <a:chOff x="5842000" y="3357563"/>
              <a:chExt cx="2703853" cy="36933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rot="10800000">
                <a:off x="5842000" y="3367086"/>
                <a:ext cx="2410962" cy="157123"/>
              </a:xfrm>
              <a:prstGeom prst="straightConnector1">
                <a:avLst/>
              </a:prstGeom>
              <a:ln w="28575">
                <a:solidFill>
                  <a:srgbClr val="FF33CC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8216457" y="3357563"/>
                <a:ext cx="330138" cy="3697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33CC"/>
                    </a:solidFill>
                    <a:latin typeface="+mn-lt"/>
                  </a:rPr>
                  <a:t>G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216370" y="5139898"/>
              <a:ext cx="1085647" cy="3697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33CC"/>
                  </a:solidFill>
                  <a:latin typeface="+mn-lt"/>
                </a:rPr>
                <a:t>G - Fornix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26175" y="2947988"/>
            <a:ext cx="14112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 - Thalamus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159000" y="4208463"/>
            <a:ext cx="5407025" cy="533400"/>
            <a:chOff x="2159250" y="4208351"/>
            <a:chExt cx="5406364" cy="533006"/>
          </a:xfrm>
        </p:grpSpPr>
        <p:sp>
          <p:nvSpPr>
            <p:cNvPr id="32" name="TextBox 31"/>
            <p:cNvSpPr txBox="1"/>
            <p:nvPr/>
          </p:nvSpPr>
          <p:spPr>
            <a:xfrm>
              <a:off x="2159250" y="4208351"/>
              <a:ext cx="301588" cy="3696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+mn-lt"/>
                </a:rPr>
                <a:t>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13229" y="4371742"/>
              <a:ext cx="1352385" cy="3696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+mn-lt"/>
                </a:rPr>
                <a:t>E - Putamen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38388" y="4021138"/>
            <a:ext cx="5837237" cy="608012"/>
            <a:chOff x="2338637" y="4021144"/>
            <a:chExt cx="5836863" cy="607339"/>
          </a:xfrm>
        </p:grpSpPr>
        <p:sp>
          <p:nvSpPr>
            <p:cNvPr id="31" name="TextBox 30"/>
            <p:cNvSpPr txBox="1"/>
            <p:nvPr/>
          </p:nvSpPr>
          <p:spPr>
            <a:xfrm>
              <a:off x="2338637" y="4259005"/>
              <a:ext cx="327004" cy="3694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99FF"/>
                  </a:solidFill>
                  <a:latin typeface="+mn-lt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03951" y="4021144"/>
              <a:ext cx="1971549" cy="3694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0099FF"/>
                  </a:solidFill>
                  <a:latin typeface="+mn-lt"/>
                </a:rPr>
                <a:t>D – Globus Pallidus</a:t>
              </a:r>
            </a:p>
          </p:txBody>
        </p:sp>
      </p:grpSp>
      <p:pic>
        <p:nvPicPr>
          <p:cNvPr id="24610" name="Picture 34" descr="http://homepage.smc.edu/wissmann_paul/physnet/anatomynet/anatomy/am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179388"/>
            <a:ext cx="28019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s://d7c2b0wpljtwf.cloudfront.net/var/ezwebin_site/storage/images/media/images/e-anatomy/brain-human-anatomy-diagram/lenticular-caudate-nucleus-thalamus-internal-capsule-human-brain-anatomy-en/2637457-1-eng-GB/lenticular-caudate-nucleus-thalamus-internal-capsule-human-brain-anatomy-en_medical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1174" y="53975"/>
            <a:ext cx="48768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274" y="2816581"/>
            <a:ext cx="54657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" y="53975"/>
            <a:ext cx="51562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2156061</TotalTime>
  <Words>458</Words>
  <Application>Microsoft Office PowerPoint</Application>
  <PresentationFormat>On-screen Show (4:3)</PresentationFormat>
  <Paragraphs>169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Ventricular System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kmjacobs</dc:creator>
  <cp:lastModifiedBy>Kimberle Jacobs</cp:lastModifiedBy>
  <cp:revision>265</cp:revision>
  <dcterms:created xsi:type="dcterms:W3CDTF">2011-01-28T14:26:24Z</dcterms:created>
  <dcterms:modified xsi:type="dcterms:W3CDTF">2015-10-27T17:05:54Z</dcterms:modified>
</cp:coreProperties>
</file>