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7" r:id="rId2"/>
    <p:sldId id="299" r:id="rId3"/>
    <p:sldId id="310" r:id="rId4"/>
    <p:sldId id="353" r:id="rId5"/>
    <p:sldId id="352" r:id="rId6"/>
    <p:sldId id="311" r:id="rId7"/>
    <p:sldId id="298" r:id="rId8"/>
    <p:sldId id="322" r:id="rId9"/>
    <p:sldId id="324" r:id="rId10"/>
    <p:sldId id="325" r:id="rId11"/>
    <p:sldId id="326" r:id="rId12"/>
    <p:sldId id="332" r:id="rId13"/>
    <p:sldId id="357" r:id="rId14"/>
    <p:sldId id="328" r:id="rId15"/>
    <p:sldId id="329" r:id="rId16"/>
    <p:sldId id="330" r:id="rId17"/>
    <p:sldId id="331" r:id="rId18"/>
    <p:sldId id="334" r:id="rId19"/>
    <p:sldId id="333" r:id="rId20"/>
    <p:sldId id="302" r:id="rId21"/>
    <p:sldId id="358" r:id="rId22"/>
    <p:sldId id="335" r:id="rId23"/>
    <p:sldId id="354" r:id="rId24"/>
    <p:sldId id="336" r:id="rId25"/>
    <p:sldId id="337" r:id="rId26"/>
    <p:sldId id="338" r:id="rId27"/>
    <p:sldId id="339" r:id="rId28"/>
    <p:sldId id="340" r:id="rId29"/>
    <p:sldId id="341" r:id="rId30"/>
    <p:sldId id="342" r:id="rId31"/>
    <p:sldId id="343" r:id="rId32"/>
    <p:sldId id="344" r:id="rId33"/>
    <p:sldId id="345" r:id="rId34"/>
    <p:sldId id="346" r:id="rId35"/>
    <p:sldId id="348" r:id="rId36"/>
    <p:sldId id="355" r:id="rId37"/>
    <p:sldId id="356" r:id="rId38"/>
    <p:sldId id="315" r:id="rId39"/>
    <p:sldId id="359" r:id="rId40"/>
    <p:sldId id="349" r:id="rId41"/>
    <p:sldId id="350" r:id="rId42"/>
    <p:sldId id="351" r:id="rId43"/>
  </p:sldIdLst>
  <p:sldSz cx="9144000" cy="6858000" type="screen4x3"/>
  <p:notesSz cx="7315200" cy="96012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62">
          <p15:clr>
            <a:srgbClr val="A4A3A4"/>
          </p15:clr>
        </p15:guide>
        <p15:guide id="2" pos="2950">
          <p15:clr>
            <a:srgbClr val="A4A3A4"/>
          </p15:clr>
        </p15:guide>
        <p15:guide id="3">
          <p15:clr>
            <a:srgbClr val="A4A3A4"/>
          </p15:clr>
        </p15:guide>
        <p15:guide id="4" pos="57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C0099"/>
    <a:srgbClr val="CC00FF"/>
    <a:srgbClr val="008000"/>
    <a:srgbClr val="0000FF"/>
    <a:srgbClr val="000099"/>
    <a:srgbClr val="FFFF00"/>
    <a:srgbClr val="00CC66"/>
    <a:srgbClr val="339933"/>
    <a:srgbClr val="E35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2" autoAdjust="0"/>
    <p:restoredTop sz="83959" autoAdjust="0"/>
  </p:normalViewPr>
  <p:slideViewPr>
    <p:cSldViewPr snapToGrid="0">
      <p:cViewPr varScale="1">
        <p:scale>
          <a:sx n="130" d="100"/>
          <a:sy n="130" d="100"/>
        </p:scale>
        <p:origin x="144" y="534"/>
      </p:cViewPr>
      <p:guideLst>
        <p:guide orient="horz" pos="1362"/>
        <p:guide pos="2950"/>
        <p:guide/>
        <p:guide pos="57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6861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6861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6861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D06742DD-BD70-4363-BE16-2917A45604C3}" type="slidenum">
              <a:rPr lang="en-US"/>
              <a:pPr>
                <a:defRPr/>
              </a:pPr>
              <a:t>‹#›</a:t>
            </a:fld>
            <a:endParaRPr lang="en-US"/>
          </a:p>
        </p:txBody>
      </p:sp>
    </p:spTree>
    <p:extLst>
      <p:ext uri="{BB962C8B-B14F-4D97-AF65-F5344CB8AC3E}">
        <p14:creationId xmlns:p14="http://schemas.microsoft.com/office/powerpoint/2010/main" val="619015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pPr>
              <a:defRPr/>
            </a:pPr>
            <a:fld id="{DAF03264-ADB0-45EA-8A84-DFEB1AD20430}" type="slidenum">
              <a:rPr lang="en-US"/>
              <a:pPr>
                <a:defRPr/>
              </a:pPr>
              <a:t>‹#›</a:t>
            </a:fld>
            <a:endParaRPr lang="en-US"/>
          </a:p>
        </p:txBody>
      </p:sp>
    </p:spTree>
    <p:extLst>
      <p:ext uri="{BB962C8B-B14F-4D97-AF65-F5344CB8AC3E}">
        <p14:creationId xmlns:p14="http://schemas.microsoft.com/office/powerpoint/2010/main" val="2270888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jnr.org/content/32/5/857#ref-1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67F6452-357C-4B7D-8D5B-E7A2F129E96B}" type="slidenum">
              <a:rPr lang="en-US" smtClean="0"/>
              <a:pPr/>
              <a:t>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047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F03264-ADB0-45EA-8A84-DFEB1AD20430}" type="slidenum">
              <a:rPr lang="en-US" smtClean="0"/>
              <a:pPr>
                <a:defRPr/>
              </a:pPr>
              <a:t>5</a:t>
            </a:fld>
            <a:endParaRPr lang="en-US"/>
          </a:p>
        </p:txBody>
      </p:sp>
    </p:spTree>
    <p:extLst>
      <p:ext uri="{BB962C8B-B14F-4D97-AF65-F5344CB8AC3E}">
        <p14:creationId xmlns:p14="http://schemas.microsoft.com/office/powerpoint/2010/main" val="218433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hemisphere has an</a:t>
            </a:r>
            <a:r>
              <a:rPr lang="en-US" baseline="0" dirty="0"/>
              <a:t> egg-shaped thalamus that consists of a number of different nuclear groups</a:t>
            </a:r>
            <a:endParaRPr lang="en-US" dirty="0"/>
          </a:p>
        </p:txBody>
      </p:sp>
      <p:sp>
        <p:nvSpPr>
          <p:cNvPr id="4" name="Slide Number Placeholder 3"/>
          <p:cNvSpPr>
            <a:spLocks noGrp="1"/>
          </p:cNvSpPr>
          <p:nvPr>
            <p:ph type="sldNum" sz="quarter" idx="10"/>
          </p:nvPr>
        </p:nvSpPr>
        <p:spPr/>
        <p:txBody>
          <a:bodyPr/>
          <a:lstStyle/>
          <a:p>
            <a:pPr>
              <a:defRPr/>
            </a:pPr>
            <a:fld id="{DAF03264-ADB0-45EA-8A84-DFEB1AD20430}" type="slidenum">
              <a:rPr lang="en-US" smtClean="0"/>
              <a:pPr>
                <a:defRPr/>
              </a:pPr>
              <a:t>6</a:t>
            </a:fld>
            <a:endParaRPr lang="en-US"/>
          </a:p>
        </p:txBody>
      </p:sp>
    </p:spTree>
    <p:extLst>
      <p:ext uri="{BB962C8B-B14F-4D97-AF65-F5344CB8AC3E}">
        <p14:creationId xmlns:p14="http://schemas.microsoft.com/office/powerpoint/2010/main" val="321870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medullary lamina connect different thalamic nuclei</a:t>
            </a:r>
          </a:p>
          <a:p>
            <a:r>
              <a:rPr lang="en-US" dirty="0" err="1"/>
              <a:t>Intralaminar</a:t>
            </a:r>
            <a:r>
              <a:rPr lang="en-US" dirty="0"/>
              <a:t> nuclei (within internal medullary lamina) – receive input from reticular information</a:t>
            </a:r>
            <a:r>
              <a:rPr lang="en-US" baseline="0" dirty="0"/>
              <a:t> as well as </a:t>
            </a:r>
            <a:r>
              <a:rPr lang="en-US" baseline="0" dirty="0" err="1"/>
              <a:t>spinothalamic</a:t>
            </a:r>
            <a:r>
              <a:rPr lang="en-US" baseline="0" dirty="0"/>
              <a:t> and </a:t>
            </a:r>
            <a:r>
              <a:rPr lang="en-US" baseline="0" dirty="0" err="1"/>
              <a:t>trigeminothalamic</a:t>
            </a:r>
            <a:r>
              <a:rPr lang="en-US" baseline="0" dirty="0"/>
              <a:t> fibers – these nuclei play a role in consciousness or alertness</a:t>
            </a:r>
            <a:endParaRPr lang="en-US" dirty="0"/>
          </a:p>
        </p:txBody>
      </p:sp>
      <p:sp>
        <p:nvSpPr>
          <p:cNvPr id="4" name="Slide Number Placeholder 3"/>
          <p:cNvSpPr>
            <a:spLocks noGrp="1"/>
          </p:cNvSpPr>
          <p:nvPr>
            <p:ph type="sldNum" sz="quarter" idx="10"/>
          </p:nvPr>
        </p:nvSpPr>
        <p:spPr/>
        <p:txBody>
          <a:bodyPr/>
          <a:lstStyle/>
          <a:p>
            <a:pPr>
              <a:defRPr/>
            </a:pPr>
            <a:fld id="{DAF03264-ADB0-45EA-8A84-DFEB1AD20430}" type="slidenum">
              <a:rPr lang="en-US" smtClean="0"/>
              <a:pPr>
                <a:defRPr/>
              </a:pPr>
              <a:t>7</a:t>
            </a:fld>
            <a:endParaRPr lang="en-US"/>
          </a:p>
        </p:txBody>
      </p:sp>
    </p:spTree>
    <p:extLst>
      <p:ext uri="{BB962C8B-B14F-4D97-AF65-F5344CB8AC3E}">
        <p14:creationId xmlns:p14="http://schemas.microsoft.com/office/powerpoint/2010/main" val="153597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patients</a:t>
            </a:r>
            <a:r>
              <a:rPr lang="en-US" baseline="0" dirty="0" smtClean="0"/>
              <a:t> had had pain for months and other treatments had been tried and were ineffective.  Simple stimulation could set off the pain.</a:t>
            </a:r>
            <a:endParaRPr lang="en-US" dirty="0"/>
          </a:p>
        </p:txBody>
      </p:sp>
      <p:sp>
        <p:nvSpPr>
          <p:cNvPr id="4" name="Slide Number Placeholder 3"/>
          <p:cNvSpPr>
            <a:spLocks noGrp="1"/>
          </p:cNvSpPr>
          <p:nvPr>
            <p:ph type="sldNum" sz="quarter" idx="10"/>
          </p:nvPr>
        </p:nvSpPr>
        <p:spPr/>
        <p:txBody>
          <a:bodyPr/>
          <a:lstStyle/>
          <a:p>
            <a:pPr>
              <a:defRPr/>
            </a:pPr>
            <a:fld id="{DAF03264-ADB0-45EA-8A84-DFEB1AD20430}" type="slidenum">
              <a:rPr lang="en-US" smtClean="0"/>
              <a:pPr>
                <a:defRPr/>
              </a:pPr>
              <a:t>13</a:t>
            </a:fld>
            <a:endParaRPr lang="en-US"/>
          </a:p>
        </p:txBody>
      </p:sp>
    </p:spTree>
    <p:extLst>
      <p:ext uri="{BB962C8B-B14F-4D97-AF65-F5344CB8AC3E}">
        <p14:creationId xmlns:p14="http://schemas.microsoft.com/office/powerpoint/2010/main" val="23521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 and LP likely integrating visual, somatosensory</a:t>
            </a:r>
            <a:r>
              <a:rPr lang="en-US" baseline="0" dirty="0"/>
              <a:t> input and emotional and memory information</a:t>
            </a:r>
            <a:endParaRPr lang="en-US" dirty="0"/>
          </a:p>
        </p:txBody>
      </p:sp>
      <p:sp>
        <p:nvSpPr>
          <p:cNvPr id="4" name="Slide Number Placeholder 3"/>
          <p:cNvSpPr>
            <a:spLocks noGrp="1"/>
          </p:cNvSpPr>
          <p:nvPr>
            <p:ph type="sldNum" sz="quarter" idx="10"/>
          </p:nvPr>
        </p:nvSpPr>
        <p:spPr/>
        <p:txBody>
          <a:bodyPr/>
          <a:lstStyle/>
          <a:p>
            <a:pPr>
              <a:defRPr/>
            </a:pPr>
            <a:fld id="{DAF03264-ADB0-45EA-8A84-DFEB1AD20430}" type="slidenum">
              <a:rPr lang="en-US" smtClean="0"/>
              <a:pPr>
                <a:defRPr/>
              </a:pPr>
              <a:t>18</a:t>
            </a:fld>
            <a:endParaRPr lang="en-US"/>
          </a:p>
        </p:txBody>
      </p:sp>
    </p:spTree>
    <p:extLst>
      <p:ext uri="{BB962C8B-B14F-4D97-AF65-F5344CB8AC3E}">
        <p14:creationId xmlns:p14="http://schemas.microsoft.com/office/powerpoint/2010/main" val="53072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47-year-old man (patient 15) presented a mild right-sided hemiparesis lasting 45 minutes. DTT of motor tracts superimposed on DWI are shown </a:t>
            </a:r>
            <a:r>
              <a:rPr lang="en-US" dirty="0" err="1" smtClean="0"/>
              <a:t>tridimensionally</a:t>
            </a:r>
            <a:r>
              <a:rPr lang="en-US" dirty="0" smtClean="0"/>
              <a:t>. A small infarct in the </a:t>
            </a:r>
            <a:r>
              <a:rPr lang="en-US" dirty="0" err="1" smtClean="0"/>
              <a:t>striatocapsular</a:t>
            </a:r>
            <a:r>
              <a:rPr lang="en-US" dirty="0" smtClean="0"/>
              <a:t> MCA territory involves the left CST. Note the slight </a:t>
            </a:r>
            <a:r>
              <a:rPr lang="en-US" dirty="0" err="1" smtClean="0"/>
              <a:t>hyperintensity</a:t>
            </a:r>
            <a:r>
              <a:rPr lang="en-US" dirty="0" smtClean="0"/>
              <a:t> of the CST involved by the infarct due to the short time elapsed since the onset of symptoms. The markedly reduced brightness on the left side and decreased FA value in the left descending CST at day 30 are regarded as WD. [Wallerian Degeneration] – nerve</a:t>
            </a:r>
            <a:r>
              <a:rPr lang="en-US" baseline="0" dirty="0" smtClean="0"/>
              <a:t> fiber crushed or cut – axon distal to injury degenerates.</a:t>
            </a:r>
          </a:p>
          <a:p>
            <a:endParaRPr lang="en-US" baseline="0" dirty="0" smtClean="0"/>
          </a:p>
          <a:p>
            <a:r>
              <a:rPr lang="en-US" dirty="0" smtClean="0"/>
              <a:t>Our previous study demonstrated that mean FA values along the affected CST were significantly lower than the normal contralateral side only at day 30 after stroke onset (</a:t>
            </a:r>
            <a:r>
              <a:rPr lang="en-US" i="1" dirty="0" smtClean="0"/>
              <a:t>P</a:t>
            </a:r>
            <a:r>
              <a:rPr lang="en-US" dirty="0" smtClean="0"/>
              <a:t> &lt; .001), and these values were lower than the corresponding FA values obtained at admission and at day 3. Moreover, the decrease in mean FA values correlated positively with the motor deficit at 30 days after stroke.</a:t>
            </a:r>
            <a:r>
              <a:rPr lang="en-US" baseline="30000" dirty="0" smtClean="0">
                <a:hlinkClick r:id="rId3"/>
              </a:rPr>
              <a:t>19</a:t>
            </a:r>
            <a:endParaRPr lang="en-US" baseline="30000" dirty="0" smtClean="0"/>
          </a:p>
          <a:p>
            <a:endParaRPr lang="en-US" baseline="30000" dirty="0" smtClean="0"/>
          </a:p>
          <a:p>
            <a:r>
              <a:rPr lang="en-US" i="1" baseline="0" dirty="0" smtClean="0"/>
              <a:t>FAA measured with DTT – is a measure of the integrity of a tract – reduced values indicate less integrity in the tract</a:t>
            </a:r>
            <a:endParaRPr lang="en-US" i="1" dirty="0"/>
          </a:p>
        </p:txBody>
      </p:sp>
      <p:sp>
        <p:nvSpPr>
          <p:cNvPr id="4" name="Slide Number Placeholder 3"/>
          <p:cNvSpPr>
            <a:spLocks noGrp="1"/>
          </p:cNvSpPr>
          <p:nvPr>
            <p:ph type="sldNum" sz="quarter" idx="10"/>
          </p:nvPr>
        </p:nvSpPr>
        <p:spPr/>
        <p:txBody>
          <a:bodyPr/>
          <a:lstStyle/>
          <a:p>
            <a:pPr>
              <a:defRPr/>
            </a:pPr>
            <a:fld id="{DAF03264-ADB0-45EA-8A84-DFEB1AD20430}" type="slidenum">
              <a:rPr lang="en-US" smtClean="0"/>
              <a:pPr>
                <a:defRPr/>
              </a:pPr>
              <a:t>21</a:t>
            </a:fld>
            <a:endParaRPr lang="en-US"/>
          </a:p>
        </p:txBody>
      </p:sp>
    </p:spTree>
    <p:extLst>
      <p:ext uri="{BB962C8B-B14F-4D97-AF65-F5344CB8AC3E}">
        <p14:creationId xmlns:p14="http://schemas.microsoft.com/office/powerpoint/2010/main" val="178189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38BFFBE-206D-444F-8370-FD2C8549FC68}" type="slidenum">
              <a:rPr lang="en-US" smtClean="0"/>
              <a:pPr/>
              <a:t>37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0679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57CEB-32CA-4C08-B70B-13345F7EC9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15348-7D28-4BBA-B2C2-4453428FB4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320675"/>
            <a:ext cx="2058987"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3550" y="320675"/>
            <a:ext cx="6027738"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F282F-9561-41D4-8373-C31C97CAB5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E9D9FC-13DB-4A7C-B0F0-C659244D9E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FD671-BCD6-4883-A064-AF8DE9CCA8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3550" y="844550"/>
            <a:ext cx="4043363" cy="525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844550"/>
            <a:ext cx="4043362" cy="525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A514-E351-4FEE-9AD2-E7EC766EDE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9606A3-EF2C-4B41-8B1D-012094073B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C8A0F2-20E6-4077-9761-FC6F74656680}" type="slidenum">
              <a:rPr lang="en-US"/>
              <a:pPr>
                <a:defRPr/>
              </a:pPr>
              <a:t>‹#›</a:t>
            </a:fld>
            <a:endParaRPr lang="en-US"/>
          </a:p>
        </p:txBody>
      </p:sp>
      <p:sp>
        <p:nvSpPr>
          <p:cNvPr id="6" name="Rectangle 5"/>
          <p:cNvSpPr/>
          <p:nvPr userDrawn="1"/>
        </p:nvSpPr>
        <p:spPr>
          <a:xfrm>
            <a:off x="0" y="0"/>
            <a:ext cx="9144000" cy="49530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63550" y="75440"/>
            <a:ext cx="8239125" cy="350838"/>
          </a:xfrm>
        </p:spPr>
        <p:txBody>
          <a:bodyPr/>
          <a:lstStyle>
            <a:lvl1pPr>
              <a:defRPr sz="1800"/>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DD6882-5247-4CE4-9BF0-A6308FFA0C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38689-1981-433A-9D25-87A8001869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801037-A386-41E0-8BA9-C873D274BB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63550" y="320675"/>
            <a:ext cx="8239125" cy="350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63550" y="844550"/>
            <a:ext cx="8239125" cy="525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defRPr>
            </a:lvl1pPr>
          </a:lstStyle>
          <a:p>
            <a:pPr>
              <a:defRPr/>
            </a:pPr>
            <a:fld id="{6725F2D4-8D36-4A28-9533-C4BEF19392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u="sng">
          <a:solidFill>
            <a:srgbClr val="000099"/>
          </a:solidFill>
          <a:latin typeface="+mj-lt"/>
          <a:ea typeface="+mj-ea"/>
          <a:cs typeface="+mj-cs"/>
        </a:defRPr>
      </a:lvl1pPr>
      <a:lvl2pPr algn="ctr" rtl="0" eaLnBrk="0" fontAlgn="base" hangingPunct="0">
        <a:spcBef>
          <a:spcPct val="0"/>
        </a:spcBef>
        <a:spcAft>
          <a:spcPct val="0"/>
        </a:spcAft>
        <a:defRPr sz="2400" u="sng">
          <a:solidFill>
            <a:srgbClr val="000099"/>
          </a:solidFill>
          <a:latin typeface="Arial" charset="0"/>
        </a:defRPr>
      </a:lvl2pPr>
      <a:lvl3pPr algn="ctr" rtl="0" eaLnBrk="0" fontAlgn="base" hangingPunct="0">
        <a:spcBef>
          <a:spcPct val="0"/>
        </a:spcBef>
        <a:spcAft>
          <a:spcPct val="0"/>
        </a:spcAft>
        <a:defRPr sz="2400" u="sng">
          <a:solidFill>
            <a:srgbClr val="000099"/>
          </a:solidFill>
          <a:latin typeface="Arial" charset="0"/>
        </a:defRPr>
      </a:lvl3pPr>
      <a:lvl4pPr algn="ctr" rtl="0" eaLnBrk="0" fontAlgn="base" hangingPunct="0">
        <a:spcBef>
          <a:spcPct val="0"/>
        </a:spcBef>
        <a:spcAft>
          <a:spcPct val="0"/>
        </a:spcAft>
        <a:defRPr sz="2400" u="sng">
          <a:solidFill>
            <a:srgbClr val="000099"/>
          </a:solidFill>
          <a:latin typeface="Arial" charset="0"/>
        </a:defRPr>
      </a:lvl4pPr>
      <a:lvl5pPr algn="ctr" rtl="0" eaLnBrk="0" fontAlgn="base" hangingPunct="0">
        <a:spcBef>
          <a:spcPct val="0"/>
        </a:spcBef>
        <a:spcAft>
          <a:spcPct val="0"/>
        </a:spcAft>
        <a:defRPr sz="2400" u="sng">
          <a:solidFill>
            <a:srgbClr val="000099"/>
          </a:solidFill>
          <a:latin typeface="Arial" charset="0"/>
        </a:defRPr>
      </a:lvl5pPr>
      <a:lvl6pPr marL="457200" algn="ctr" rtl="0" fontAlgn="base">
        <a:spcBef>
          <a:spcPct val="0"/>
        </a:spcBef>
        <a:spcAft>
          <a:spcPct val="0"/>
        </a:spcAft>
        <a:defRPr sz="2400" u="sng">
          <a:solidFill>
            <a:srgbClr val="000099"/>
          </a:solidFill>
          <a:latin typeface="Arial" charset="0"/>
        </a:defRPr>
      </a:lvl6pPr>
      <a:lvl7pPr marL="914400" algn="ctr" rtl="0" fontAlgn="base">
        <a:spcBef>
          <a:spcPct val="0"/>
        </a:spcBef>
        <a:spcAft>
          <a:spcPct val="0"/>
        </a:spcAft>
        <a:defRPr sz="2400" u="sng">
          <a:solidFill>
            <a:srgbClr val="000099"/>
          </a:solidFill>
          <a:latin typeface="Arial" charset="0"/>
        </a:defRPr>
      </a:lvl7pPr>
      <a:lvl8pPr marL="1371600" algn="ctr" rtl="0" fontAlgn="base">
        <a:spcBef>
          <a:spcPct val="0"/>
        </a:spcBef>
        <a:spcAft>
          <a:spcPct val="0"/>
        </a:spcAft>
        <a:defRPr sz="2400" u="sng">
          <a:solidFill>
            <a:srgbClr val="000099"/>
          </a:solidFill>
          <a:latin typeface="Arial" charset="0"/>
        </a:defRPr>
      </a:lvl8pPr>
      <a:lvl9pPr marL="1828800" algn="ctr" rtl="0" fontAlgn="base">
        <a:spcBef>
          <a:spcPct val="0"/>
        </a:spcBef>
        <a:spcAft>
          <a:spcPct val="0"/>
        </a:spcAft>
        <a:defRPr sz="2400" u="sng">
          <a:solidFill>
            <a:srgbClr val="000099"/>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www.ncbi.nlm.nih.gov/pubmed/12626002"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media" Target="file:///\\rams.adp.vcu.edu\SOM\Home\Anatomy\kmjacobs\1%20My%20Docs\Teaching\3%20MEDICAL\4%20Med%20Thalamus\rly_exp.mpeg" TargetMode="External"/><Relationship Id="rId7" Type="http://schemas.openxmlformats.org/officeDocument/2006/relationships/image" Target="../media/image33.png"/><Relationship Id="rId2" Type="http://schemas.openxmlformats.org/officeDocument/2006/relationships/video" Target="file:///\\rams.adp.vcu.edu\SOM\Home\Anatomy\kmjacobs\1%20My%20Docs\Teaching\3%20MEDICAL\4%20Med%20Thalamus\rly_osc.mpeg" TargetMode="External"/><Relationship Id="rId1" Type="http://schemas.microsoft.com/office/2007/relationships/media" Target="file:///\\rams.adp.vcu.edu\SOM\Home\Anatomy\kmjacobs\1%20My%20Docs\Teaching\3%20MEDICAL\4%20Med%20Thalamus\rly_osc.mpeg" TargetMode="Externa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video" Target="file:///\\rams.adp.vcu.edu\SOM\Home\Anatomy\kmjacobs\1%20My%20Docs\Teaching\3%20MEDICAL\4%20Med%20Thalamus\rly_exp.mpe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ghr.nlm.nih.gov/condition/angelman-syndrome" TargetMode="Externa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WordArt 16"/>
          <p:cNvSpPr>
            <a:spLocks noChangeArrowheads="1" noChangeShapeType="1" noTextEdit="1"/>
          </p:cNvSpPr>
          <p:nvPr/>
        </p:nvSpPr>
        <p:spPr bwMode="auto">
          <a:xfrm rot="292434">
            <a:off x="408493" y="678685"/>
            <a:ext cx="4925366" cy="912812"/>
          </a:xfrm>
          <a:prstGeom prst="rect">
            <a:avLst/>
          </a:prstGeom>
          <a:effectLst>
            <a:glow rad="228600">
              <a:schemeClr val="accent2">
                <a:satMod val="175000"/>
                <a:alpha val="40000"/>
              </a:schemeClr>
            </a:glow>
          </a:effectLst>
        </p:spPr>
        <p:txBody>
          <a:bodyPr wrap="none" fromWordArt="1">
            <a:prstTxWarp prst="textPlain">
              <a:avLst>
                <a:gd name="adj" fmla="val 50000"/>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Thalamus</a:t>
            </a:r>
          </a:p>
        </p:txBody>
      </p:sp>
      <p:sp>
        <p:nvSpPr>
          <p:cNvPr id="11" name="TextBox 10"/>
          <p:cNvSpPr txBox="1"/>
          <p:nvPr/>
        </p:nvSpPr>
        <p:spPr>
          <a:xfrm>
            <a:off x="5705476" y="5591175"/>
            <a:ext cx="2609850" cy="738664"/>
          </a:xfrm>
          <a:prstGeom prst="rect">
            <a:avLst/>
          </a:prstGeom>
          <a:noFill/>
        </p:spPr>
        <p:txBody>
          <a:bodyPr wrap="square" rtlCol="0">
            <a:spAutoFit/>
          </a:bodyPr>
          <a:lstStyle/>
          <a:p>
            <a:r>
              <a:rPr lang="en-US" dirty="0"/>
              <a:t>Kimberle M. Jacobs, PhD</a:t>
            </a:r>
          </a:p>
          <a:p>
            <a:r>
              <a:rPr lang="en-US" dirty="0"/>
              <a:t>827-2135</a:t>
            </a:r>
          </a:p>
          <a:p>
            <a:r>
              <a:rPr lang="en-US" dirty="0"/>
              <a:t>kmjacobs@vcu.edu</a:t>
            </a:r>
          </a:p>
        </p:txBody>
      </p:sp>
      <p:sp>
        <p:nvSpPr>
          <p:cNvPr id="2" name="TextBox 1"/>
          <p:cNvSpPr txBox="1"/>
          <p:nvPr/>
        </p:nvSpPr>
        <p:spPr>
          <a:xfrm>
            <a:off x="939799" y="2150533"/>
            <a:ext cx="5198533" cy="1046440"/>
          </a:xfrm>
          <a:prstGeom prst="rect">
            <a:avLst/>
          </a:prstGeom>
          <a:noFill/>
        </p:spPr>
        <p:txBody>
          <a:bodyPr wrap="square" rtlCol="0">
            <a:spAutoFit/>
          </a:bodyPr>
          <a:lstStyle/>
          <a:p>
            <a:pPr marL="342900" indent="-342900">
              <a:spcAft>
                <a:spcPts val="1200"/>
              </a:spcAft>
              <a:buAutoNum type="alphaUcParenR"/>
            </a:pPr>
            <a:r>
              <a:rPr lang="en-US" dirty="0" smtClean="0"/>
              <a:t>Basic functions of different thalamic nuclei</a:t>
            </a:r>
          </a:p>
          <a:p>
            <a:pPr marL="342900" indent="-342900">
              <a:spcAft>
                <a:spcPts val="1200"/>
              </a:spcAft>
              <a:buAutoNum type="alphaUcParenR"/>
            </a:pPr>
            <a:r>
              <a:rPr lang="en-US" dirty="0" smtClean="0"/>
              <a:t>Cellular level: basic functions of typical thalamic neurons</a:t>
            </a:r>
          </a:p>
          <a:p>
            <a:pPr marL="342900" indent="-342900">
              <a:spcAft>
                <a:spcPts val="1200"/>
              </a:spcAft>
              <a:buAutoNum type="alphaUcParenR"/>
            </a:pPr>
            <a:r>
              <a:rPr lang="en-US" dirty="0" smtClean="0"/>
              <a:t>Thalamic neurons role in sleep and Absence epilepsy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Thalamus:  Medial Geniculate Nucleus (MGN)</a:t>
            </a:r>
          </a:p>
        </p:txBody>
      </p:sp>
      <p:sp>
        <p:nvSpPr>
          <p:cNvPr id="8" name="TextBox 7"/>
          <p:cNvSpPr txBox="1"/>
          <p:nvPr/>
        </p:nvSpPr>
        <p:spPr>
          <a:xfrm>
            <a:off x="3055440" y="2071743"/>
            <a:ext cx="833883" cy="307777"/>
          </a:xfrm>
          <a:prstGeom prst="rect">
            <a:avLst/>
          </a:prstGeom>
          <a:noFill/>
        </p:spPr>
        <p:txBody>
          <a:bodyPr wrap="none" rtlCol="0">
            <a:spAutoFit/>
          </a:bodyPr>
          <a:lstStyle/>
          <a:p>
            <a:r>
              <a:rPr lang="en-US" dirty="0">
                <a:latin typeface="Arial Black" panose="020B0A04020102020204" pitchFamily="34" charset="0"/>
              </a:rPr>
              <a:t>Medial</a:t>
            </a:r>
          </a:p>
        </p:txBody>
      </p:sp>
      <p:sp>
        <p:nvSpPr>
          <p:cNvPr id="9" name="TextBox 8"/>
          <p:cNvSpPr txBox="1"/>
          <p:nvPr/>
        </p:nvSpPr>
        <p:spPr>
          <a:xfrm>
            <a:off x="5149601" y="3920720"/>
            <a:ext cx="885179" cy="307777"/>
          </a:xfrm>
          <a:prstGeom prst="rect">
            <a:avLst/>
          </a:prstGeom>
          <a:noFill/>
        </p:spPr>
        <p:txBody>
          <a:bodyPr wrap="none" rtlCol="0">
            <a:spAutoFit/>
          </a:bodyPr>
          <a:lstStyle/>
          <a:p>
            <a:r>
              <a:rPr lang="en-US" dirty="0">
                <a:latin typeface="Arial Black" panose="020B0A04020102020204" pitchFamily="34" charset="0"/>
              </a:rPr>
              <a:t>Lateral</a:t>
            </a:r>
          </a:p>
        </p:txBody>
      </p:sp>
      <p:sp>
        <p:nvSpPr>
          <p:cNvPr id="41" name="Rectangle 3"/>
          <p:cNvSpPr>
            <a:spLocks noChangeArrowheads="1"/>
          </p:cNvSpPr>
          <p:nvPr/>
        </p:nvSpPr>
        <p:spPr bwMode="auto">
          <a:xfrm>
            <a:off x="320060" y="1092108"/>
            <a:ext cx="1633431" cy="3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a:solidFill>
                  <a:srgbClr val="CC50C3"/>
                </a:solidFill>
                <a:latin typeface="+mj-lt"/>
                <a:ea typeface="ＭＳ Ｐゴシック" charset="0"/>
              </a:rPr>
              <a:t>MGN: Audition</a:t>
            </a:r>
            <a:endParaRPr lang="en-US" dirty="0">
              <a:solidFill>
                <a:srgbClr val="CC50C3"/>
              </a:solidFill>
              <a:latin typeface="+mj-lt"/>
              <a:ea typeface="ＭＳ Ｐゴシック" charset="0"/>
            </a:endParaRPr>
          </a:p>
        </p:txBody>
      </p:sp>
      <p:sp>
        <p:nvSpPr>
          <p:cNvPr id="3" name="TextBox 2"/>
          <p:cNvSpPr txBox="1"/>
          <p:nvPr/>
        </p:nvSpPr>
        <p:spPr>
          <a:xfrm>
            <a:off x="826107" y="3000038"/>
            <a:ext cx="1730795" cy="307777"/>
          </a:xfrm>
          <a:prstGeom prst="rect">
            <a:avLst/>
          </a:prstGeom>
          <a:noFill/>
        </p:spPr>
        <p:txBody>
          <a:bodyPr wrap="none" rtlCol="0">
            <a:spAutoFit/>
          </a:bodyPr>
          <a:lstStyle/>
          <a:p>
            <a:r>
              <a:rPr lang="en-US" dirty="0">
                <a:solidFill>
                  <a:srgbClr val="D670CF"/>
                </a:solidFill>
                <a:latin typeface="Arial Rounded MT Bold" panose="020F0704030504030204" pitchFamily="34" charset="0"/>
              </a:rPr>
              <a:t>Inferior </a:t>
            </a:r>
            <a:r>
              <a:rPr lang="en-US" dirty="0" err="1">
                <a:solidFill>
                  <a:srgbClr val="D670CF"/>
                </a:solidFill>
                <a:latin typeface="Arial Rounded MT Bold" panose="020F0704030504030204" pitchFamily="34" charset="0"/>
              </a:rPr>
              <a:t>Colliculus</a:t>
            </a:r>
            <a:endParaRPr lang="en-US" dirty="0">
              <a:solidFill>
                <a:srgbClr val="D670CF"/>
              </a:solidFill>
              <a:latin typeface="Arial Rounded MT Bold" panose="020F0704030504030204" pitchFamily="34" charset="0"/>
            </a:endParaRPr>
          </a:p>
        </p:txBody>
      </p:sp>
      <p:grpSp>
        <p:nvGrpSpPr>
          <p:cNvPr id="27" name="Group 26"/>
          <p:cNvGrpSpPr/>
          <p:nvPr/>
        </p:nvGrpSpPr>
        <p:grpSpPr>
          <a:xfrm>
            <a:off x="3251618" y="4338141"/>
            <a:ext cx="3239806" cy="1770097"/>
            <a:chOff x="3251618" y="4338141"/>
            <a:chExt cx="3239806" cy="177009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51618" y="4338141"/>
              <a:ext cx="2704762" cy="1742858"/>
            </a:xfrm>
            <a:prstGeom prst="rect">
              <a:avLst/>
            </a:prstGeom>
          </p:spPr>
        </p:pic>
        <p:sp>
          <p:nvSpPr>
            <p:cNvPr id="18" name="TextBox 17"/>
            <p:cNvSpPr txBox="1"/>
            <p:nvPr/>
          </p:nvSpPr>
          <p:spPr>
            <a:xfrm>
              <a:off x="4194192" y="5585018"/>
              <a:ext cx="2297232" cy="523220"/>
            </a:xfrm>
            <a:prstGeom prst="rect">
              <a:avLst/>
            </a:prstGeom>
            <a:solidFill>
              <a:schemeClr val="bg1"/>
            </a:solidFill>
          </p:spPr>
          <p:txBody>
            <a:bodyPr wrap="none" rtlCol="0">
              <a:spAutoFit/>
            </a:bodyPr>
            <a:lstStyle/>
            <a:p>
              <a:r>
                <a:rPr lang="en-US" dirty="0">
                  <a:solidFill>
                    <a:srgbClr val="CC50C3"/>
                  </a:solidFill>
                  <a:latin typeface="Arial Rounded MT Bold" panose="020F0704030504030204" pitchFamily="34" charset="0"/>
                </a:rPr>
                <a:t>Primary Auditory Cortex</a:t>
              </a:r>
            </a:p>
            <a:p>
              <a:r>
                <a:rPr lang="en-US" dirty="0">
                  <a:solidFill>
                    <a:srgbClr val="CC50C3"/>
                  </a:solidFill>
                  <a:latin typeface="Arial Rounded MT Bold" panose="020F0704030504030204" pitchFamily="34" charset="0"/>
                </a:rPr>
                <a:t>Areas 41 &amp; 42</a:t>
              </a:r>
            </a:p>
          </p:txBody>
        </p:sp>
      </p:grpSp>
      <p:sp>
        <p:nvSpPr>
          <p:cNvPr id="30" name="TextBox 29"/>
          <p:cNvSpPr txBox="1"/>
          <p:nvPr/>
        </p:nvSpPr>
        <p:spPr>
          <a:xfrm>
            <a:off x="505426" y="892052"/>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grpSp>
        <p:nvGrpSpPr>
          <p:cNvPr id="25" name="Group 24"/>
          <p:cNvGrpSpPr/>
          <p:nvPr/>
        </p:nvGrpSpPr>
        <p:grpSpPr>
          <a:xfrm>
            <a:off x="1349559" y="3302105"/>
            <a:ext cx="1388346" cy="624353"/>
            <a:chOff x="1349559" y="3302105"/>
            <a:chExt cx="1388346" cy="624353"/>
          </a:xfrm>
        </p:grpSpPr>
        <p:sp>
          <p:nvSpPr>
            <p:cNvPr id="31" name="Freeform 30"/>
            <p:cNvSpPr/>
            <p:nvPr/>
          </p:nvSpPr>
          <p:spPr>
            <a:xfrm>
              <a:off x="1396538" y="3302105"/>
              <a:ext cx="1341367" cy="62435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E8B0E4"/>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2479548">
              <a:off x="1349559" y="3562540"/>
              <a:ext cx="516488" cy="276999"/>
            </a:xfrm>
            <a:prstGeom prst="rect">
              <a:avLst/>
            </a:prstGeom>
            <a:noFill/>
          </p:spPr>
          <p:txBody>
            <a:bodyPr wrap="none" rtlCol="0">
              <a:spAutoFit/>
            </a:bodyPr>
            <a:lstStyle/>
            <a:p>
              <a:r>
                <a:rPr lang="en-US" sz="1200" i="1" dirty="0"/>
                <a:t>input</a:t>
              </a:r>
            </a:p>
          </p:txBody>
        </p:sp>
      </p:grpSp>
      <p:grpSp>
        <p:nvGrpSpPr>
          <p:cNvPr id="26" name="Group 25"/>
          <p:cNvGrpSpPr/>
          <p:nvPr/>
        </p:nvGrpSpPr>
        <p:grpSpPr>
          <a:xfrm>
            <a:off x="2901142" y="4074608"/>
            <a:ext cx="1542431" cy="1336977"/>
            <a:chOff x="2901142" y="4074608"/>
            <a:chExt cx="1542431" cy="1336977"/>
          </a:xfrm>
        </p:grpSpPr>
        <p:sp>
          <p:nvSpPr>
            <p:cNvPr id="23" name="Freeform 22"/>
            <p:cNvSpPr/>
            <p:nvPr/>
          </p:nvSpPr>
          <p:spPr>
            <a:xfrm>
              <a:off x="2901142" y="4074608"/>
              <a:ext cx="1542431" cy="1336977"/>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CC50C3"/>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3543548">
              <a:off x="2904522" y="4755528"/>
              <a:ext cx="611065" cy="276999"/>
            </a:xfrm>
            <a:prstGeom prst="rect">
              <a:avLst/>
            </a:prstGeom>
            <a:noFill/>
          </p:spPr>
          <p:txBody>
            <a:bodyPr wrap="none" rtlCol="0">
              <a:spAutoFit/>
            </a:bodyPr>
            <a:lstStyle/>
            <a:p>
              <a:r>
                <a:rPr lang="en-US" sz="1200" i="1" dirty="0"/>
                <a:t>output</a:t>
              </a:r>
            </a:p>
          </p:txBody>
        </p:sp>
      </p:grpSp>
      <p:sp>
        <p:nvSpPr>
          <p:cNvPr id="38" name="TextBox 37"/>
          <p:cNvSpPr txBox="1"/>
          <p:nvPr/>
        </p:nvSpPr>
        <p:spPr>
          <a:xfrm>
            <a:off x="6327852" y="1646989"/>
            <a:ext cx="984565" cy="307777"/>
          </a:xfrm>
          <a:prstGeom prst="rect">
            <a:avLst/>
          </a:prstGeom>
          <a:noFill/>
        </p:spPr>
        <p:txBody>
          <a:bodyPr wrap="none" rtlCol="0">
            <a:spAutoFit/>
          </a:bodyPr>
          <a:lstStyle/>
          <a:p>
            <a:r>
              <a:rPr lang="en-US" dirty="0">
                <a:latin typeface="Arial Black" panose="020B0A04020102020204" pitchFamily="34" charset="0"/>
              </a:rPr>
              <a:t>Anterior</a:t>
            </a:r>
          </a:p>
        </p:txBody>
      </p:sp>
      <p:sp>
        <p:nvSpPr>
          <p:cNvPr id="45" name="TextBox 44"/>
          <p:cNvSpPr txBox="1"/>
          <p:nvPr/>
        </p:nvSpPr>
        <p:spPr>
          <a:xfrm>
            <a:off x="3377870" y="630442"/>
            <a:ext cx="4918232" cy="738664"/>
          </a:xfrm>
          <a:prstGeom prst="rect">
            <a:avLst/>
          </a:prstGeom>
          <a:noFill/>
        </p:spPr>
        <p:txBody>
          <a:bodyPr wrap="square" rtlCol="0">
            <a:spAutoFit/>
          </a:bodyPr>
          <a:lstStyle/>
          <a:p>
            <a:r>
              <a:rPr lang="en-US" dirty="0"/>
              <a:t>in MGN unilateral lesions have little effect on hearing, because auditory information from each ear ascends bilaterally.  But bilateral lesions will cause auditory deficits.</a:t>
            </a:r>
          </a:p>
        </p:txBody>
      </p:sp>
      <p:sp>
        <p:nvSpPr>
          <p:cNvPr id="46" name="TextBox 45"/>
          <p:cNvSpPr txBox="1"/>
          <p:nvPr/>
        </p:nvSpPr>
        <p:spPr>
          <a:xfrm>
            <a:off x="1788309" y="630442"/>
            <a:ext cx="1668255" cy="307777"/>
          </a:xfrm>
          <a:prstGeom prst="rect">
            <a:avLst/>
          </a:prstGeom>
          <a:noFill/>
        </p:spPr>
        <p:txBody>
          <a:bodyPr wrap="square" rtlCol="0">
            <a:spAutoFit/>
          </a:bodyPr>
          <a:lstStyle/>
          <a:p>
            <a:r>
              <a:rPr lang="en-US" dirty="0"/>
              <a:t>Thalamic LESION:</a:t>
            </a:r>
          </a:p>
        </p:txBody>
      </p:sp>
      <p:grpSp>
        <p:nvGrpSpPr>
          <p:cNvPr id="28" name="Group 27"/>
          <p:cNvGrpSpPr/>
          <p:nvPr/>
        </p:nvGrpSpPr>
        <p:grpSpPr>
          <a:xfrm>
            <a:off x="2643629" y="3773539"/>
            <a:ext cx="6297724" cy="2633414"/>
            <a:chOff x="2643629" y="3773539"/>
            <a:chExt cx="6297724" cy="2633414"/>
          </a:xfrm>
        </p:grpSpPr>
        <p:sp>
          <p:nvSpPr>
            <p:cNvPr id="39" name="TextBox 38"/>
            <p:cNvSpPr txBox="1"/>
            <p:nvPr/>
          </p:nvSpPr>
          <p:spPr>
            <a:xfrm>
              <a:off x="6526323" y="6129954"/>
              <a:ext cx="2415030"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MGN = Medial Geniculate Nucleus</a:t>
              </a:r>
            </a:p>
          </p:txBody>
        </p:sp>
        <p:sp>
          <p:nvSpPr>
            <p:cNvPr id="48" name="TextBox 47"/>
            <p:cNvSpPr txBox="1"/>
            <p:nvPr/>
          </p:nvSpPr>
          <p:spPr>
            <a:xfrm>
              <a:off x="2643629" y="3773539"/>
              <a:ext cx="529312" cy="261610"/>
            </a:xfrm>
            <a:prstGeom prst="rect">
              <a:avLst/>
            </a:prstGeom>
            <a:noFill/>
          </p:spPr>
          <p:txBody>
            <a:bodyPr wrap="none" rtlCol="0">
              <a:spAutoFit/>
            </a:bodyPr>
            <a:lstStyle/>
            <a:p>
              <a:r>
                <a:rPr lang="en-US" sz="1100" b="1" dirty="0">
                  <a:solidFill>
                    <a:schemeClr val="tx1">
                      <a:lumMod val="75000"/>
                      <a:lumOff val="25000"/>
                    </a:schemeClr>
                  </a:solidFill>
                  <a:latin typeface="Times New Roman" panose="02020603050405020304" pitchFamily="18" charset="0"/>
                  <a:cs typeface="Times New Roman" panose="02020603050405020304" pitchFamily="18" charset="0"/>
                </a:rPr>
                <a:t>MGN</a:t>
              </a:r>
            </a:p>
          </p:txBody>
        </p:sp>
      </p:grpSp>
    </p:spTree>
    <p:extLst>
      <p:ext uri="{BB962C8B-B14F-4D97-AF65-F5344CB8AC3E}">
        <p14:creationId xmlns:p14="http://schemas.microsoft.com/office/powerpoint/2010/main" val="307602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Thalamus:  Ventral Posterior Medial and Lateral (VPM, VPL)</a:t>
            </a:r>
          </a:p>
        </p:txBody>
      </p:sp>
      <p:sp>
        <p:nvSpPr>
          <p:cNvPr id="8" name="TextBox 7"/>
          <p:cNvSpPr txBox="1"/>
          <p:nvPr/>
        </p:nvSpPr>
        <p:spPr>
          <a:xfrm>
            <a:off x="3055440" y="2071743"/>
            <a:ext cx="833883" cy="307777"/>
          </a:xfrm>
          <a:prstGeom prst="rect">
            <a:avLst/>
          </a:prstGeom>
          <a:noFill/>
        </p:spPr>
        <p:txBody>
          <a:bodyPr wrap="none" rtlCol="0">
            <a:spAutoFit/>
          </a:bodyPr>
          <a:lstStyle/>
          <a:p>
            <a:r>
              <a:rPr lang="en-US" dirty="0">
                <a:latin typeface="Arial Black" panose="020B0A04020102020204" pitchFamily="34" charset="0"/>
              </a:rPr>
              <a:t>Medial</a:t>
            </a:r>
          </a:p>
        </p:txBody>
      </p:sp>
      <p:sp>
        <p:nvSpPr>
          <p:cNvPr id="41" name="Rectangle 3"/>
          <p:cNvSpPr>
            <a:spLocks noChangeArrowheads="1"/>
          </p:cNvSpPr>
          <p:nvPr/>
        </p:nvSpPr>
        <p:spPr bwMode="auto">
          <a:xfrm>
            <a:off x="453068" y="1092108"/>
            <a:ext cx="2236842" cy="164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a:solidFill>
                  <a:srgbClr val="4170F5"/>
                </a:solidFill>
                <a:latin typeface="+mj-lt"/>
                <a:ea typeface="ＭＳ Ｐゴシック" charset="0"/>
              </a:rPr>
              <a:t>VPM,</a:t>
            </a:r>
            <a:r>
              <a:rPr lang="en-US" b="1" dirty="0">
                <a:solidFill>
                  <a:srgbClr val="CC50C3"/>
                </a:solidFill>
                <a:latin typeface="+mj-lt"/>
                <a:ea typeface="ＭＳ Ｐゴシック" charset="0"/>
              </a:rPr>
              <a:t> </a:t>
            </a:r>
            <a:r>
              <a:rPr lang="en-US" b="1" dirty="0">
                <a:solidFill>
                  <a:srgbClr val="5C95DA"/>
                </a:solidFill>
                <a:latin typeface="+mj-lt"/>
                <a:ea typeface="ＭＳ Ｐゴシック" charset="0"/>
              </a:rPr>
              <a:t>VPL: </a:t>
            </a:r>
            <a:r>
              <a:rPr lang="en-US" b="1" dirty="0" err="1">
                <a:solidFill>
                  <a:srgbClr val="5C95DA"/>
                </a:solidFill>
                <a:latin typeface="+mj-lt"/>
                <a:ea typeface="ＭＳ Ｐゴシック" charset="0"/>
              </a:rPr>
              <a:t>Somatosensation</a:t>
            </a:r>
            <a:r>
              <a:rPr lang="en-US" b="1" dirty="0">
                <a:solidFill>
                  <a:srgbClr val="5C95DA"/>
                </a:solidFill>
                <a:latin typeface="+mj-lt"/>
                <a:ea typeface="ＭＳ Ｐゴシック" charset="0"/>
              </a:rPr>
              <a:t> of </a:t>
            </a:r>
            <a:r>
              <a:rPr lang="en-US" b="1" dirty="0">
                <a:solidFill>
                  <a:srgbClr val="4170F5"/>
                </a:solidFill>
                <a:latin typeface="+mj-lt"/>
                <a:ea typeface="ＭＳ Ｐゴシック" charset="0"/>
              </a:rPr>
              <a:t>head</a:t>
            </a:r>
            <a:r>
              <a:rPr lang="en-US" b="1" dirty="0">
                <a:solidFill>
                  <a:srgbClr val="5C95DA"/>
                </a:solidFill>
                <a:latin typeface="+mj-lt"/>
                <a:ea typeface="ＭＳ Ｐゴシック" charset="0"/>
              </a:rPr>
              <a:t> and body, respectively</a:t>
            </a:r>
          </a:p>
          <a:p>
            <a:pPr>
              <a:defRPr/>
            </a:pPr>
            <a:r>
              <a:rPr lang="en-US" b="1" dirty="0">
                <a:solidFill>
                  <a:srgbClr val="5C95DA"/>
                </a:solidFill>
                <a:latin typeface="+mj-lt"/>
                <a:ea typeface="ＭＳ Ｐゴシック" charset="0"/>
              </a:rPr>
              <a:t>Includes touch, pain, temperature, proprioception</a:t>
            </a:r>
            <a:endParaRPr lang="en-US" dirty="0">
              <a:solidFill>
                <a:srgbClr val="5C95DA"/>
              </a:solidFill>
              <a:latin typeface="+mj-lt"/>
              <a:ea typeface="ＭＳ Ｐゴシック" charset="0"/>
            </a:endParaRPr>
          </a:p>
        </p:txBody>
      </p:sp>
      <p:sp>
        <p:nvSpPr>
          <p:cNvPr id="3" name="TextBox 2"/>
          <p:cNvSpPr txBox="1"/>
          <p:nvPr/>
        </p:nvSpPr>
        <p:spPr>
          <a:xfrm>
            <a:off x="1036279" y="4421250"/>
            <a:ext cx="2897012" cy="307777"/>
          </a:xfrm>
          <a:prstGeom prst="rect">
            <a:avLst/>
          </a:prstGeom>
          <a:noFill/>
        </p:spPr>
        <p:txBody>
          <a:bodyPr wrap="none" rtlCol="0">
            <a:spAutoFit/>
          </a:bodyPr>
          <a:lstStyle/>
          <a:p>
            <a:r>
              <a:rPr lang="en-US" dirty="0">
                <a:solidFill>
                  <a:srgbClr val="5C95DA"/>
                </a:solidFill>
                <a:latin typeface="Arial Rounded MT Bold" panose="020F0704030504030204" pitchFamily="34" charset="0"/>
              </a:rPr>
              <a:t>Ventral </a:t>
            </a:r>
            <a:r>
              <a:rPr lang="en-US" dirty="0" err="1">
                <a:solidFill>
                  <a:srgbClr val="5C95DA"/>
                </a:solidFill>
                <a:latin typeface="Arial Rounded MT Bold" panose="020F0704030504030204" pitchFamily="34" charset="0"/>
              </a:rPr>
              <a:t>trigeminothalamic</a:t>
            </a:r>
            <a:r>
              <a:rPr lang="en-US" dirty="0">
                <a:solidFill>
                  <a:srgbClr val="5C95DA"/>
                </a:solidFill>
                <a:latin typeface="Arial Rounded MT Bold" panose="020F0704030504030204" pitchFamily="34" charset="0"/>
              </a:rPr>
              <a:t> tract</a:t>
            </a:r>
          </a:p>
        </p:txBody>
      </p:sp>
      <p:grpSp>
        <p:nvGrpSpPr>
          <p:cNvPr id="27" name="Group 26"/>
          <p:cNvGrpSpPr/>
          <p:nvPr/>
        </p:nvGrpSpPr>
        <p:grpSpPr>
          <a:xfrm>
            <a:off x="5149601" y="4076531"/>
            <a:ext cx="3852473" cy="1770097"/>
            <a:chOff x="3251618" y="4338141"/>
            <a:chExt cx="3852473" cy="177009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51618" y="4338141"/>
              <a:ext cx="2704762" cy="1742858"/>
            </a:xfrm>
            <a:prstGeom prst="rect">
              <a:avLst/>
            </a:prstGeom>
          </p:spPr>
        </p:pic>
        <p:sp>
          <p:nvSpPr>
            <p:cNvPr id="18" name="TextBox 17"/>
            <p:cNvSpPr txBox="1"/>
            <p:nvPr/>
          </p:nvSpPr>
          <p:spPr>
            <a:xfrm>
              <a:off x="4194192" y="5585018"/>
              <a:ext cx="2909899" cy="523220"/>
            </a:xfrm>
            <a:prstGeom prst="rect">
              <a:avLst/>
            </a:prstGeom>
            <a:solidFill>
              <a:schemeClr val="bg1"/>
            </a:solidFill>
          </p:spPr>
          <p:txBody>
            <a:bodyPr wrap="none" rtlCol="0">
              <a:spAutoFit/>
            </a:bodyPr>
            <a:lstStyle/>
            <a:p>
              <a:r>
                <a:rPr lang="en-US" dirty="0">
                  <a:solidFill>
                    <a:srgbClr val="4170F5"/>
                  </a:solidFill>
                  <a:latin typeface="Arial Rounded MT Bold" panose="020F0704030504030204" pitchFamily="34" charset="0"/>
                </a:rPr>
                <a:t>Primary Somatosensory Cortex</a:t>
              </a:r>
            </a:p>
            <a:p>
              <a:r>
                <a:rPr lang="en-US" dirty="0">
                  <a:solidFill>
                    <a:srgbClr val="4170F5"/>
                  </a:solidFill>
                  <a:latin typeface="Arial Rounded MT Bold" panose="020F0704030504030204" pitchFamily="34" charset="0"/>
                </a:rPr>
                <a:t>Areas 3, 1 &amp; 2</a:t>
              </a:r>
            </a:p>
          </p:txBody>
        </p:sp>
      </p:grpSp>
      <p:sp>
        <p:nvSpPr>
          <p:cNvPr id="30" name="TextBox 29"/>
          <p:cNvSpPr txBox="1"/>
          <p:nvPr/>
        </p:nvSpPr>
        <p:spPr>
          <a:xfrm>
            <a:off x="505426" y="892052"/>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grpSp>
        <p:nvGrpSpPr>
          <p:cNvPr id="5" name="Group 4"/>
          <p:cNvGrpSpPr/>
          <p:nvPr/>
        </p:nvGrpSpPr>
        <p:grpSpPr>
          <a:xfrm>
            <a:off x="5553011" y="3513260"/>
            <a:ext cx="948970" cy="1062440"/>
            <a:chOff x="5553011" y="3513260"/>
            <a:chExt cx="948970" cy="1062440"/>
          </a:xfrm>
        </p:grpSpPr>
        <p:sp>
          <p:nvSpPr>
            <p:cNvPr id="23" name="Freeform 22"/>
            <p:cNvSpPr/>
            <p:nvPr/>
          </p:nvSpPr>
          <p:spPr>
            <a:xfrm>
              <a:off x="5556636" y="3513260"/>
              <a:ext cx="945345" cy="1062440"/>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4170F5"/>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3868312">
              <a:off x="5395103" y="3821830"/>
              <a:ext cx="485588" cy="169771"/>
            </a:xfrm>
            <a:prstGeom prst="rect">
              <a:avLst/>
            </a:prstGeom>
            <a:noFill/>
            <a:ln>
              <a:noFill/>
            </a:ln>
          </p:spPr>
          <p:txBody>
            <a:bodyPr wrap="none" rtlCol="0">
              <a:spAutoFit/>
            </a:bodyPr>
            <a:lstStyle/>
            <a:p>
              <a:r>
                <a:rPr lang="en-US" sz="1200" i="1" dirty="0"/>
                <a:t>output</a:t>
              </a:r>
            </a:p>
          </p:txBody>
        </p:sp>
      </p:grpSp>
      <p:sp>
        <p:nvSpPr>
          <p:cNvPr id="38" name="TextBox 37"/>
          <p:cNvSpPr txBox="1"/>
          <p:nvPr/>
        </p:nvSpPr>
        <p:spPr>
          <a:xfrm>
            <a:off x="6327852" y="1646989"/>
            <a:ext cx="984565" cy="307777"/>
          </a:xfrm>
          <a:prstGeom prst="rect">
            <a:avLst/>
          </a:prstGeom>
          <a:noFill/>
        </p:spPr>
        <p:txBody>
          <a:bodyPr wrap="none" rtlCol="0">
            <a:spAutoFit/>
          </a:bodyPr>
          <a:lstStyle/>
          <a:p>
            <a:r>
              <a:rPr lang="en-US" dirty="0">
                <a:latin typeface="Arial Black" panose="020B0A04020102020204" pitchFamily="34" charset="0"/>
              </a:rPr>
              <a:t>Anterior</a:t>
            </a:r>
          </a:p>
        </p:txBody>
      </p:sp>
      <p:sp>
        <p:nvSpPr>
          <p:cNvPr id="45" name="TextBox 44"/>
          <p:cNvSpPr txBox="1"/>
          <p:nvPr/>
        </p:nvSpPr>
        <p:spPr>
          <a:xfrm>
            <a:off x="3377870" y="630442"/>
            <a:ext cx="4918232" cy="738664"/>
          </a:xfrm>
          <a:prstGeom prst="rect">
            <a:avLst/>
          </a:prstGeom>
          <a:noFill/>
        </p:spPr>
        <p:txBody>
          <a:bodyPr wrap="square" rtlCol="0">
            <a:spAutoFit/>
          </a:bodyPr>
          <a:lstStyle/>
          <a:p>
            <a:r>
              <a:rPr lang="en-US" dirty="0"/>
              <a:t>In VPL - Loss of touch, pain, temperature and conscious proprioception, in the contralateral body; for VPM: same modalities, contralateral (to lesion) head and face.</a:t>
            </a:r>
          </a:p>
        </p:txBody>
      </p:sp>
      <p:sp>
        <p:nvSpPr>
          <p:cNvPr id="46" name="TextBox 45"/>
          <p:cNvSpPr txBox="1"/>
          <p:nvPr/>
        </p:nvSpPr>
        <p:spPr>
          <a:xfrm>
            <a:off x="1788309" y="630442"/>
            <a:ext cx="1668255" cy="307777"/>
          </a:xfrm>
          <a:prstGeom prst="rect">
            <a:avLst/>
          </a:prstGeom>
          <a:noFill/>
        </p:spPr>
        <p:txBody>
          <a:bodyPr wrap="square" rtlCol="0">
            <a:spAutoFit/>
          </a:bodyPr>
          <a:lstStyle/>
          <a:p>
            <a:r>
              <a:rPr lang="en-US" dirty="0"/>
              <a:t>Thalamic LESION:</a:t>
            </a:r>
          </a:p>
        </p:txBody>
      </p:sp>
      <p:sp>
        <p:nvSpPr>
          <p:cNvPr id="24" name="TextBox 23"/>
          <p:cNvSpPr txBox="1"/>
          <p:nvPr/>
        </p:nvSpPr>
        <p:spPr>
          <a:xfrm>
            <a:off x="1721458" y="3025288"/>
            <a:ext cx="1079334" cy="307777"/>
          </a:xfrm>
          <a:prstGeom prst="rect">
            <a:avLst/>
          </a:prstGeom>
          <a:noFill/>
        </p:spPr>
        <p:txBody>
          <a:bodyPr wrap="none" rtlCol="0">
            <a:spAutoFit/>
          </a:bodyPr>
          <a:lstStyle/>
          <a:p>
            <a:r>
              <a:rPr lang="en-US" dirty="0">
                <a:latin typeface="Arial Black" panose="020B0A04020102020204" pitchFamily="34" charset="0"/>
              </a:rPr>
              <a:t>Posterior</a:t>
            </a:r>
          </a:p>
        </p:txBody>
      </p:sp>
      <p:grpSp>
        <p:nvGrpSpPr>
          <p:cNvPr id="4" name="Group 3"/>
          <p:cNvGrpSpPr/>
          <p:nvPr/>
        </p:nvGrpSpPr>
        <p:grpSpPr>
          <a:xfrm>
            <a:off x="4110007" y="3399877"/>
            <a:ext cx="977260" cy="1654607"/>
            <a:chOff x="4110007" y="3399877"/>
            <a:chExt cx="977260" cy="1654607"/>
          </a:xfrm>
        </p:grpSpPr>
        <p:sp>
          <p:nvSpPr>
            <p:cNvPr id="31" name="Freeform 30"/>
            <p:cNvSpPr/>
            <p:nvPr/>
          </p:nvSpPr>
          <p:spPr>
            <a:xfrm rot="17809914">
              <a:off x="4011810" y="3979027"/>
              <a:ext cx="1526561" cy="62435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4170F5"/>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9419781">
              <a:off x="4502806" y="4085105"/>
              <a:ext cx="516488" cy="276999"/>
            </a:xfrm>
            <a:prstGeom prst="rect">
              <a:avLst/>
            </a:prstGeom>
            <a:noFill/>
          </p:spPr>
          <p:txBody>
            <a:bodyPr wrap="none" rtlCol="0">
              <a:spAutoFit/>
            </a:bodyPr>
            <a:lstStyle/>
            <a:p>
              <a:r>
                <a:rPr lang="en-US" sz="1200" i="1" dirty="0"/>
                <a:t>input</a:t>
              </a:r>
            </a:p>
          </p:txBody>
        </p:sp>
        <p:sp>
          <p:nvSpPr>
            <p:cNvPr id="32" name="Freeform 31"/>
            <p:cNvSpPr/>
            <p:nvPr/>
          </p:nvSpPr>
          <p:spPr>
            <a:xfrm rot="17809914">
              <a:off x="3683208" y="3826676"/>
              <a:ext cx="1341367" cy="487770"/>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5C95DA"/>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764739" y="4711702"/>
            <a:ext cx="2555828" cy="523220"/>
          </a:xfrm>
          <a:prstGeom prst="rect">
            <a:avLst/>
          </a:prstGeom>
          <a:noFill/>
        </p:spPr>
        <p:txBody>
          <a:bodyPr wrap="none" rtlCol="0">
            <a:spAutoFit/>
          </a:bodyPr>
          <a:lstStyle/>
          <a:p>
            <a:pPr algn="r"/>
            <a:r>
              <a:rPr lang="en-US" dirty="0">
                <a:solidFill>
                  <a:srgbClr val="4170F5"/>
                </a:solidFill>
                <a:latin typeface="Arial Rounded MT Bold" panose="020F0704030504030204" pitchFamily="34" charset="0"/>
              </a:rPr>
              <a:t>Medical </a:t>
            </a:r>
            <a:r>
              <a:rPr lang="en-US" dirty="0" err="1">
                <a:solidFill>
                  <a:srgbClr val="4170F5"/>
                </a:solidFill>
                <a:latin typeface="Arial Rounded MT Bold" panose="020F0704030504030204" pitchFamily="34" charset="0"/>
              </a:rPr>
              <a:t>Lemniscus</a:t>
            </a:r>
            <a:r>
              <a:rPr lang="en-US" dirty="0">
                <a:solidFill>
                  <a:srgbClr val="4170F5"/>
                </a:solidFill>
                <a:latin typeface="Arial Rounded MT Bold" panose="020F0704030504030204" pitchFamily="34" charset="0"/>
              </a:rPr>
              <a:t>, </a:t>
            </a:r>
          </a:p>
          <a:p>
            <a:pPr algn="r"/>
            <a:r>
              <a:rPr lang="en-US" dirty="0">
                <a:solidFill>
                  <a:srgbClr val="4170F5"/>
                </a:solidFill>
                <a:latin typeface="Arial Rounded MT Bold" panose="020F0704030504030204" pitchFamily="34" charset="0"/>
              </a:rPr>
              <a:t>Lateral </a:t>
            </a:r>
            <a:r>
              <a:rPr lang="en-US" dirty="0" err="1">
                <a:solidFill>
                  <a:srgbClr val="4170F5"/>
                </a:solidFill>
                <a:latin typeface="Arial Rounded MT Bold" panose="020F0704030504030204" pitchFamily="34" charset="0"/>
              </a:rPr>
              <a:t>spinothalamic</a:t>
            </a:r>
            <a:r>
              <a:rPr lang="en-US" dirty="0">
                <a:solidFill>
                  <a:srgbClr val="4170F5"/>
                </a:solidFill>
                <a:latin typeface="Arial Rounded MT Bold" panose="020F0704030504030204" pitchFamily="34" charset="0"/>
              </a:rPr>
              <a:t> tract</a:t>
            </a:r>
          </a:p>
        </p:txBody>
      </p:sp>
      <p:grpSp>
        <p:nvGrpSpPr>
          <p:cNvPr id="6" name="Group 5"/>
          <p:cNvGrpSpPr/>
          <p:nvPr/>
        </p:nvGrpSpPr>
        <p:grpSpPr>
          <a:xfrm>
            <a:off x="5386704" y="2353560"/>
            <a:ext cx="3585577" cy="1118004"/>
            <a:chOff x="5386704" y="2353560"/>
            <a:chExt cx="3585577" cy="1118004"/>
          </a:xfrm>
        </p:grpSpPr>
        <p:sp>
          <p:nvSpPr>
            <p:cNvPr id="36" name="TextBox 35"/>
            <p:cNvSpPr txBox="1"/>
            <p:nvPr/>
          </p:nvSpPr>
          <p:spPr>
            <a:xfrm>
              <a:off x="5386704" y="3194565"/>
              <a:ext cx="492443" cy="276999"/>
            </a:xfrm>
            <a:prstGeom prst="rect">
              <a:avLst/>
            </a:prstGeom>
            <a:noFill/>
          </p:spPr>
          <p:txBody>
            <a:bodyPr wrap="non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VPL</a:t>
              </a:r>
            </a:p>
          </p:txBody>
        </p:sp>
        <p:sp>
          <p:nvSpPr>
            <p:cNvPr id="40" name="TextBox 39"/>
            <p:cNvSpPr txBox="1"/>
            <p:nvPr/>
          </p:nvSpPr>
          <p:spPr>
            <a:xfrm>
              <a:off x="6736444" y="2353560"/>
              <a:ext cx="2235837"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VPL = Ventral Posterior Lateral</a:t>
              </a:r>
            </a:p>
          </p:txBody>
        </p:sp>
      </p:grpSp>
      <p:grpSp>
        <p:nvGrpSpPr>
          <p:cNvPr id="7" name="Group 6"/>
          <p:cNvGrpSpPr/>
          <p:nvPr/>
        </p:nvGrpSpPr>
        <p:grpSpPr>
          <a:xfrm>
            <a:off x="4572630" y="2737392"/>
            <a:ext cx="4399651" cy="916397"/>
            <a:chOff x="4572630" y="2737392"/>
            <a:chExt cx="4399651" cy="916397"/>
          </a:xfrm>
        </p:grpSpPr>
        <p:sp>
          <p:nvSpPr>
            <p:cNvPr id="47" name="TextBox 46"/>
            <p:cNvSpPr txBox="1"/>
            <p:nvPr/>
          </p:nvSpPr>
          <p:spPr>
            <a:xfrm>
              <a:off x="4572630" y="3376790"/>
              <a:ext cx="535724"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VPM</a:t>
              </a:r>
            </a:p>
          </p:txBody>
        </p:sp>
        <p:sp>
          <p:nvSpPr>
            <p:cNvPr id="44" name="TextBox 43"/>
            <p:cNvSpPr txBox="1"/>
            <p:nvPr/>
          </p:nvSpPr>
          <p:spPr>
            <a:xfrm>
              <a:off x="6736444" y="2737392"/>
              <a:ext cx="2235837"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VPM = Ventral Posterior Medial</a:t>
              </a:r>
            </a:p>
          </p:txBody>
        </p:sp>
      </p:grpSp>
    </p:spTree>
    <p:extLst>
      <p:ext uri="{BB962C8B-B14F-4D97-AF65-F5344CB8AC3E}">
        <p14:creationId xmlns:p14="http://schemas.microsoft.com/office/powerpoint/2010/main" val="391194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45" grpId="0"/>
      <p:bldP spid="46"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Thalamic Pain or Central Pain Syndrome</a:t>
            </a:r>
          </a:p>
        </p:txBody>
      </p:sp>
      <p:sp>
        <p:nvSpPr>
          <p:cNvPr id="3" name="TextBox 2"/>
          <p:cNvSpPr txBox="1"/>
          <p:nvPr/>
        </p:nvSpPr>
        <p:spPr>
          <a:xfrm>
            <a:off x="887767" y="878390"/>
            <a:ext cx="7244179" cy="4801314"/>
          </a:xfrm>
          <a:prstGeom prst="rect">
            <a:avLst/>
          </a:prstGeom>
          <a:noFill/>
        </p:spPr>
        <p:txBody>
          <a:bodyPr wrap="square" rtlCol="0">
            <a:spAutoFit/>
          </a:bodyPr>
          <a:lstStyle/>
          <a:p>
            <a:pPr>
              <a:defRPr/>
            </a:pPr>
            <a:r>
              <a:rPr lang="en-US" sz="1800" dirty="0"/>
              <a:t>Interrupting pain tracts can cause pain sensation</a:t>
            </a:r>
          </a:p>
          <a:p>
            <a:pPr>
              <a:defRPr/>
            </a:pPr>
            <a:endParaRPr lang="en-US" sz="1800" dirty="0"/>
          </a:p>
          <a:p>
            <a:pPr>
              <a:defRPr/>
            </a:pPr>
            <a:r>
              <a:rPr lang="en-US" sz="1800" dirty="0"/>
              <a:t>Paradoxically, some patients experience abnormally painful sensations (</a:t>
            </a:r>
            <a:r>
              <a:rPr lang="en-US" sz="1800" dirty="0" err="1"/>
              <a:t>Athalamic</a:t>
            </a:r>
            <a:r>
              <a:rPr lang="en-US" sz="1800" dirty="0"/>
              <a:t> pain) on the anesthetic side. </a:t>
            </a:r>
          </a:p>
          <a:p>
            <a:pPr>
              <a:defRPr/>
            </a:pPr>
            <a:endParaRPr lang="en-US" sz="1800" dirty="0"/>
          </a:p>
          <a:p>
            <a:pPr>
              <a:defRPr/>
            </a:pPr>
            <a:r>
              <a:rPr lang="en-US" sz="1800" dirty="0"/>
              <a:t>After a stroke, a person may experience thalamic pain or </a:t>
            </a:r>
            <a:r>
              <a:rPr lang="ja-JP" altLang="en-US" sz="1800" dirty="0">
                <a:latin typeface="Arial" pitchFamily="34" charset="0"/>
              </a:rPr>
              <a:t>“</a:t>
            </a:r>
            <a:r>
              <a:rPr lang="en-US" altLang="ja-JP" sz="1800" b="1" dirty="0"/>
              <a:t>central pain syndrome</a:t>
            </a:r>
            <a:r>
              <a:rPr lang="ja-JP" altLang="en-US" sz="1800" dirty="0">
                <a:latin typeface="Arial" pitchFamily="34" charset="0"/>
              </a:rPr>
              <a:t>”</a:t>
            </a:r>
            <a:r>
              <a:rPr lang="en-US" altLang="ja-JP" sz="1800" dirty="0"/>
              <a:t> due to damage to the spinal tracts that carry pain and temperature sensation from the periphery to the thalamus. </a:t>
            </a:r>
          </a:p>
          <a:p>
            <a:pPr>
              <a:defRPr/>
            </a:pPr>
            <a:endParaRPr lang="en-US" altLang="ja-JP" sz="1800" dirty="0"/>
          </a:p>
          <a:p>
            <a:pPr>
              <a:defRPr/>
            </a:pPr>
            <a:r>
              <a:rPr lang="en-US" altLang="ja-JP" sz="1800" dirty="0"/>
              <a:t>Damage to the </a:t>
            </a:r>
            <a:r>
              <a:rPr lang="en-US" altLang="ja-JP" sz="1800" dirty="0" err="1"/>
              <a:t>spinothalamic</a:t>
            </a:r>
            <a:r>
              <a:rPr lang="en-US" altLang="ja-JP" sz="1800" dirty="0"/>
              <a:t> or </a:t>
            </a:r>
            <a:r>
              <a:rPr lang="en-US" altLang="ja-JP" sz="1800" dirty="0" err="1"/>
              <a:t>trigeminothalamic</a:t>
            </a:r>
            <a:r>
              <a:rPr lang="en-US" altLang="ja-JP" sz="1800" dirty="0"/>
              <a:t> tract result in severe, spontaneous pain in the parts of the body connected to the damaged tracts. </a:t>
            </a:r>
          </a:p>
          <a:p>
            <a:pPr>
              <a:defRPr/>
            </a:pPr>
            <a:endParaRPr lang="en-US" altLang="ja-JP" sz="1800" dirty="0"/>
          </a:p>
          <a:p>
            <a:pPr>
              <a:defRPr/>
            </a:pPr>
            <a:r>
              <a:rPr lang="en-US" altLang="ja-JP" sz="1800" dirty="0"/>
              <a:t>Thalamic pain starts several weeks after the stroke and presents as an intense burning pain on the side of the body affected by the stroke and is often worsened by cutaneous stimulation. </a:t>
            </a:r>
          </a:p>
          <a:p>
            <a:endParaRPr lang="en-US" sz="1800" dirty="0"/>
          </a:p>
        </p:txBody>
      </p:sp>
      <p:sp>
        <p:nvSpPr>
          <p:cNvPr id="4" name="TextBox 3"/>
          <p:cNvSpPr txBox="1"/>
          <p:nvPr/>
        </p:nvSpPr>
        <p:spPr>
          <a:xfrm>
            <a:off x="745724" y="5679704"/>
            <a:ext cx="7386222" cy="461665"/>
          </a:xfrm>
          <a:prstGeom prst="rect">
            <a:avLst/>
          </a:prstGeom>
          <a:noFill/>
        </p:spPr>
        <p:txBody>
          <a:bodyPr wrap="square" rtlCol="0">
            <a:spAutoFit/>
          </a:bodyPr>
          <a:lstStyle/>
          <a:p>
            <a:r>
              <a:rPr lang="en-US" sz="1200" i="1" dirty="0">
                <a:solidFill>
                  <a:schemeClr val="tx1">
                    <a:lumMod val="65000"/>
                    <a:lumOff val="35000"/>
                  </a:schemeClr>
                </a:solidFill>
              </a:rPr>
              <a:t>If interested – treatment involving temperature changes in good limb combined with mirror therapy:  https://www.youtube.com/watch?v=eRKCla2JIL4</a:t>
            </a:r>
          </a:p>
        </p:txBody>
      </p:sp>
    </p:spTree>
    <p:extLst>
      <p:ext uri="{BB962C8B-B14F-4D97-AF65-F5344CB8AC3E}">
        <p14:creationId xmlns:p14="http://schemas.microsoft.com/office/powerpoint/2010/main" val="2462633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Repetitive TMS helps alleviate Central Pain Syndrome</a:t>
            </a:r>
            <a:endParaRPr lang="en-US" dirty="0"/>
          </a:p>
        </p:txBody>
      </p:sp>
      <p:pic>
        <p:nvPicPr>
          <p:cNvPr id="3" name="Picture 2"/>
          <p:cNvPicPr>
            <a:picLocks noChangeAspect="1"/>
          </p:cNvPicPr>
          <p:nvPr/>
        </p:nvPicPr>
        <p:blipFill>
          <a:blip r:embed="rId3"/>
          <a:stretch>
            <a:fillRect/>
          </a:stretch>
        </p:blipFill>
        <p:spPr>
          <a:xfrm>
            <a:off x="2422485" y="1544932"/>
            <a:ext cx="5365801" cy="3695329"/>
          </a:xfrm>
          <a:prstGeom prst="rect">
            <a:avLst/>
          </a:prstGeom>
        </p:spPr>
      </p:pic>
      <p:sp>
        <p:nvSpPr>
          <p:cNvPr id="4" name="TextBox 3"/>
          <p:cNvSpPr txBox="1"/>
          <p:nvPr/>
        </p:nvSpPr>
        <p:spPr>
          <a:xfrm>
            <a:off x="1941198" y="647051"/>
            <a:ext cx="6328373" cy="677108"/>
          </a:xfrm>
          <a:prstGeom prst="rect">
            <a:avLst/>
          </a:prstGeom>
          <a:noFill/>
        </p:spPr>
        <p:txBody>
          <a:bodyPr wrap="square" rtlCol="0">
            <a:spAutoFit/>
          </a:bodyPr>
          <a:lstStyle/>
          <a:p>
            <a:pPr algn="ctr"/>
            <a:r>
              <a:rPr lang="en-US" dirty="0" err="1"/>
              <a:t>Longlasting</a:t>
            </a:r>
            <a:r>
              <a:rPr lang="en-US" dirty="0"/>
              <a:t> antalgic effects of daily sessions of </a:t>
            </a:r>
            <a:r>
              <a:rPr lang="en-US" dirty="0" smtClean="0"/>
              <a:t>repetitive transcranial </a:t>
            </a:r>
            <a:r>
              <a:rPr lang="en-US" dirty="0"/>
              <a:t>magnetic stimulation in central and </a:t>
            </a:r>
            <a:r>
              <a:rPr lang="en-US" dirty="0" smtClean="0"/>
              <a:t>peripheral neuropathic pain  </a:t>
            </a:r>
          </a:p>
          <a:p>
            <a:pPr algn="ctr"/>
            <a:r>
              <a:rPr lang="en-US" sz="1000" i="1" dirty="0" err="1" smtClean="0"/>
              <a:t>Khedr</a:t>
            </a:r>
            <a:r>
              <a:rPr lang="en-US" sz="1000" i="1" dirty="0" smtClean="0"/>
              <a:t> et al 2005 J </a:t>
            </a:r>
            <a:r>
              <a:rPr lang="en-US" sz="1000" i="1" dirty="0" err="1" smtClean="0"/>
              <a:t>Neurol</a:t>
            </a:r>
            <a:r>
              <a:rPr lang="en-US" sz="1000" i="1" dirty="0" smtClean="0"/>
              <a:t> </a:t>
            </a:r>
            <a:r>
              <a:rPr lang="en-US" sz="1000" i="1" dirty="0" err="1" smtClean="0"/>
              <a:t>Neurosurg</a:t>
            </a:r>
            <a:r>
              <a:rPr lang="en-US" sz="1000" i="1" dirty="0" smtClean="0"/>
              <a:t> Psychiatry, 76: 833.</a:t>
            </a:r>
            <a:endParaRPr lang="en-US" sz="1000" i="1" dirty="0"/>
          </a:p>
        </p:txBody>
      </p:sp>
      <p:sp>
        <p:nvSpPr>
          <p:cNvPr id="5" name="TextBox 4"/>
          <p:cNvSpPr txBox="1"/>
          <p:nvPr/>
        </p:nvSpPr>
        <p:spPr>
          <a:xfrm>
            <a:off x="463550" y="1544932"/>
            <a:ext cx="1792586" cy="307777"/>
          </a:xfrm>
          <a:prstGeom prst="rect">
            <a:avLst/>
          </a:prstGeom>
          <a:noFill/>
        </p:spPr>
        <p:txBody>
          <a:bodyPr wrap="square" rtlCol="0">
            <a:spAutoFit/>
          </a:bodyPr>
          <a:lstStyle/>
          <a:p>
            <a:r>
              <a:rPr lang="en-US" i="1" dirty="0" smtClean="0">
                <a:solidFill>
                  <a:srgbClr val="6600CC"/>
                </a:solidFill>
              </a:rPr>
              <a:t>Real vs sham TMS</a:t>
            </a:r>
            <a:endParaRPr lang="en-US" i="1" dirty="0">
              <a:solidFill>
                <a:srgbClr val="6600CC"/>
              </a:solidFill>
            </a:endParaRPr>
          </a:p>
        </p:txBody>
      </p:sp>
      <p:sp>
        <p:nvSpPr>
          <p:cNvPr id="6" name="TextBox 5"/>
          <p:cNvSpPr txBox="1"/>
          <p:nvPr/>
        </p:nvSpPr>
        <p:spPr>
          <a:xfrm>
            <a:off x="162962" y="3411655"/>
            <a:ext cx="2589291" cy="2400657"/>
          </a:xfrm>
          <a:prstGeom prst="rect">
            <a:avLst/>
          </a:prstGeom>
          <a:noFill/>
        </p:spPr>
        <p:txBody>
          <a:bodyPr wrap="square" rtlCol="0">
            <a:spAutoFit/>
          </a:bodyPr>
          <a:lstStyle/>
          <a:p>
            <a:r>
              <a:rPr lang="en-US" dirty="0" smtClean="0"/>
              <a:t>TGN = trigeminal neuralgia</a:t>
            </a:r>
          </a:p>
          <a:p>
            <a:r>
              <a:rPr lang="en-US" dirty="0" smtClean="0"/>
              <a:t>PSP = post stroke pain</a:t>
            </a:r>
          </a:p>
          <a:p>
            <a:endParaRPr lang="en-US" dirty="0"/>
          </a:p>
          <a:p>
            <a:r>
              <a:rPr lang="en-US" sz="1200" dirty="0" smtClean="0"/>
              <a:t>VAS = visual analogue scale</a:t>
            </a:r>
          </a:p>
          <a:p>
            <a:endParaRPr lang="en-US" sz="1200" dirty="0" smtClean="0"/>
          </a:p>
          <a:p>
            <a:r>
              <a:rPr lang="en-US" sz="1200" dirty="0" smtClean="0"/>
              <a:t>LANSS = Leeds assessment of neuropathic symptoms and signs</a:t>
            </a:r>
          </a:p>
          <a:p>
            <a:endParaRPr lang="en-US" sz="1200" dirty="0"/>
          </a:p>
          <a:p>
            <a:r>
              <a:rPr lang="en-US" sz="1200" dirty="0" smtClean="0"/>
              <a:t>Post 1 is after first session of TMS</a:t>
            </a:r>
          </a:p>
          <a:p>
            <a:r>
              <a:rPr lang="en-US" sz="1200" dirty="0" smtClean="0"/>
              <a:t>Post 2 is after 4</a:t>
            </a:r>
            <a:r>
              <a:rPr lang="en-US" sz="1200" baseline="30000" dirty="0" smtClean="0"/>
              <a:t>th</a:t>
            </a:r>
            <a:r>
              <a:rPr lang="en-US" sz="1200" dirty="0" smtClean="0"/>
              <a:t> session</a:t>
            </a:r>
          </a:p>
          <a:p>
            <a:r>
              <a:rPr lang="en-US" sz="1200" dirty="0" smtClean="0"/>
              <a:t>Post 3 is after 5</a:t>
            </a:r>
            <a:r>
              <a:rPr lang="en-US" sz="1200" baseline="30000" dirty="0" smtClean="0"/>
              <a:t>th</a:t>
            </a:r>
            <a:r>
              <a:rPr lang="en-US" sz="1200" dirty="0" smtClean="0"/>
              <a:t> session </a:t>
            </a:r>
          </a:p>
          <a:p>
            <a:r>
              <a:rPr lang="en-US" sz="1200" dirty="0" smtClean="0"/>
              <a:t>Last point is 2 weeks later.</a:t>
            </a:r>
            <a:endParaRPr lang="en-US" sz="1200" dirty="0"/>
          </a:p>
        </p:txBody>
      </p:sp>
      <p:sp>
        <p:nvSpPr>
          <p:cNvPr id="7" name="TextBox 6"/>
          <p:cNvSpPr txBox="1"/>
          <p:nvPr/>
        </p:nvSpPr>
        <p:spPr>
          <a:xfrm>
            <a:off x="398352" y="1973655"/>
            <a:ext cx="1857784" cy="707886"/>
          </a:xfrm>
          <a:prstGeom prst="rect">
            <a:avLst/>
          </a:prstGeom>
          <a:noFill/>
        </p:spPr>
        <p:txBody>
          <a:bodyPr wrap="square" rtlCol="0">
            <a:spAutoFit/>
          </a:bodyPr>
          <a:lstStyle/>
          <a:p>
            <a:r>
              <a:rPr lang="en-US" sz="1000" i="1" dirty="0" smtClean="0">
                <a:solidFill>
                  <a:srgbClr val="6600CC"/>
                </a:solidFill>
              </a:rPr>
              <a:t>10 min </a:t>
            </a:r>
            <a:r>
              <a:rPr lang="en-US" sz="1000" i="1" dirty="0" err="1" smtClean="0">
                <a:solidFill>
                  <a:srgbClr val="6600CC"/>
                </a:solidFill>
              </a:rPr>
              <a:t>rTMS</a:t>
            </a:r>
            <a:r>
              <a:rPr lang="en-US" sz="1000" i="1" dirty="0" smtClean="0">
                <a:solidFill>
                  <a:srgbClr val="6600CC"/>
                </a:solidFill>
              </a:rPr>
              <a:t> over hand area of motor cortex at 80% of motor threshold every day for 5 days</a:t>
            </a:r>
            <a:endParaRPr lang="en-US" sz="1000" i="1" dirty="0">
              <a:solidFill>
                <a:srgbClr val="6600CC"/>
              </a:solidFill>
            </a:endParaRPr>
          </a:p>
        </p:txBody>
      </p:sp>
      <p:sp>
        <p:nvSpPr>
          <p:cNvPr id="8" name="Oval 7"/>
          <p:cNvSpPr/>
          <p:nvPr/>
        </p:nvSpPr>
        <p:spPr>
          <a:xfrm>
            <a:off x="4934139" y="3195873"/>
            <a:ext cx="3078178" cy="2265161"/>
          </a:xfrm>
          <a:prstGeom prst="ellipse">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2095" y="5785139"/>
            <a:ext cx="7460056" cy="954107"/>
          </a:xfrm>
          <a:prstGeom prst="rect">
            <a:avLst/>
          </a:prstGeom>
          <a:noFill/>
        </p:spPr>
        <p:txBody>
          <a:bodyPr wrap="square" rtlCol="0">
            <a:spAutoFit/>
          </a:bodyPr>
          <a:lstStyle/>
          <a:p>
            <a:r>
              <a:rPr lang="en-US" dirty="0">
                <a:solidFill>
                  <a:srgbClr val="CC0099"/>
                </a:solidFill>
              </a:rPr>
              <a:t>2017 Meta-analysis: “Use of </a:t>
            </a:r>
            <a:r>
              <a:rPr lang="en-US" dirty="0" err="1">
                <a:solidFill>
                  <a:srgbClr val="CC0099"/>
                </a:solidFill>
              </a:rPr>
              <a:t>rTMS</a:t>
            </a:r>
            <a:r>
              <a:rPr lang="en-US" dirty="0">
                <a:solidFill>
                  <a:srgbClr val="CC0099"/>
                </a:solidFill>
              </a:rPr>
              <a:t> improves the efficacy of conventional medical treatment in chronic pain patients. This treatment is not associated with any direct adverse effects. However, the duration and frequency of </a:t>
            </a:r>
            <a:r>
              <a:rPr lang="en-US" dirty="0" err="1">
                <a:solidFill>
                  <a:srgbClr val="CC0099"/>
                </a:solidFill>
              </a:rPr>
              <a:t>rTMS</a:t>
            </a:r>
            <a:r>
              <a:rPr lang="en-US" dirty="0">
                <a:solidFill>
                  <a:srgbClr val="CC0099"/>
                </a:solidFill>
              </a:rPr>
              <a:t> therapy is presently highly variable and needs standardization</a:t>
            </a:r>
            <a:r>
              <a:rPr lang="en-US" dirty="0" smtClean="0">
                <a:solidFill>
                  <a:srgbClr val="CC0099"/>
                </a:solidFill>
              </a:rPr>
              <a:t>.”  </a:t>
            </a:r>
            <a:r>
              <a:rPr lang="en-US" sz="1000" i="1" dirty="0" err="1" smtClean="0">
                <a:solidFill>
                  <a:srgbClr val="CC0099"/>
                </a:solidFill>
              </a:rPr>
              <a:t>Anesth</a:t>
            </a:r>
            <a:r>
              <a:rPr lang="en-US" sz="1000" i="1" dirty="0" smtClean="0">
                <a:solidFill>
                  <a:srgbClr val="CC0099"/>
                </a:solidFill>
              </a:rPr>
              <a:t> Essays Res, 11: 751.</a:t>
            </a:r>
            <a:endParaRPr lang="en-US" sz="1000" i="1" dirty="0">
              <a:solidFill>
                <a:srgbClr val="CC0099"/>
              </a:solidFill>
            </a:endParaRPr>
          </a:p>
        </p:txBody>
      </p:sp>
    </p:spTree>
    <p:extLst>
      <p:ext uri="{BB962C8B-B14F-4D97-AF65-F5344CB8AC3E}">
        <p14:creationId xmlns:p14="http://schemas.microsoft.com/office/powerpoint/2010/main" val="112880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Thalamus:  Ventral Anterior (VA)</a:t>
            </a:r>
          </a:p>
        </p:txBody>
      </p:sp>
      <p:sp>
        <p:nvSpPr>
          <p:cNvPr id="8" name="TextBox 7"/>
          <p:cNvSpPr txBox="1"/>
          <p:nvPr/>
        </p:nvSpPr>
        <p:spPr>
          <a:xfrm>
            <a:off x="3055440" y="2071743"/>
            <a:ext cx="833883" cy="307777"/>
          </a:xfrm>
          <a:prstGeom prst="rect">
            <a:avLst/>
          </a:prstGeom>
          <a:noFill/>
        </p:spPr>
        <p:txBody>
          <a:bodyPr wrap="none" rtlCol="0">
            <a:spAutoFit/>
          </a:bodyPr>
          <a:lstStyle/>
          <a:p>
            <a:r>
              <a:rPr lang="en-US" dirty="0">
                <a:latin typeface="Arial Black" panose="020B0A04020102020204" pitchFamily="34" charset="0"/>
              </a:rPr>
              <a:t>Medial</a:t>
            </a:r>
          </a:p>
        </p:txBody>
      </p:sp>
      <p:sp>
        <p:nvSpPr>
          <p:cNvPr id="41" name="Rectangle 3"/>
          <p:cNvSpPr>
            <a:spLocks noChangeArrowheads="1"/>
          </p:cNvSpPr>
          <p:nvPr/>
        </p:nvSpPr>
        <p:spPr bwMode="auto">
          <a:xfrm>
            <a:off x="453068" y="1092108"/>
            <a:ext cx="2236842" cy="56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a:solidFill>
                  <a:srgbClr val="F56245"/>
                </a:solidFill>
                <a:latin typeface="+mj-lt"/>
                <a:ea typeface="ＭＳ Ｐゴシック" charset="0"/>
              </a:rPr>
              <a:t>VA: Initiation and planning of movement</a:t>
            </a:r>
            <a:endParaRPr lang="en-US" dirty="0">
              <a:solidFill>
                <a:srgbClr val="F56245"/>
              </a:solidFill>
              <a:latin typeface="+mj-lt"/>
              <a:ea typeface="ＭＳ Ｐゴシック" charset="0"/>
            </a:endParaRPr>
          </a:p>
        </p:txBody>
      </p:sp>
      <p:grpSp>
        <p:nvGrpSpPr>
          <p:cNvPr id="27" name="Group 26"/>
          <p:cNvGrpSpPr/>
          <p:nvPr/>
        </p:nvGrpSpPr>
        <p:grpSpPr>
          <a:xfrm>
            <a:off x="5467753" y="4192654"/>
            <a:ext cx="2704762" cy="1770097"/>
            <a:chOff x="3251618" y="4338141"/>
            <a:chExt cx="2704762" cy="177009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51618" y="4338141"/>
              <a:ext cx="2704762" cy="1742858"/>
            </a:xfrm>
            <a:prstGeom prst="rect">
              <a:avLst/>
            </a:prstGeom>
          </p:spPr>
        </p:pic>
        <p:sp>
          <p:nvSpPr>
            <p:cNvPr id="18" name="TextBox 17"/>
            <p:cNvSpPr txBox="1"/>
            <p:nvPr/>
          </p:nvSpPr>
          <p:spPr>
            <a:xfrm>
              <a:off x="4194192" y="5585018"/>
              <a:ext cx="1635512" cy="523220"/>
            </a:xfrm>
            <a:prstGeom prst="rect">
              <a:avLst/>
            </a:prstGeom>
            <a:solidFill>
              <a:schemeClr val="bg1"/>
            </a:solidFill>
          </p:spPr>
          <p:txBody>
            <a:bodyPr wrap="none" rtlCol="0">
              <a:spAutoFit/>
            </a:bodyPr>
            <a:lstStyle/>
            <a:p>
              <a:r>
                <a:rPr lang="en-US" dirty="0">
                  <a:solidFill>
                    <a:srgbClr val="FF3B40"/>
                  </a:solidFill>
                  <a:latin typeface="Arial Rounded MT Bold" panose="020F0704030504030204" pitchFamily="34" charset="0"/>
                </a:rPr>
                <a:t>Premotor Cortex</a:t>
              </a:r>
            </a:p>
            <a:p>
              <a:r>
                <a:rPr lang="en-US" dirty="0">
                  <a:solidFill>
                    <a:srgbClr val="FF3B40"/>
                  </a:solidFill>
                  <a:latin typeface="Arial Rounded MT Bold" panose="020F0704030504030204" pitchFamily="34" charset="0"/>
                </a:rPr>
                <a:t>Area 6</a:t>
              </a:r>
            </a:p>
          </p:txBody>
        </p:sp>
      </p:grpSp>
      <p:sp>
        <p:nvSpPr>
          <p:cNvPr id="30" name="TextBox 29"/>
          <p:cNvSpPr txBox="1"/>
          <p:nvPr/>
        </p:nvSpPr>
        <p:spPr>
          <a:xfrm>
            <a:off x="505426" y="892052"/>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grpSp>
        <p:nvGrpSpPr>
          <p:cNvPr id="12" name="Group 11"/>
          <p:cNvGrpSpPr/>
          <p:nvPr/>
        </p:nvGrpSpPr>
        <p:grpSpPr>
          <a:xfrm>
            <a:off x="6275916" y="3228257"/>
            <a:ext cx="1464696" cy="970809"/>
            <a:chOff x="6275916" y="3228257"/>
            <a:chExt cx="1464696" cy="970809"/>
          </a:xfrm>
        </p:grpSpPr>
        <p:sp>
          <p:nvSpPr>
            <p:cNvPr id="23" name="Freeform 22"/>
            <p:cNvSpPr/>
            <p:nvPr/>
          </p:nvSpPr>
          <p:spPr>
            <a:xfrm rot="17442547" flipH="1">
              <a:off x="6535591" y="2994046"/>
              <a:ext cx="945345" cy="1464696"/>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F56245"/>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2538975">
              <a:off x="6521487" y="3228257"/>
              <a:ext cx="485588" cy="169771"/>
            </a:xfrm>
            <a:prstGeom prst="rect">
              <a:avLst/>
            </a:prstGeom>
            <a:noFill/>
            <a:ln>
              <a:noFill/>
            </a:ln>
          </p:spPr>
          <p:txBody>
            <a:bodyPr wrap="none" rtlCol="0">
              <a:spAutoFit/>
            </a:bodyPr>
            <a:lstStyle/>
            <a:p>
              <a:r>
                <a:rPr lang="en-US" sz="1200" i="1" dirty="0"/>
                <a:t>output</a:t>
              </a:r>
            </a:p>
          </p:txBody>
        </p:sp>
      </p:grpSp>
      <p:sp>
        <p:nvSpPr>
          <p:cNvPr id="38" name="TextBox 37"/>
          <p:cNvSpPr txBox="1"/>
          <p:nvPr/>
        </p:nvSpPr>
        <p:spPr>
          <a:xfrm>
            <a:off x="6327852" y="1646989"/>
            <a:ext cx="984565" cy="307777"/>
          </a:xfrm>
          <a:prstGeom prst="rect">
            <a:avLst/>
          </a:prstGeom>
          <a:noFill/>
        </p:spPr>
        <p:txBody>
          <a:bodyPr wrap="none" rtlCol="0">
            <a:spAutoFit/>
          </a:bodyPr>
          <a:lstStyle/>
          <a:p>
            <a:r>
              <a:rPr lang="en-US" dirty="0">
                <a:latin typeface="Arial Black" panose="020B0A04020102020204" pitchFamily="34" charset="0"/>
              </a:rPr>
              <a:t>Anterior</a:t>
            </a:r>
          </a:p>
        </p:txBody>
      </p:sp>
      <p:sp>
        <p:nvSpPr>
          <p:cNvPr id="45" name="TextBox 44"/>
          <p:cNvSpPr txBox="1"/>
          <p:nvPr/>
        </p:nvSpPr>
        <p:spPr>
          <a:xfrm>
            <a:off x="3377870" y="630442"/>
            <a:ext cx="4918232" cy="523220"/>
          </a:xfrm>
          <a:prstGeom prst="rect">
            <a:avLst/>
          </a:prstGeom>
          <a:noFill/>
        </p:spPr>
        <p:txBody>
          <a:bodyPr wrap="square" rtlCol="0">
            <a:spAutoFit/>
          </a:bodyPr>
          <a:lstStyle/>
          <a:p>
            <a:r>
              <a:rPr lang="en-US" dirty="0"/>
              <a:t>In VA interruption of basal ganglia input may result in </a:t>
            </a:r>
            <a:r>
              <a:rPr lang="en-US" dirty="0" err="1"/>
              <a:t>akinesia</a:t>
            </a:r>
            <a:r>
              <a:rPr lang="en-US" dirty="0"/>
              <a:t> (loss of voluntary movement).</a:t>
            </a:r>
          </a:p>
        </p:txBody>
      </p:sp>
      <p:sp>
        <p:nvSpPr>
          <p:cNvPr id="46" name="TextBox 45"/>
          <p:cNvSpPr txBox="1"/>
          <p:nvPr/>
        </p:nvSpPr>
        <p:spPr>
          <a:xfrm>
            <a:off x="1788309" y="630442"/>
            <a:ext cx="1668255" cy="307777"/>
          </a:xfrm>
          <a:prstGeom prst="rect">
            <a:avLst/>
          </a:prstGeom>
          <a:noFill/>
        </p:spPr>
        <p:txBody>
          <a:bodyPr wrap="square" rtlCol="0">
            <a:spAutoFit/>
          </a:bodyPr>
          <a:lstStyle/>
          <a:p>
            <a:r>
              <a:rPr lang="en-US" dirty="0"/>
              <a:t>Thalamic LESION:</a:t>
            </a:r>
          </a:p>
        </p:txBody>
      </p:sp>
      <p:sp>
        <p:nvSpPr>
          <p:cNvPr id="24" name="TextBox 23"/>
          <p:cNvSpPr txBox="1"/>
          <p:nvPr/>
        </p:nvSpPr>
        <p:spPr>
          <a:xfrm>
            <a:off x="1721458" y="3025288"/>
            <a:ext cx="1079334" cy="307777"/>
          </a:xfrm>
          <a:prstGeom prst="rect">
            <a:avLst/>
          </a:prstGeom>
          <a:noFill/>
        </p:spPr>
        <p:txBody>
          <a:bodyPr wrap="none" rtlCol="0">
            <a:spAutoFit/>
          </a:bodyPr>
          <a:lstStyle/>
          <a:p>
            <a:r>
              <a:rPr lang="en-US" dirty="0">
                <a:latin typeface="Arial Black" panose="020B0A04020102020204" pitchFamily="34" charset="0"/>
              </a:rPr>
              <a:t>Posterior</a:t>
            </a:r>
          </a:p>
        </p:txBody>
      </p:sp>
      <p:grpSp>
        <p:nvGrpSpPr>
          <p:cNvPr id="11" name="Group 10"/>
          <p:cNvGrpSpPr/>
          <p:nvPr/>
        </p:nvGrpSpPr>
        <p:grpSpPr>
          <a:xfrm>
            <a:off x="6556489" y="2370202"/>
            <a:ext cx="1526561" cy="624353"/>
            <a:chOff x="6556489" y="2370202"/>
            <a:chExt cx="1526561" cy="624353"/>
          </a:xfrm>
        </p:grpSpPr>
        <p:sp>
          <p:nvSpPr>
            <p:cNvPr id="31" name="Freeform 30"/>
            <p:cNvSpPr/>
            <p:nvPr/>
          </p:nvSpPr>
          <p:spPr>
            <a:xfrm rot="11166531" flipV="1">
              <a:off x="6556489" y="2370202"/>
              <a:ext cx="1526561" cy="62435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FF7C8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20057699">
              <a:off x="7249476" y="2547171"/>
              <a:ext cx="516488" cy="276999"/>
            </a:xfrm>
            <a:prstGeom prst="rect">
              <a:avLst/>
            </a:prstGeom>
            <a:noFill/>
          </p:spPr>
          <p:txBody>
            <a:bodyPr wrap="none" rtlCol="0">
              <a:spAutoFit/>
            </a:bodyPr>
            <a:lstStyle/>
            <a:p>
              <a:r>
                <a:rPr lang="en-US" sz="1200" i="1" dirty="0"/>
                <a:t>input</a:t>
              </a:r>
            </a:p>
          </p:txBody>
        </p:sp>
      </p:grpSp>
      <p:sp>
        <p:nvSpPr>
          <p:cNvPr id="33" name="TextBox 32"/>
          <p:cNvSpPr txBox="1"/>
          <p:nvPr/>
        </p:nvSpPr>
        <p:spPr>
          <a:xfrm>
            <a:off x="7476234" y="2136859"/>
            <a:ext cx="1392561" cy="307777"/>
          </a:xfrm>
          <a:prstGeom prst="rect">
            <a:avLst/>
          </a:prstGeom>
          <a:noFill/>
        </p:spPr>
        <p:txBody>
          <a:bodyPr wrap="none" rtlCol="0">
            <a:spAutoFit/>
          </a:bodyPr>
          <a:lstStyle/>
          <a:p>
            <a:pPr algn="r"/>
            <a:r>
              <a:rPr lang="en-US" dirty="0">
                <a:solidFill>
                  <a:srgbClr val="FF7C80"/>
                </a:solidFill>
                <a:latin typeface="Arial Rounded MT Bold" panose="020F0704030504030204" pitchFamily="34" charset="0"/>
              </a:rPr>
              <a:t>Basal Ganglia</a:t>
            </a:r>
          </a:p>
        </p:txBody>
      </p:sp>
      <p:grpSp>
        <p:nvGrpSpPr>
          <p:cNvPr id="9" name="Group 8"/>
          <p:cNvGrpSpPr/>
          <p:nvPr/>
        </p:nvGrpSpPr>
        <p:grpSpPr>
          <a:xfrm>
            <a:off x="6213430" y="1153662"/>
            <a:ext cx="2621433" cy="1704199"/>
            <a:chOff x="6213430" y="1153662"/>
            <a:chExt cx="2621433" cy="1704199"/>
          </a:xfrm>
        </p:grpSpPr>
        <p:sp>
          <p:nvSpPr>
            <p:cNvPr id="39" name="TextBox 38"/>
            <p:cNvSpPr txBox="1"/>
            <p:nvPr/>
          </p:nvSpPr>
          <p:spPr>
            <a:xfrm>
              <a:off x="6213430" y="2580862"/>
              <a:ext cx="386068" cy="276999"/>
            </a:xfrm>
            <a:prstGeom prst="rect">
              <a:avLst/>
            </a:prstGeom>
            <a:noFill/>
          </p:spPr>
          <p:txBody>
            <a:bodyPr wrap="none" rtlCol="0">
              <a:spAutoFit/>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VA</a:t>
              </a:r>
            </a:p>
          </p:txBody>
        </p:sp>
        <p:sp>
          <p:nvSpPr>
            <p:cNvPr id="42" name="TextBox 41"/>
            <p:cNvSpPr txBox="1"/>
            <p:nvPr/>
          </p:nvSpPr>
          <p:spPr>
            <a:xfrm>
              <a:off x="7000960" y="1153662"/>
              <a:ext cx="1833903"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VA = Ventral Anterior</a:t>
              </a:r>
            </a:p>
          </p:txBody>
        </p:sp>
      </p:grpSp>
    </p:spTree>
    <p:extLst>
      <p:ext uri="{BB962C8B-B14F-4D97-AF65-F5344CB8AC3E}">
        <p14:creationId xmlns:p14="http://schemas.microsoft.com/office/powerpoint/2010/main" val="420147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Thalamus:  Ventral Lateral (VL)</a:t>
            </a:r>
          </a:p>
        </p:txBody>
      </p:sp>
      <p:sp>
        <p:nvSpPr>
          <p:cNvPr id="8" name="TextBox 7"/>
          <p:cNvSpPr txBox="1"/>
          <p:nvPr/>
        </p:nvSpPr>
        <p:spPr>
          <a:xfrm>
            <a:off x="3055440" y="2071743"/>
            <a:ext cx="833883" cy="307777"/>
          </a:xfrm>
          <a:prstGeom prst="rect">
            <a:avLst/>
          </a:prstGeom>
          <a:noFill/>
        </p:spPr>
        <p:txBody>
          <a:bodyPr wrap="none" rtlCol="0">
            <a:spAutoFit/>
          </a:bodyPr>
          <a:lstStyle/>
          <a:p>
            <a:r>
              <a:rPr lang="en-US" dirty="0">
                <a:latin typeface="Arial Black" panose="020B0A04020102020204" pitchFamily="34" charset="0"/>
              </a:rPr>
              <a:t>Medial</a:t>
            </a:r>
          </a:p>
        </p:txBody>
      </p:sp>
      <p:sp>
        <p:nvSpPr>
          <p:cNvPr id="41" name="Rectangle 3"/>
          <p:cNvSpPr>
            <a:spLocks noChangeArrowheads="1"/>
          </p:cNvSpPr>
          <p:nvPr/>
        </p:nvSpPr>
        <p:spPr bwMode="auto">
          <a:xfrm>
            <a:off x="453068" y="1092108"/>
            <a:ext cx="2236842" cy="78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a:solidFill>
                  <a:srgbClr val="FF0000"/>
                </a:solidFill>
                <a:latin typeface="+mj-lt"/>
                <a:ea typeface="ＭＳ Ｐゴシック" charset="0"/>
              </a:rPr>
              <a:t>VL: Modulation and Coordination of movement</a:t>
            </a:r>
            <a:endParaRPr lang="en-US" dirty="0">
              <a:solidFill>
                <a:srgbClr val="FF0000"/>
              </a:solidFill>
              <a:latin typeface="+mj-lt"/>
              <a:ea typeface="ＭＳ Ｐゴシック" charset="0"/>
            </a:endParaRPr>
          </a:p>
        </p:txBody>
      </p:sp>
      <p:grpSp>
        <p:nvGrpSpPr>
          <p:cNvPr id="27" name="Group 26"/>
          <p:cNvGrpSpPr/>
          <p:nvPr/>
        </p:nvGrpSpPr>
        <p:grpSpPr>
          <a:xfrm>
            <a:off x="4822564" y="4707116"/>
            <a:ext cx="3010576" cy="1770097"/>
            <a:chOff x="3251618" y="4338141"/>
            <a:chExt cx="3010576" cy="177009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51618" y="4338141"/>
              <a:ext cx="2704762" cy="1742858"/>
            </a:xfrm>
            <a:prstGeom prst="rect">
              <a:avLst/>
            </a:prstGeom>
          </p:spPr>
        </p:pic>
        <p:sp>
          <p:nvSpPr>
            <p:cNvPr id="18" name="TextBox 17"/>
            <p:cNvSpPr txBox="1"/>
            <p:nvPr/>
          </p:nvSpPr>
          <p:spPr>
            <a:xfrm>
              <a:off x="4194192" y="5585018"/>
              <a:ext cx="2068002" cy="523220"/>
            </a:xfrm>
            <a:prstGeom prst="rect">
              <a:avLst/>
            </a:prstGeom>
            <a:solidFill>
              <a:schemeClr val="bg1"/>
            </a:solidFill>
          </p:spPr>
          <p:txBody>
            <a:bodyPr wrap="none" rtlCol="0">
              <a:spAutoFit/>
            </a:bodyPr>
            <a:lstStyle/>
            <a:p>
              <a:r>
                <a:rPr lang="en-US" dirty="0">
                  <a:solidFill>
                    <a:srgbClr val="FF0000"/>
                  </a:solidFill>
                  <a:latin typeface="Arial Rounded MT Bold" panose="020F0704030504030204" pitchFamily="34" charset="0"/>
                </a:rPr>
                <a:t>Primary Motor Cortex</a:t>
              </a:r>
            </a:p>
            <a:p>
              <a:r>
                <a:rPr lang="en-US" dirty="0">
                  <a:solidFill>
                    <a:srgbClr val="FF0000"/>
                  </a:solidFill>
                  <a:latin typeface="Arial Rounded MT Bold" panose="020F0704030504030204" pitchFamily="34" charset="0"/>
                </a:rPr>
                <a:t>Area 4</a:t>
              </a:r>
            </a:p>
          </p:txBody>
        </p:sp>
      </p:grpSp>
      <p:sp>
        <p:nvSpPr>
          <p:cNvPr id="30" name="TextBox 29"/>
          <p:cNvSpPr txBox="1"/>
          <p:nvPr/>
        </p:nvSpPr>
        <p:spPr>
          <a:xfrm>
            <a:off x="505426" y="892052"/>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grpSp>
        <p:nvGrpSpPr>
          <p:cNvPr id="5" name="Group 4"/>
          <p:cNvGrpSpPr/>
          <p:nvPr/>
        </p:nvGrpSpPr>
        <p:grpSpPr>
          <a:xfrm>
            <a:off x="5637494" y="3381198"/>
            <a:ext cx="1103652" cy="1166117"/>
            <a:chOff x="5637494" y="3381198"/>
            <a:chExt cx="1103652" cy="1166117"/>
          </a:xfrm>
        </p:grpSpPr>
        <p:sp>
          <p:nvSpPr>
            <p:cNvPr id="23" name="Freeform 22"/>
            <p:cNvSpPr/>
            <p:nvPr/>
          </p:nvSpPr>
          <p:spPr>
            <a:xfrm rot="18232950" flipH="1">
              <a:off x="5716647" y="3522817"/>
              <a:ext cx="945345" cy="1103652"/>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3394248">
              <a:off x="6151125" y="3539106"/>
              <a:ext cx="485588" cy="169771"/>
            </a:xfrm>
            <a:prstGeom prst="rect">
              <a:avLst/>
            </a:prstGeom>
            <a:noFill/>
            <a:ln>
              <a:noFill/>
            </a:ln>
          </p:spPr>
          <p:txBody>
            <a:bodyPr wrap="none" rtlCol="0">
              <a:spAutoFit/>
            </a:bodyPr>
            <a:lstStyle/>
            <a:p>
              <a:r>
                <a:rPr lang="en-US" sz="1200" i="1" dirty="0"/>
                <a:t>output</a:t>
              </a:r>
            </a:p>
          </p:txBody>
        </p:sp>
      </p:grpSp>
      <p:sp>
        <p:nvSpPr>
          <p:cNvPr id="38" name="TextBox 37"/>
          <p:cNvSpPr txBox="1"/>
          <p:nvPr/>
        </p:nvSpPr>
        <p:spPr>
          <a:xfrm>
            <a:off x="6327852" y="1646989"/>
            <a:ext cx="984565" cy="307777"/>
          </a:xfrm>
          <a:prstGeom prst="rect">
            <a:avLst/>
          </a:prstGeom>
          <a:noFill/>
        </p:spPr>
        <p:txBody>
          <a:bodyPr wrap="none" rtlCol="0">
            <a:spAutoFit/>
          </a:bodyPr>
          <a:lstStyle/>
          <a:p>
            <a:r>
              <a:rPr lang="en-US" dirty="0">
                <a:latin typeface="Arial Black" panose="020B0A04020102020204" pitchFamily="34" charset="0"/>
              </a:rPr>
              <a:t>Anterior</a:t>
            </a:r>
          </a:p>
        </p:txBody>
      </p:sp>
      <p:sp>
        <p:nvSpPr>
          <p:cNvPr id="45" name="TextBox 44"/>
          <p:cNvSpPr txBox="1"/>
          <p:nvPr/>
        </p:nvSpPr>
        <p:spPr>
          <a:xfrm>
            <a:off x="3377870" y="630442"/>
            <a:ext cx="4918232" cy="523220"/>
          </a:xfrm>
          <a:prstGeom prst="rect">
            <a:avLst/>
          </a:prstGeom>
          <a:noFill/>
        </p:spPr>
        <p:txBody>
          <a:bodyPr wrap="square" rtlCol="0">
            <a:spAutoFit/>
          </a:bodyPr>
          <a:lstStyle/>
          <a:p>
            <a:r>
              <a:rPr lang="en-US" dirty="0"/>
              <a:t>In VL interruption of basal ganglia input may result in akinesia (loss of voluntary movement).</a:t>
            </a:r>
          </a:p>
        </p:txBody>
      </p:sp>
      <p:sp>
        <p:nvSpPr>
          <p:cNvPr id="46" name="TextBox 45"/>
          <p:cNvSpPr txBox="1"/>
          <p:nvPr/>
        </p:nvSpPr>
        <p:spPr>
          <a:xfrm>
            <a:off x="1788309" y="630442"/>
            <a:ext cx="1668255" cy="307777"/>
          </a:xfrm>
          <a:prstGeom prst="rect">
            <a:avLst/>
          </a:prstGeom>
          <a:noFill/>
        </p:spPr>
        <p:txBody>
          <a:bodyPr wrap="square" rtlCol="0">
            <a:spAutoFit/>
          </a:bodyPr>
          <a:lstStyle/>
          <a:p>
            <a:r>
              <a:rPr lang="en-US" dirty="0"/>
              <a:t>Thalamic LESION:</a:t>
            </a:r>
          </a:p>
        </p:txBody>
      </p:sp>
      <p:sp>
        <p:nvSpPr>
          <p:cNvPr id="24" name="TextBox 23"/>
          <p:cNvSpPr txBox="1"/>
          <p:nvPr/>
        </p:nvSpPr>
        <p:spPr>
          <a:xfrm>
            <a:off x="1721458" y="3025288"/>
            <a:ext cx="1079334" cy="307777"/>
          </a:xfrm>
          <a:prstGeom prst="rect">
            <a:avLst/>
          </a:prstGeom>
          <a:noFill/>
        </p:spPr>
        <p:txBody>
          <a:bodyPr wrap="none" rtlCol="0">
            <a:spAutoFit/>
          </a:bodyPr>
          <a:lstStyle/>
          <a:p>
            <a:r>
              <a:rPr lang="en-US" dirty="0">
                <a:latin typeface="Arial Black" panose="020B0A04020102020204" pitchFamily="34" charset="0"/>
              </a:rPr>
              <a:t>Posterior</a:t>
            </a:r>
          </a:p>
        </p:txBody>
      </p:sp>
      <p:grpSp>
        <p:nvGrpSpPr>
          <p:cNvPr id="4" name="Group 3"/>
          <p:cNvGrpSpPr/>
          <p:nvPr/>
        </p:nvGrpSpPr>
        <p:grpSpPr>
          <a:xfrm>
            <a:off x="6278703" y="2938332"/>
            <a:ext cx="1526561" cy="624353"/>
            <a:chOff x="6278703" y="2938332"/>
            <a:chExt cx="1526561" cy="624353"/>
          </a:xfrm>
        </p:grpSpPr>
        <p:sp>
          <p:nvSpPr>
            <p:cNvPr id="31" name="Freeform 30"/>
            <p:cNvSpPr/>
            <p:nvPr/>
          </p:nvSpPr>
          <p:spPr>
            <a:xfrm rot="11706909" flipV="1">
              <a:off x="6278703" y="2938332"/>
              <a:ext cx="1526561" cy="62435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FF4F4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20353901">
              <a:off x="7074313" y="3107181"/>
              <a:ext cx="516488" cy="276999"/>
            </a:xfrm>
            <a:prstGeom prst="rect">
              <a:avLst/>
            </a:prstGeom>
            <a:noFill/>
          </p:spPr>
          <p:txBody>
            <a:bodyPr wrap="none" rtlCol="0">
              <a:spAutoFit/>
            </a:bodyPr>
            <a:lstStyle/>
            <a:p>
              <a:r>
                <a:rPr lang="en-US" sz="1200" i="1" dirty="0"/>
                <a:t>input</a:t>
              </a:r>
            </a:p>
          </p:txBody>
        </p:sp>
      </p:grpSp>
      <p:sp>
        <p:nvSpPr>
          <p:cNvPr id="33" name="TextBox 32"/>
          <p:cNvSpPr txBox="1"/>
          <p:nvPr/>
        </p:nvSpPr>
        <p:spPr>
          <a:xfrm>
            <a:off x="7162142" y="2610732"/>
            <a:ext cx="1766125" cy="523220"/>
          </a:xfrm>
          <a:prstGeom prst="rect">
            <a:avLst/>
          </a:prstGeom>
          <a:noFill/>
        </p:spPr>
        <p:txBody>
          <a:bodyPr wrap="none" rtlCol="0">
            <a:spAutoFit/>
          </a:bodyPr>
          <a:lstStyle/>
          <a:p>
            <a:pPr algn="r"/>
            <a:r>
              <a:rPr lang="en-US" dirty="0">
                <a:solidFill>
                  <a:srgbClr val="FF4F4F"/>
                </a:solidFill>
                <a:latin typeface="Arial Rounded MT Bold" panose="020F0704030504030204" pitchFamily="34" charset="0"/>
              </a:rPr>
              <a:t>Basal Ganglia and</a:t>
            </a:r>
          </a:p>
          <a:p>
            <a:pPr algn="ctr"/>
            <a:r>
              <a:rPr lang="en-US" dirty="0">
                <a:solidFill>
                  <a:srgbClr val="FF4F4F"/>
                </a:solidFill>
                <a:latin typeface="Arial Rounded MT Bold" panose="020F0704030504030204" pitchFamily="34" charset="0"/>
              </a:rPr>
              <a:t>Cerebellum</a:t>
            </a:r>
          </a:p>
        </p:txBody>
      </p:sp>
      <p:grpSp>
        <p:nvGrpSpPr>
          <p:cNvPr id="3" name="Group 2"/>
          <p:cNvGrpSpPr/>
          <p:nvPr/>
        </p:nvGrpSpPr>
        <p:grpSpPr>
          <a:xfrm>
            <a:off x="5845895" y="1206863"/>
            <a:ext cx="2988968" cy="1803979"/>
            <a:chOff x="5845895" y="1206863"/>
            <a:chExt cx="2988968" cy="1803979"/>
          </a:xfrm>
        </p:grpSpPr>
        <p:sp>
          <p:nvSpPr>
            <p:cNvPr id="26" name="TextBox 25"/>
            <p:cNvSpPr txBox="1"/>
            <p:nvPr/>
          </p:nvSpPr>
          <p:spPr>
            <a:xfrm>
              <a:off x="5845895" y="2733843"/>
              <a:ext cx="397866" cy="276999"/>
            </a:xfrm>
            <a:prstGeom prst="rect">
              <a:avLst/>
            </a:prstGeom>
            <a:noFill/>
          </p:spPr>
          <p:txBody>
            <a:bodyPr wrap="non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VL</a:t>
              </a:r>
            </a:p>
          </p:txBody>
        </p:sp>
        <p:sp>
          <p:nvSpPr>
            <p:cNvPr id="28" name="TextBox 27"/>
            <p:cNvSpPr txBox="1"/>
            <p:nvPr/>
          </p:nvSpPr>
          <p:spPr>
            <a:xfrm>
              <a:off x="7000960" y="1206863"/>
              <a:ext cx="1833903"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VL = Ventral Lateral</a:t>
              </a:r>
            </a:p>
          </p:txBody>
        </p:sp>
      </p:grpSp>
    </p:spTree>
    <p:extLst>
      <p:ext uri="{BB962C8B-B14F-4D97-AF65-F5344CB8AC3E}">
        <p14:creationId xmlns:p14="http://schemas.microsoft.com/office/powerpoint/2010/main" val="119116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6"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Thalamus:  </a:t>
            </a:r>
            <a:r>
              <a:rPr lang="en-US" dirty="0" err="1"/>
              <a:t>Pulvinar</a:t>
            </a:r>
            <a:endParaRPr lang="en-US" dirty="0"/>
          </a:p>
        </p:txBody>
      </p:sp>
      <p:sp>
        <p:nvSpPr>
          <p:cNvPr id="8" name="TextBox 7"/>
          <p:cNvSpPr txBox="1"/>
          <p:nvPr/>
        </p:nvSpPr>
        <p:spPr>
          <a:xfrm>
            <a:off x="3055440" y="2071743"/>
            <a:ext cx="833883" cy="307777"/>
          </a:xfrm>
          <a:prstGeom prst="rect">
            <a:avLst/>
          </a:prstGeom>
          <a:noFill/>
        </p:spPr>
        <p:txBody>
          <a:bodyPr wrap="none" rtlCol="0">
            <a:spAutoFit/>
          </a:bodyPr>
          <a:lstStyle/>
          <a:p>
            <a:r>
              <a:rPr lang="en-US" dirty="0">
                <a:latin typeface="Arial Black" panose="020B0A04020102020204" pitchFamily="34" charset="0"/>
              </a:rPr>
              <a:t>Medial</a:t>
            </a:r>
          </a:p>
        </p:txBody>
      </p:sp>
      <p:sp>
        <p:nvSpPr>
          <p:cNvPr id="41" name="Rectangle 3"/>
          <p:cNvSpPr>
            <a:spLocks noChangeArrowheads="1"/>
          </p:cNvSpPr>
          <p:nvPr/>
        </p:nvSpPr>
        <p:spPr bwMode="auto">
          <a:xfrm>
            <a:off x="453068" y="1092108"/>
            <a:ext cx="2236842" cy="56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err="1">
                <a:solidFill>
                  <a:srgbClr val="E35803"/>
                </a:solidFill>
                <a:latin typeface="+mj-lt"/>
                <a:ea typeface="ＭＳ Ｐゴシック" charset="0"/>
              </a:rPr>
              <a:t>Pulvinar</a:t>
            </a:r>
            <a:r>
              <a:rPr lang="en-US" b="1" dirty="0">
                <a:solidFill>
                  <a:srgbClr val="E35803"/>
                </a:solidFill>
                <a:latin typeface="+mj-lt"/>
                <a:ea typeface="ＭＳ Ｐゴシック" charset="0"/>
              </a:rPr>
              <a:t>: Higher order visual function</a:t>
            </a:r>
            <a:endParaRPr lang="en-US" dirty="0">
              <a:solidFill>
                <a:srgbClr val="E35803"/>
              </a:solidFill>
              <a:latin typeface="+mj-lt"/>
              <a:ea typeface="ＭＳ Ｐゴシック" charset="0"/>
            </a:endParaRPr>
          </a:p>
        </p:txBody>
      </p:sp>
      <p:grpSp>
        <p:nvGrpSpPr>
          <p:cNvPr id="27" name="Group 26"/>
          <p:cNvGrpSpPr/>
          <p:nvPr/>
        </p:nvGrpSpPr>
        <p:grpSpPr>
          <a:xfrm>
            <a:off x="3377870" y="4823999"/>
            <a:ext cx="2726589" cy="1770097"/>
            <a:chOff x="3251618" y="4338141"/>
            <a:chExt cx="2726589" cy="1770097"/>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51618" y="4338141"/>
              <a:ext cx="2704762" cy="1742858"/>
            </a:xfrm>
            <a:prstGeom prst="rect">
              <a:avLst/>
            </a:prstGeom>
          </p:spPr>
        </p:pic>
        <p:sp>
          <p:nvSpPr>
            <p:cNvPr id="18" name="TextBox 17"/>
            <p:cNvSpPr txBox="1"/>
            <p:nvPr/>
          </p:nvSpPr>
          <p:spPr>
            <a:xfrm>
              <a:off x="4194192" y="5585018"/>
              <a:ext cx="1784015" cy="523220"/>
            </a:xfrm>
            <a:prstGeom prst="rect">
              <a:avLst/>
            </a:prstGeom>
            <a:solidFill>
              <a:schemeClr val="bg1"/>
            </a:solidFill>
          </p:spPr>
          <p:txBody>
            <a:bodyPr wrap="none" rtlCol="0">
              <a:spAutoFit/>
            </a:bodyPr>
            <a:lstStyle/>
            <a:p>
              <a:r>
                <a:rPr lang="en-US" dirty="0">
                  <a:solidFill>
                    <a:srgbClr val="E35803"/>
                  </a:solidFill>
                  <a:latin typeface="Arial Rounded MT Bold" panose="020F0704030504030204" pitchFamily="34" charset="0"/>
                </a:rPr>
                <a:t>Visual Association</a:t>
              </a:r>
            </a:p>
            <a:p>
              <a:r>
                <a:rPr lang="en-US" dirty="0">
                  <a:solidFill>
                    <a:srgbClr val="E35803"/>
                  </a:solidFill>
                  <a:latin typeface="Arial Rounded MT Bold" panose="020F0704030504030204" pitchFamily="34" charset="0"/>
                </a:rPr>
                <a:t>Cortex</a:t>
              </a:r>
            </a:p>
          </p:txBody>
        </p:sp>
      </p:grpSp>
      <p:sp>
        <p:nvSpPr>
          <p:cNvPr id="30" name="TextBox 29"/>
          <p:cNvSpPr txBox="1"/>
          <p:nvPr/>
        </p:nvSpPr>
        <p:spPr>
          <a:xfrm>
            <a:off x="505426" y="892052"/>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grpSp>
        <p:nvGrpSpPr>
          <p:cNvPr id="12" name="Group 11"/>
          <p:cNvGrpSpPr/>
          <p:nvPr/>
        </p:nvGrpSpPr>
        <p:grpSpPr>
          <a:xfrm>
            <a:off x="3370228" y="3961861"/>
            <a:ext cx="1103652" cy="1166117"/>
            <a:chOff x="3370228" y="3961861"/>
            <a:chExt cx="1103652" cy="1166117"/>
          </a:xfrm>
        </p:grpSpPr>
        <p:sp>
          <p:nvSpPr>
            <p:cNvPr id="23" name="Freeform 22"/>
            <p:cNvSpPr/>
            <p:nvPr/>
          </p:nvSpPr>
          <p:spPr>
            <a:xfrm rot="18232950" flipH="1">
              <a:off x="3449381" y="4103480"/>
              <a:ext cx="945345" cy="1103652"/>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E35803"/>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3394248">
              <a:off x="3883859" y="4119769"/>
              <a:ext cx="485588" cy="169771"/>
            </a:xfrm>
            <a:prstGeom prst="rect">
              <a:avLst/>
            </a:prstGeom>
            <a:noFill/>
            <a:ln>
              <a:noFill/>
            </a:ln>
          </p:spPr>
          <p:txBody>
            <a:bodyPr wrap="none" rtlCol="0">
              <a:spAutoFit/>
            </a:bodyPr>
            <a:lstStyle/>
            <a:p>
              <a:r>
                <a:rPr lang="en-US" sz="1200" i="1" dirty="0"/>
                <a:t>output</a:t>
              </a:r>
            </a:p>
          </p:txBody>
        </p:sp>
      </p:grpSp>
      <p:sp>
        <p:nvSpPr>
          <p:cNvPr id="38" name="TextBox 37"/>
          <p:cNvSpPr txBox="1"/>
          <p:nvPr/>
        </p:nvSpPr>
        <p:spPr>
          <a:xfrm>
            <a:off x="6327852" y="1646989"/>
            <a:ext cx="984565" cy="307777"/>
          </a:xfrm>
          <a:prstGeom prst="rect">
            <a:avLst/>
          </a:prstGeom>
          <a:noFill/>
        </p:spPr>
        <p:txBody>
          <a:bodyPr wrap="none" rtlCol="0">
            <a:spAutoFit/>
          </a:bodyPr>
          <a:lstStyle/>
          <a:p>
            <a:r>
              <a:rPr lang="en-US" dirty="0">
                <a:latin typeface="Arial Black" panose="020B0A04020102020204" pitchFamily="34" charset="0"/>
              </a:rPr>
              <a:t>Anterior</a:t>
            </a:r>
          </a:p>
        </p:txBody>
      </p:sp>
      <p:sp>
        <p:nvSpPr>
          <p:cNvPr id="25" name="TextBox 24"/>
          <p:cNvSpPr txBox="1"/>
          <p:nvPr/>
        </p:nvSpPr>
        <p:spPr>
          <a:xfrm>
            <a:off x="3172941" y="3471564"/>
            <a:ext cx="707245" cy="276999"/>
          </a:xfrm>
          <a:prstGeom prst="rect">
            <a:avLst/>
          </a:prstGeom>
          <a:noFill/>
        </p:spPr>
        <p:txBody>
          <a:bodyPr wrap="none" rtlCol="0">
            <a:spAutoFit/>
          </a:bodyPr>
          <a:lstStyle/>
          <a:p>
            <a:r>
              <a:rPr lang="en-US" sz="1200" dirty="0" err="1">
                <a:solidFill>
                  <a:schemeClr val="tx1">
                    <a:lumMod val="75000"/>
                    <a:lumOff val="25000"/>
                  </a:schemeClr>
                </a:solidFill>
                <a:latin typeface="Times New Roman" panose="02020603050405020304" pitchFamily="18" charset="0"/>
                <a:cs typeface="Times New Roman" panose="02020603050405020304" pitchFamily="18" charset="0"/>
              </a:rPr>
              <a:t>Pulvinar</a:t>
            </a:r>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328474" y="2881604"/>
            <a:ext cx="8612879" cy="3525349"/>
            <a:chOff x="328474" y="2881604"/>
            <a:chExt cx="8612879" cy="3525349"/>
          </a:xfrm>
        </p:grpSpPr>
        <p:sp>
          <p:nvSpPr>
            <p:cNvPr id="33" name="TextBox 32"/>
            <p:cNvSpPr txBox="1"/>
            <p:nvPr/>
          </p:nvSpPr>
          <p:spPr>
            <a:xfrm>
              <a:off x="328474" y="2881604"/>
              <a:ext cx="1307615" cy="954107"/>
            </a:xfrm>
            <a:prstGeom prst="rect">
              <a:avLst/>
            </a:prstGeom>
            <a:noFill/>
          </p:spPr>
          <p:txBody>
            <a:bodyPr wrap="square" rtlCol="0">
              <a:spAutoFit/>
            </a:bodyPr>
            <a:lstStyle/>
            <a:p>
              <a:pPr algn="r"/>
              <a:r>
                <a:rPr lang="en-US" dirty="0">
                  <a:solidFill>
                    <a:srgbClr val="FF9900"/>
                  </a:solidFill>
                  <a:latin typeface="Arial Rounded MT Bold" panose="020F0704030504030204" pitchFamily="34" charset="0"/>
                </a:rPr>
                <a:t>Superior and</a:t>
              </a:r>
            </a:p>
            <a:p>
              <a:pPr algn="r"/>
              <a:r>
                <a:rPr lang="en-US" dirty="0">
                  <a:solidFill>
                    <a:srgbClr val="FF9900"/>
                  </a:solidFill>
                  <a:latin typeface="Arial Rounded MT Bold" panose="020F0704030504030204" pitchFamily="34" charset="0"/>
                </a:rPr>
                <a:t>Inferior </a:t>
              </a:r>
              <a:r>
                <a:rPr lang="en-US" dirty="0" err="1">
                  <a:solidFill>
                    <a:srgbClr val="FF9900"/>
                  </a:solidFill>
                  <a:latin typeface="Arial Rounded MT Bold" panose="020F0704030504030204" pitchFamily="34" charset="0"/>
                </a:rPr>
                <a:t>Colliculi</a:t>
              </a:r>
              <a:endParaRPr lang="en-US" dirty="0">
                <a:solidFill>
                  <a:srgbClr val="FF9900"/>
                </a:solidFill>
                <a:latin typeface="Arial Rounded MT Bold" panose="020F0704030504030204" pitchFamily="34" charset="0"/>
              </a:endParaRPr>
            </a:p>
          </p:txBody>
        </p:sp>
        <p:grpSp>
          <p:nvGrpSpPr>
            <p:cNvPr id="32" name="Group 31"/>
            <p:cNvGrpSpPr/>
            <p:nvPr/>
          </p:nvGrpSpPr>
          <p:grpSpPr>
            <a:xfrm>
              <a:off x="3055440" y="4037235"/>
              <a:ext cx="5885913" cy="2096742"/>
              <a:chOff x="3055440" y="4037235"/>
              <a:chExt cx="5885913" cy="2096742"/>
            </a:xfrm>
          </p:grpSpPr>
          <p:sp>
            <p:nvSpPr>
              <p:cNvPr id="35" name="TextBox 34"/>
              <p:cNvSpPr txBox="1"/>
              <p:nvPr/>
            </p:nvSpPr>
            <p:spPr>
              <a:xfrm>
                <a:off x="3055440" y="4037235"/>
                <a:ext cx="518091" cy="276999"/>
              </a:xfrm>
              <a:prstGeom prst="rect">
                <a:avLst/>
              </a:prstGeom>
              <a:noFill/>
            </p:spPr>
            <p:txBody>
              <a:bodyPr wrap="none" rtlCol="0">
                <a:spAutoFit/>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LGN</a:t>
                </a:r>
              </a:p>
            </p:txBody>
          </p:sp>
          <p:sp>
            <p:nvSpPr>
              <p:cNvPr id="36" name="TextBox 35"/>
              <p:cNvSpPr txBox="1"/>
              <p:nvPr/>
            </p:nvSpPr>
            <p:spPr>
              <a:xfrm>
                <a:off x="6526323" y="5856978"/>
                <a:ext cx="2415030"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LGN = Lateral Geniculate Nucleus</a:t>
                </a:r>
              </a:p>
            </p:txBody>
          </p:sp>
        </p:grpSp>
        <p:grpSp>
          <p:nvGrpSpPr>
            <p:cNvPr id="39" name="Group 38"/>
            <p:cNvGrpSpPr/>
            <p:nvPr/>
          </p:nvGrpSpPr>
          <p:grpSpPr>
            <a:xfrm>
              <a:off x="2643629" y="3773539"/>
              <a:ext cx="6297724" cy="2633414"/>
              <a:chOff x="2643629" y="3773539"/>
              <a:chExt cx="6297724" cy="2633414"/>
            </a:xfrm>
          </p:grpSpPr>
          <p:sp>
            <p:nvSpPr>
              <p:cNvPr id="40" name="TextBox 39"/>
              <p:cNvSpPr txBox="1"/>
              <p:nvPr/>
            </p:nvSpPr>
            <p:spPr>
              <a:xfrm>
                <a:off x="2643629" y="3773539"/>
                <a:ext cx="529312" cy="261610"/>
              </a:xfrm>
              <a:prstGeom prst="rect">
                <a:avLst/>
              </a:prstGeom>
              <a:noFill/>
            </p:spPr>
            <p:txBody>
              <a:bodyPr wrap="none" rtlCol="0">
                <a:spAutoFit/>
              </a:bodyPr>
              <a:lstStyle/>
              <a:p>
                <a:r>
                  <a:rPr lang="en-US" sz="1100" b="1" dirty="0">
                    <a:solidFill>
                      <a:schemeClr val="tx1">
                        <a:lumMod val="75000"/>
                        <a:lumOff val="25000"/>
                      </a:schemeClr>
                    </a:solidFill>
                    <a:latin typeface="Times New Roman" panose="02020603050405020304" pitchFamily="18" charset="0"/>
                    <a:cs typeface="Times New Roman" panose="02020603050405020304" pitchFamily="18" charset="0"/>
                  </a:rPr>
                  <a:t>MGN</a:t>
                </a:r>
              </a:p>
            </p:txBody>
          </p:sp>
          <p:sp>
            <p:nvSpPr>
              <p:cNvPr id="42" name="TextBox 41"/>
              <p:cNvSpPr txBox="1"/>
              <p:nvPr/>
            </p:nvSpPr>
            <p:spPr>
              <a:xfrm>
                <a:off x="6526323" y="6129954"/>
                <a:ext cx="2415030"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MGN = Medial Geniculate Nucleus</a:t>
                </a:r>
              </a:p>
            </p:txBody>
          </p:sp>
        </p:grpSp>
      </p:grpSp>
      <p:grpSp>
        <p:nvGrpSpPr>
          <p:cNvPr id="9" name="Group 8"/>
          <p:cNvGrpSpPr/>
          <p:nvPr/>
        </p:nvGrpSpPr>
        <p:grpSpPr>
          <a:xfrm>
            <a:off x="1618380" y="2831038"/>
            <a:ext cx="1458675" cy="1636020"/>
            <a:chOff x="1618380" y="2831038"/>
            <a:chExt cx="1458675" cy="1636020"/>
          </a:xfrm>
        </p:grpSpPr>
        <p:sp>
          <p:nvSpPr>
            <p:cNvPr id="31" name="Freeform 30"/>
            <p:cNvSpPr/>
            <p:nvPr/>
          </p:nvSpPr>
          <p:spPr>
            <a:xfrm rot="2391373" flipV="1">
              <a:off x="1618380" y="2831038"/>
              <a:ext cx="1141290" cy="62435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FF99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21373409">
              <a:off x="1914132" y="3077776"/>
              <a:ext cx="516488" cy="276999"/>
            </a:xfrm>
            <a:prstGeom prst="rect">
              <a:avLst/>
            </a:prstGeom>
            <a:noFill/>
          </p:spPr>
          <p:txBody>
            <a:bodyPr wrap="none" rtlCol="0">
              <a:spAutoFit/>
            </a:bodyPr>
            <a:lstStyle/>
            <a:p>
              <a:r>
                <a:rPr lang="en-US" sz="1200" i="1" dirty="0"/>
                <a:t>input</a:t>
              </a:r>
            </a:p>
          </p:txBody>
        </p:sp>
        <p:sp>
          <p:nvSpPr>
            <p:cNvPr id="6" name="Right Brace 5"/>
            <p:cNvSpPr/>
            <p:nvPr/>
          </p:nvSpPr>
          <p:spPr>
            <a:xfrm rot="7798697">
              <a:off x="2698803" y="4026410"/>
              <a:ext cx="301884" cy="454620"/>
            </a:xfrm>
            <a:prstGeom prst="rightBrace">
              <a:avLst/>
            </a:prstGeom>
            <a:ln w="3810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1636089" y="3364637"/>
              <a:ext cx="1151499" cy="1102421"/>
            </a:xfrm>
            <a:custGeom>
              <a:avLst/>
              <a:gdLst>
                <a:gd name="connsiteX0" fmla="*/ 1089356 w 1151499"/>
                <a:gd name="connsiteY0" fmla="*/ 1029810 h 1102421"/>
                <a:gd name="connsiteX1" fmla="*/ 68424 w 1151499"/>
                <a:gd name="connsiteY1" fmla="*/ 1029810 h 1102421"/>
                <a:gd name="connsiteX2" fmla="*/ 210466 w 1151499"/>
                <a:gd name="connsiteY2" fmla="*/ 275208 h 1102421"/>
                <a:gd name="connsiteX3" fmla="*/ 1151499 w 1151499"/>
                <a:gd name="connsiteY3" fmla="*/ 0 h 1102421"/>
              </a:gdLst>
              <a:ahLst/>
              <a:cxnLst>
                <a:cxn ang="0">
                  <a:pos x="connsiteX0" y="connsiteY0"/>
                </a:cxn>
                <a:cxn ang="0">
                  <a:pos x="connsiteX1" y="connsiteY1"/>
                </a:cxn>
                <a:cxn ang="0">
                  <a:pos x="connsiteX2" y="connsiteY2"/>
                </a:cxn>
                <a:cxn ang="0">
                  <a:pos x="connsiteX3" y="connsiteY3"/>
                </a:cxn>
              </a:cxnLst>
              <a:rect l="l" t="t" r="r" b="b"/>
              <a:pathLst>
                <a:path w="1151499" h="1102421">
                  <a:moveTo>
                    <a:pt x="1089356" y="1029810"/>
                  </a:moveTo>
                  <a:cubicBezTo>
                    <a:pt x="652131" y="1092693"/>
                    <a:pt x="214906" y="1155577"/>
                    <a:pt x="68424" y="1029810"/>
                  </a:cubicBezTo>
                  <a:cubicBezTo>
                    <a:pt x="-78058" y="904043"/>
                    <a:pt x="29954" y="446843"/>
                    <a:pt x="210466" y="275208"/>
                  </a:cubicBezTo>
                  <a:cubicBezTo>
                    <a:pt x="390978" y="103573"/>
                    <a:pt x="771238" y="51786"/>
                    <a:pt x="1151499" y="0"/>
                  </a:cubicBezTo>
                </a:path>
              </a:pathLst>
            </a:custGeom>
            <a:noFill/>
            <a:ln w="57150">
              <a:solidFill>
                <a:srgbClr val="FF99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3377870" y="630442"/>
            <a:ext cx="4918232" cy="523220"/>
          </a:xfrm>
          <a:prstGeom prst="rect">
            <a:avLst/>
          </a:prstGeom>
          <a:noFill/>
        </p:spPr>
        <p:txBody>
          <a:bodyPr wrap="square" rtlCol="0">
            <a:spAutoFit/>
          </a:bodyPr>
          <a:lstStyle/>
          <a:p>
            <a:r>
              <a:rPr lang="en-US" dirty="0"/>
              <a:t>Lesion of the pulvinar can produce neglect or attentional deficit syndromes.</a:t>
            </a:r>
          </a:p>
        </p:txBody>
      </p:sp>
      <p:sp>
        <p:nvSpPr>
          <p:cNvPr id="43" name="TextBox 42"/>
          <p:cNvSpPr txBox="1"/>
          <p:nvPr/>
        </p:nvSpPr>
        <p:spPr>
          <a:xfrm>
            <a:off x="1788309" y="630442"/>
            <a:ext cx="1668255" cy="307777"/>
          </a:xfrm>
          <a:prstGeom prst="rect">
            <a:avLst/>
          </a:prstGeom>
          <a:noFill/>
        </p:spPr>
        <p:txBody>
          <a:bodyPr wrap="square" rtlCol="0">
            <a:spAutoFit/>
          </a:bodyPr>
          <a:lstStyle/>
          <a:p>
            <a:r>
              <a:rPr lang="en-US" dirty="0"/>
              <a:t>Thalamic LESION:</a:t>
            </a:r>
          </a:p>
        </p:txBody>
      </p:sp>
    </p:spTree>
    <p:extLst>
      <p:ext uri="{BB962C8B-B14F-4D97-AF65-F5344CB8AC3E}">
        <p14:creationId xmlns:p14="http://schemas.microsoft.com/office/powerpoint/2010/main" val="37924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5" grpId="0"/>
      <p:bldP spid="28"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Thalamus:  </a:t>
            </a:r>
            <a:r>
              <a:rPr lang="en-US" dirty="0" err="1"/>
              <a:t>Mediodorsal</a:t>
            </a:r>
            <a:r>
              <a:rPr lang="en-US" dirty="0"/>
              <a:t> Nucleus (MD)</a:t>
            </a:r>
          </a:p>
        </p:txBody>
      </p:sp>
      <p:sp>
        <p:nvSpPr>
          <p:cNvPr id="41" name="Rectangle 3"/>
          <p:cNvSpPr>
            <a:spLocks noChangeArrowheads="1"/>
          </p:cNvSpPr>
          <p:nvPr/>
        </p:nvSpPr>
        <p:spPr bwMode="auto">
          <a:xfrm>
            <a:off x="505426" y="5033794"/>
            <a:ext cx="3960042" cy="99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err="1">
                <a:solidFill>
                  <a:srgbClr val="008000"/>
                </a:solidFill>
                <a:latin typeface="+mj-lt"/>
                <a:ea typeface="ＭＳ Ｐゴシック" charset="0"/>
              </a:rPr>
              <a:t>Mediodorsal</a:t>
            </a:r>
            <a:r>
              <a:rPr lang="en-US" b="1" dirty="0">
                <a:solidFill>
                  <a:srgbClr val="008000"/>
                </a:solidFill>
                <a:latin typeface="+mj-lt"/>
                <a:ea typeface="ＭＳ Ｐゴシック" charset="0"/>
              </a:rPr>
              <a:t>: motivation, drive, emotion – sensory integration for abstract thinking and goal-directed behavior, may play a role in personality</a:t>
            </a:r>
            <a:endParaRPr lang="en-US" dirty="0">
              <a:solidFill>
                <a:srgbClr val="008000"/>
              </a:solidFill>
              <a:latin typeface="+mj-lt"/>
              <a:ea typeface="ＭＳ Ｐゴシック" charset="0"/>
            </a:endParaRPr>
          </a:p>
        </p:txBody>
      </p:sp>
      <p:grpSp>
        <p:nvGrpSpPr>
          <p:cNvPr id="5" name="Group 4"/>
          <p:cNvGrpSpPr/>
          <p:nvPr/>
        </p:nvGrpSpPr>
        <p:grpSpPr>
          <a:xfrm>
            <a:off x="2211838" y="628686"/>
            <a:ext cx="4236461" cy="1742858"/>
            <a:chOff x="2211838" y="628686"/>
            <a:chExt cx="4236461" cy="1742858"/>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11838" y="628686"/>
              <a:ext cx="2704762" cy="1742858"/>
            </a:xfrm>
            <a:prstGeom prst="rect">
              <a:avLst/>
            </a:prstGeom>
          </p:spPr>
        </p:pic>
        <p:sp>
          <p:nvSpPr>
            <p:cNvPr id="18" name="TextBox 17"/>
            <p:cNvSpPr txBox="1"/>
            <p:nvPr/>
          </p:nvSpPr>
          <p:spPr>
            <a:xfrm>
              <a:off x="4763542" y="1045940"/>
              <a:ext cx="1684757" cy="307777"/>
            </a:xfrm>
            <a:prstGeom prst="rect">
              <a:avLst/>
            </a:prstGeom>
            <a:noFill/>
          </p:spPr>
          <p:txBody>
            <a:bodyPr wrap="none" rtlCol="0">
              <a:spAutoFit/>
            </a:bodyPr>
            <a:lstStyle/>
            <a:p>
              <a:r>
                <a:rPr lang="en-US" dirty="0">
                  <a:solidFill>
                    <a:srgbClr val="008000"/>
                  </a:solidFill>
                  <a:latin typeface="Arial Rounded MT Bold" panose="020F0704030504030204" pitchFamily="34" charset="0"/>
                </a:rPr>
                <a:t>Prefrontal Cortex</a:t>
              </a:r>
            </a:p>
          </p:txBody>
        </p:sp>
      </p:grpSp>
      <p:sp>
        <p:nvSpPr>
          <p:cNvPr id="30" name="TextBox 29"/>
          <p:cNvSpPr txBox="1"/>
          <p:nvPr/>
        </p:nvSpPr>
        <p:spPr>
          <a:xfrm>
            <a:off x="590610" y="4726017"/>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grpSp>
        <p:nvGrpSpPr>
          <p:cNvPr id="4" name="Group 3"/>
          <p:cNvGrpSpPr/>
          <p:nvPr/>
        </p:nvGrpSpPr>
        <p:grpSpPr>
          <a:xfrm>
            <a:off x="4810957" y="1372100"/>
            <a:ext cx="395126" cy="717205"/>
            <a:chOff x="4810957" y="1372100"/>
            <a:chExt cx="395126" cy="717205"/>
          </a:xfrm>
        </p:grpSpPr>
        <p:sp>
          <p:nvSpPr>
            <p:cNvPr id="23" name="Freeform 22"/>
            <p:cNvSpPr/>
            <p:nvPr/>
          </p:nvSpPr>
          <p:spPr>
            <a:xfrm rot="4835748" flipH="1">
              <a:off x="4560983" y="1622074"/>
              <a:ext cx="717205" cy="217258"/>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008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rot="3394248">
              <a:off x="4878404" y="1644899"/>
              <a:ext cx="485588" cy="169771"/>
            </a:xfrm>
            <a:prstGeom prst="rect">
              <a:avLst/>
            </a:prstGeom>
            <a:noFill/>
            <a:ln>
              <a:noFill/>
            </a:ln>
          </p:spPr>
          <p:txBody>
            <a:bodyPr wrap="none" rtlCol="0">
              <a:spAutoFit/>
            </a:bodyPr>
            <a:lstStyle/>
            <a:p>
              <a:r>
                <a:rPr lang="en-US" sz="1200" i="1" dirty="0"/>
                <a:t>output</a:t>
              </a:r>
            </a:p>
          </p:txBody>
        </p:sp>
      </p:grpSp>
      <p:sp>
        <p:nvSpPr>
          <p:cNvPr id="38" name="TextBox 37"/>
          <p:cNvSpPr txBox="1"/>
          <p:nvPr/>
        </p:nvSpPr>
        <p:spPr>
          <a:xfrm>
            <a:off x="6327852" y="1646989"/>
            <a:ext cx="984565" cy="307777"/>
          </a:xfrm>
          <a:prstGeom prst="rect">
            <a:avLst/>
          </a:prstGeom>
          <a:noFill/>
        </p:spPr>
        <p:txBody>
          <a:bodyPr wrap="none" rtlCol="0">
            <a:spAutoFit/>
          </a:bodyPr>
          <a:lstStyle/>
          <a:p>
            <a:r>
              <a:rPr lang="en-US" dirty="0">
                <a:latin typeface="Arial Black" panose="020B0A04020102020204" pitchFamily="34" charset="0"/>
              </a:rPr>
              <a:t>Anterior</a:t>
            </a:r>
          </a:p>
        </p:txBody>
      </p:sp>
      <p:sp>
        <p:nvSpPr>
          <p:cNvPr id="33" name="TextBox 32"/>
          <p:cNvSpPr txBox="1"/>
          <p:nvPr/>
        </p:nvSpPr>
        <p:spPr>
          <a:xfrm>
            <a:off x="558695" y="2038250"/>
            <a:ext cx="1706412" cy="738664"/>
          </a:xfrm>
          <a:prstGeom prst="rect">
            <a:avLst/>
          </a:prstGeom>
          <a:noFill/>
        </p:spPr>
        <p:txBody>
          <a:bodyPr wrap="square" rtlCol="0">
            <a:spAutoFit/>
          </a:bodyPr>
          <a:lstStyle/>
          <a:p>
            <a:pPr algn="r"/>
            <a:r>
              <a:rPr lang="en-US" dirty="0">
                <a:solidFill>
                  <a:srgbClr val="00CC66"/>
                </a:solidFill>
                <a:latin typeface="Arial Rounded MT Bold" panose="020F0704030504030204" pitchFamily="34" charset="0"/>
              </a:rPr>
              <a:t>Temporal Lobe, Amygdala &amp; Hypothalamus</a:t>
            </a:r>
          </a:p>
        </p:txBody>
      </p:sp>
      <p:grpSp>
        <p:nvGrpSpPr>
          <p:cNvPr id="3" name="Group 2"/>
          <p:cNvGrpSpPr/>
          <p:nvPr/>
        </p:nvGrpSpPr>
        <p:grpSpPr>
          <a:xfrm>
            <a:off x="2291676" y="2225688"/>
            <a:ext cx="1193509" cy="624353"/>
            <a:chOff x="2291676" y="2225688"/>
            <a:chExt cx="1193509" cy="624353"/>
          </a:xfrm>
        </p:grpSpPr>
        <p:sp>
          <p:nvSpPr>
            <p:cNvPr id="31" name="Freeform 30"/>
            <p:cNvSpPr/>
            <p:nvPr/>
          </p:nvSpPr>
          <p:spPr>
            <a:xfrm rot="2391373" flipV="1">
              <a:off x="2343895" y="2225688"/>
              <a:ext cx="1141290" cy="62435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00CC66"/>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21035659">
              <a:off x="2291676" y="2342133"/>
              <a:ext cx="516488" cy="276999"/>
            </a:xfrm>
            <a:prstGeom prst="rect">
              <a:avLst/>
            </a:prstGeom>
            <a:noFill/>
          </p:spPr>
          <p:txBody>
            <a:bodyPr wrap="none" rtlCol="0">
              <a:spAutoFit/>
            </a:bodyPr>
            <a:lstStyle/>
            <a:p>
              <a:r>
                <a:rPr lang="en-US" sz="1200" i="1" dirty="0"/>
                <a:t>input</a:t>
              </a:r>
            </a:p>
          </p:txBody>
        </p:sp>
      </p:grpSp>
      <p:sp>
        <p:nvSpPr>
          <p:cNvPr id="28" name="TextBox 27"/>
          <p:cNvSpPr txBox="1"/>
          <p:nvPr/>
        </p:nvSpPr>
        <p:spPr>
          <a:xfrm>
            <a:off x="4763542" y="1970864"/>
            <a:ext cx="963725" cy="276999"/>
          </a:xfrm>
          <a:prstGeom prst="rect">
            <a:avLst/>
          </a:prstGeom>
          <a:noFill/>
        </p:spPr>
        <p:txBody>
          <a:bodyPr wrap="none" rtlCol="0">
            <a:spAutoFit/>
          </a:bodyPr>
          <a:lstStyle/>
          <a:p>
            <a:r>
              <a:rPr lang="en-US" sz="1200" dirty="0" err="1">
                <a:solidFill>
                  <a:schemeClr val="tx1">
                    <a:lumMod val="95000"/>
                    <a:lumOff val="5000"/>
                  </a:schemeClr>
                </a:solidFill>
                <a:latin typeface="Times New Roman" panose="02020603050405020304" pitchFamily="18" charset="0"/>
                <a:cs typeface="Times New Roman" panose="02020603050405020304" pitchFamily="18" charset="0"/>
              </a:rPr>
              <a:t>Mediodorsal</a:t>
            </a:r>
            <a:endParaRPr lang="en-US"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1721458" y="3025288"/>
            <a:ext cx="1079334" cy="307777"/>
          </a:xfrm>
          <a:prstGeom prst="rect">
            <a:avLst/>
          </a:prstGeom>
          <a:noFill/>
        </p:spPr>
        <p:txBody>
          <a:bodyPr wrap="none" rtlCol="0">
            <a:spAutoFit/>
          </a:bodyPr>
          <a:lstStyle/>
          <a:p>
            <a:r>
              <a:rPr lang="en-US" dirty="0">
                <a:latin typeface="Arial Black" panose="020B0A04020102020204" pitchFamily="34" charset="0"/>
              </a:rPr>
              <a:t>Posterior</a:t>
            </a:r>
          </a:p>
        </p:txBody>
      </p:sp>
      <p:sp>
        <p:nvSpPr>
          <p:cNvPr id="44" name="TextBox 43"/>
          <p:cNvSpPr txBox="1"/>
          <p:nvPr/>
        </p:nvSpPr>
        <p:spPr>
          <a:xfrm>
            <a:off x="5149601" y="3920720"/>
            <a:ext cx="885179" cy="307777"/>
          </a:xfrm>
          <a:prstGeom prst="rect">
            <a:avLst/>
          </a:prstGeom>
          <a:noFill/>
        </p:spPr>
        <p:txBody>
          <a:bodyPr wrap="none" rtlCol="0">
            <a:spAutoFit/>
          </a:bodyPr>
          <a:lstStyle/>
          <a:p>
            <a:r>
              <a:rPr lang="en-US" dirty="0">
                <a:latin typeface="Arial Black" panose="020B0A04020102020204" pitchFamily="34" charset="0"/>
              </a:rPr>
              <a:t>Lateral</a:t>
            </a:r>
          </a:p>
        </p:txBody>
      </p:sp>
      <p:sp>
        <p:nvSpPr>
          <p:cNvPr id="45" name="TextBox 44"/>
          <p:cNvSpPr txBox="1"/>
          <p:nvPr/>
        </p:nvSpPr>
        <p:spPr>
          <a:xfrm>
            <a:off x="4919585" y="4899020"/>
            <a:ext cx="3488924" cy="738664"/>
          </a:xfrm>
          <a:prstGeom prst="rect">
            <a:avLst/>
          </a:prstGeom>
          <a:noFill/>
        </p:spPr>
        <p:txBody>
          <a:bodyPr wrap="square" rtlCol="0">
            <a:spAutoFit/>
          </a:bodyPr>
          <a:lstStyle/>
          <a:p>
            <a:r>
              <a:rPr lang="en-US" dirty="0"/>
              <a:t>In MD can cause memory deficits, particularly when involving temporal lobe inputs</a:t>
            </a:r>
          </a:p>
        </p:txBody>
      </p:sp>
      <p:sp>
        <p:nvSpPr>
          <p:cNvPr id="46" name="TextBox 45"/>
          <p:cNvSpPr txBox="1"/>
          <p:nvPr/>
        </p:nvSpPr>
        <p:spPr>
          <a:xfrm>
            <a:off x="4517091" y="4564082"/>
            <a:ext cx="1668255" cy="307777"/>
          </a:xfrm>
          <a:prstGeom prst="rect">
            <a:avLst/>
          </a:prstGeom>
          <a:noFill/>
        </p:spPr>
        <p:txBody>
          <a:bodyPr wrap="square" rtlCol="0">
            <a:spAutoFit/>
          </a:bodyPr>
          <a:lstStyle/>
          <a:p>
            <a:r>
              <a:rPr lang="en-US" dirty="0"/>
              <a:t>Thalamic LESION:</a:t>
            </a:r>
          </a:p>
        </p:txBody>
      </p:sp>
    </p:spTree>
    <p:extLst>
      <p:ext uri="{BB962C8B-B14F-4D97-AF65-F5344CB8AC3E}">
        <p14:creationId xmlns:p14="http://schemas.microsoft.com/office/powerpoint/2010/main" val="8326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p:bldP spid="28"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Thalamus:  Anterior Nucleus</a:t>
            </a:r>
          </a:p>
        </p:txBody>
      </p:sp>
      <p:sp>
        <p:nvSpPr>
          <p:cNvPr id="33" name="TextBox 32"/>
          <p:cNvSpPr txBox="1"/>
          <p:nvPr/>
        </p:nvSpPr>
        <p:spPr>
          <a:xfrm>
            <a:off x="5043193" y="997862"/>
            <a:ext cx="1820548" cy="523220"/>
          </a:xfrm>
          <a:prstGeom prst="rect">
            <a:avLst/>
          </a:prstGeom>
          <a:noFill/>
        </p:spPr>
        <p:txBody>
          <a:bodyPr wrap="square" rtlCol="0">
            <a:spAutoFit/>
          </a:bodyPr>
          <a:lstStyle/>
          <a:p>
            <a:pPr algn="r"/>
            <a:r>
              <a:rPr lang="en-US" dirty="0" err="1">
                <a:solidFill>
                  <a:schemeClr val="bg2">
                    <a:lumMod val="60000"/>
                    <a:lumOff val="40000"/>
                  </a:schemeClr>
                </a:solidFill>
                <a:latin typeface="Arial Rounded MT Bold" panose="020F0704030504030204" pitchFamily="34" charset="0"/>
              </a:rPr>
              <a:t>Mammillothalamic</a:t>
            </a:r>
            <a:r>
              <a:rPr lang="en-US" dirty="0">
                <a:solidFill>
                  <a:schemeClr val="bg2">
                    <a:lumMod val="60000"/>
                    <a:lumOff val="40000"/>
                  </a:schemeClr>
                </a:solidFill>
                <a:latin typeface="Arial Rounded MT Bold" panose="020F0704030504030204" pitchFamily="34" charset="0"/>
              </a:rPr>
              <a:t> Tract</a:t>
            </a:r>
          </a:p>
        </p:txBody>
      </p:sp>
      <p:grpSp>
        <p:nvGrpSpPr>
          <p:cNvPr id="6" name="Group 5"/>
          <p:cNvGrpSpPr/>
          <p:nvPr/>
        </p:nvGrpSpPr>
        <p:grpSpPr>
          <a:xfrm>
            <a:off x="5958426" y="1386777"/>
            <a:ext cx="348833" cy="717205"/>
            <a:chOff x="5958426" y="1386777"/>
            <a:chExt cx="348833" cy="717205"/>
          </a:xfrm>
        </p:grpSpPr>
        <p:sp>
          <p:nvSpPr>
            <p:cNvPr id="23" name="Freeform 22"/>
            <p:cNvSpPr/>
            <p:nvPr/>
          </p:nvSpPr>
          <p:spPr>
            <a:xfrm rot="18004943" flipH="1">
              <a:off x="5824756" y="1621480"/>
              <a:ext cx="717205" cy="247800"/>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chemeClr val="bg2">
                  <a:lumMod val="60000"/>
                  <a:lumOff val="4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640341">
              <a:off x="5838682" y="1520733"/>
              <a:ext cx="516488" cy="276999"/>
            </a:xfrm>
            <a:prstGeom prst="rect">
              <a:avLst/>
            </a:prstGeom>
            <a:noFill/>
          </p:spPr>
          <p:txBody>
            <a:bodyPr wrap="none" rtlCol="0">
              <a:spAutoFit/>
            </a:bodyPr>
            <a:lstStyle/>
            <a:p>
              <a:r>
                <a:rPr lang="en-US" sz="1200" i="1" dirty="0"/>
                <a:t>input</a:t>
              </a:r>
            </a:p>
          </p:txBody>
        </p:sp>
      </p:grpSp>
      <p:sp>
        <p:nvSpPr>
          <p:cNvPr id="43" name="TextBox 42"/>
          <p:cNvSpPr txBox="1"/>
          <p:nvPr/>
        </p:nvSpPr>
        <p:spPr>
          <a:xfrm>
            <a:off x="1721458" y="3025288"/>
            <a:ext cx="1079334" cy="307777"/>
          </a:xfrm>
          <a:prstGeom prst="rect">
            <a:avLst/>
          </a:prstGeom>
          <a:noFill/>
        </p:spPr>
        <p:txBody>
          <a:bodyPr wrap="none" rtlCol="0">
            <a:spAutoFit/>
          </a:bodyPr>
          <a:lstStyle/>
          <a:p>
            <a:r>
              <a:rPr lang="en-US" dirty="0">
                <a:latin typeface="Arial Black" panose="020B0A04020102020204" pitchFamily="34" charset="0"/>
              </a:rPr>
              <a:t>Posterior</a:t>
            </a:r>
          </a:p>
        </p:txBody>
      </p:sp>
      <p:sp>
        <p:nvSpPr>
          <p:cNvPr id="44" name="TextBox 43"/>
          <p:cNvSpPr txBox="1"/>
          <p:nvPr/>
        </p:nvSpPr>
        <p:spPr>
          <a:xfrm>
            <a:off x="5149601" y="3920720"/>
            <a:ext cx="885179" cy="307777"/>
          </a:xfrm>
          <a:prstGeom prst="rect">
            <a:avLst/>
          </a:prstGeom>
          <a:noFill/>
        </p:spPr>
        <p:txBody>
          <a:bodyPr wrap="none" rtlCol="0">
            <a:spAutoFit/>
          </a:bodyPr>
          <a:lstStyle/>
          <a:p>
            <a:r>
              <a:rPr lang="en-US" dirty="0">
                <a:latin typeface="Arial Black" panose="020B0A04020102020204" pitchFamily="34" charset="0"/>
              </a:rPr>
              <a:t>Lateral</a:t>
            </a:r>
          </a:p>
        </p:txBody>
      </p:sp>
      <p:sp>
        <p:nvSpPr>
          <p:cNvPr id="45" name="TextBox 44"/>
          <p:cNvSpPr txBox="1"/>
          <p:nvPr/>
        </p:nvSpPr>
        <p:spPr>
          <a:xfrm>
            <a:off x="855562" y="5449401"/>
            <a:ext cx="3488924" cy="523220"/>
          </a:xfrm>
          <a:prstGeom prst="rect">
            <a:avLst/>
          </a:prstGeom>
          <a:noFill/>
        </p:spPr>
        <p:txBody>
          <a:bodyPr wrap="square" rtlCol="0">
            <a:spAutoFit/>
          </a:bodyPr>
          <a:lstStyle/>
          <a:p>
            <a:r>
              <a:rPr lang="en-US" dirty="0"/>
              <a:t>In Anterior Nucleus can cause memory deficits – significant amnesia</a:t>
            </a:r>
          </a:p>
        </p:txBody>
      </p:sp>
      <p:sp>
        <p:nvSpPr>
          <p:cNvPr id="46" name="TextBox 45"/>
          <p:cNvSpPr txBox="1"/>
          <p:nvPr/>
        </p:nvSpPr>
        <p:spPr>
          <a:xfrm>
            <a:off x="453068" y="5114463"/>
            <a:ext cx="1668255" cy="307777"/>
          </a:xfrm>
          <a:prstGeom prst="rect">
            <a:avLst/>
          </a:prstGeom>
          <a:noFill/>
        </p:spPr>
        <p:txBody>
          <a:bodyPr wrap="square" rtlCol="0">
            <a:spAutoFit/>
          </a:bodyPr>
          <a:lstStyle/>
          <a:p>
            <a:r>
              <a:rPr lang="en-US" dirty="0"/>
              <a:t>Thalamic LESION:</a:t>
            </a:r>
          </a:p>
        </p:txBody>
      </p:sp>
      <p:grpSp>
        <p:nvGrpSpPr>
          <p:cNvPr id="8" name="Group 7"/>
          <p:cNvGrpSpPr/>
          <p:nvPr/>
        </p:nvGrpSpPr>
        <p:grpSpPr>
          <a:xfrm>
            <a:off x="6134450" y="2724764"/>
            <a:ext cx="2893754" cy="2126130"/>
            <a:chOff x="6134450" y="2724764"/>
            <a:chExt cx="2893754" cy="2126130"/>
          </a:xfrm>
        </p:grpSpPr>
        <p:sp>
          <p:nvSpPr>
            <p:cNvPr id="18" name="TextBox 17"/>
            <p:cNvSpPr txBox="1"/>
            <p:nvPr/>
          </p:nvSpPr>
          <p:spPr>
            <a:xfrm>
              <a:off x="7379868" y="2724764"/>
              <a:ext cx="1648336" cy="307777"/>
            </a:xfrm>
            <a:prstGeom prst="rect">
              <a:avLst/>
            </a:prstGeom>
            <a:noFill/>
          </p:spPr>
          <p:txBody>
            <a:bodyPr wrap="none" rtlCol="0">
              <a:spAutoFit/>
            </a:bodyPr>
            <a:lstStyle/>
            <a:p>
              <a:r>
                <a:rPr lang="en-US" dirty="0">
                  <a:solidFill>
                    <a:schemeClr val="tx1">
                      <a:lumMod val="50000"/>
                      <a:lumOff val="50000"/>
                    </a:schemeClr>
                  </a:solidFill>
                  <a:latin typeface="Arial Rounded MT Bold" panose="020F0704030504030204" pitchFamily="34" charset="0"/>
                </a:rPr>
                <a:t>Cingulate Cortex</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34450" y="3088989"/>
              <a:ext cx="2723810" cy="1761905"/>
            </a:xfrm>
            <a:prstGeom prst="rect">
              <a:avLst/>
            </a:prstGeom>
          </p:spPr>
        </p:pic>
      </p:grpSp>
      <p:sp>
        <p:nvSpPr>
          <p:cNvPr id="26" name="Rectangle 3"/>
          <p:cNvSpPr>
            <a:spLocks noChangeArrowheads="1"/>
          </p:cNvSpPr>
          <p:nvPr/>
        </p:nvSpPr>
        <p:spPr bwMode="auto">
          <a:xfrm>
            <a:off x="453068" y="1172010"/>
            <a:ext cx="2236842" cy="568066"/>
          </a:xfrm>
          <a:prstGeom prst="rect">
            <a:avLst/>
          </a:prstGeom>
          <a:solidFill>
            <a:schemeClr val="tx1">
              <a:lumMod val="50000"/>
              <a:lumOff val="50000"/>
            </a:schemeClr>
          </a:solidFill>
          <a:ln>
            <a:noFill/>
          </a:ln>
          <a:effectLst/>
          <a:extLst/>
        </p:spPr>
        <p:txBody>
          <a:bodyPr wrap="square" lIns="135852" tIns="67926" rIns="135852" bIns="67926">
            <a:spAutoFit/>
          </a:bodyPr>
          <a:lstStyle/>
          <a:p>
            <a:pPr>
              <a:defRPr/>
            </a:pPr>
            <a:r>
              <a:rPr lang="en-US" b="1" dirty="0">
                <a:solidFill>
                  <a:srgbClr val="FFFF00"/>
                </a:solidFill>
                <a:latin typeface="+mj-lt"/>
                <a:ea typeface="ＭＳ Ｐゴシック" charset="0"/>
              </a:rPr>
              <a:t>Anterior: Memory storage and emotion</a:t>
            </a:r>
            <a:endParaRPr lang="en-US" dirty="0">
              <a:solidFill>
                <a:srgbClr val="FFFF00"/>
              </a:solidFill>
              <a:latin typeface="+mj-lt"/>
              <a:ea typeface="ＭＳ Ｐゴシック" charset="0"/>
            </a:endParaRPr>
          </a:p>
        </p:txBody>
      </p:sp>
      <p:sp>
        <p:nvSpPr>
          <p:cNvPr id="27" name="TextBox 26"/>
          <p:cNvSpPr txBox="1"/>
          <p:nvPr/>
        </p:nvSpPr>
        <p:spPr>
          <a:xfrm>
            <a:off x="505426" y="892052"/>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sp>
        <p:nvSpPr>
          <p:cNvPr id="32" name="TextBox 31"/>
          <p:cNvSpPr txBox="1"/>
          <p:nvPr/>
        </p:nvSpPr>
        <p:spPr>
          <a:xfrm>
            <a:off x="5780828" y="2031550"/>
            <a:ext cx="707245" cy="276999"/>
          </a:xfrm>
          <a:prstGeom prst="rect">
            <a:avLst/>
          </a:prstGeom>
          <a:noFill/>
        </p:spPr>
        <p:txBody>
          <a:bodyPr wrap="none" rtlCol="0">
            <a:spAutoFit/>
          </a:bodyPr>
          <a:lstStyle/>
          <a:p>
            <a:r>
              <a:rPr lang="en-US" sz="1200" dirty="0">
                <a:solidFill>
                  <a:schemeClr val="tx1">
                    <a:lumMod val="50000"/>
                    <a:lumOff val="50000"/>
                  </a:schemeClr>
                </a:solidFill>
                <a:latin typeface="Times New Roman" panose="02020603050405020304" pitchFamily="18" charset="0"/>
                <a:cs typeface="Times New Roman" panose="02020603050405020304" pitchFamily="18" charset="0"/>
              </a:rPr>
              <a:t>Anterior</a:t>
            </a:r>
          </a:p>
        </p:txBody>
      </p:sp>
      <p:grpSp>
        <p:nvGrpSpPr>
          <p:cNvPr id="7" name="Group 6"/>
          <p:cNvGrpSpPr/>
          <p:nvPr/>
        </p:nvGrpSpPr>
        <p:grpSpPr>
          <a:xfrm>
            <a:off x="6864171" y="2032075"/>
            <a:ext cx="485588" cy="1937032"/>
            <a:chOff x="6864171" y="2032075"/>
            <a:chExt cx="485588" cy="1937032"/>
          </a:xfrm>
        </p:grpSpPr>
        <p:sp>
          <p:nvSpPr>
            <p:cNvPr id="37" name="TextBox 36"/>
            <p:cNvSpPr txBox="1"/>
            <p:nvPr/>
          </p:nvSpPr>
          <p:spPr>
            <a:xfrm rot="2294961">
              <a:off x="6864171" y="2495280"/>
              <a:ext cx="485588" cy="169771"/>
            </a:xfrm>
            <a:prstGeom prst="rect">
              <a:avLst/>
            </a:prstGeom>
            <a:noFill/>
            <a:ln>
              <a:noFill/>
            </a:ln>
          </p:spPr>
          <p:txBody>
            <a:bodyPr wrap="none" rtlCol="0">
              <a:spAutoFit/>
            </a:bodyPr>
            <a:lstStyle/>
            <a:p>
              <a:r>
                <a:rPr lang="en-US" sz="1200" i="1" dirty="0"/>
                <a:t>output</a:t>
              </a:r>
            </a:p>
          </p:txBody>
        </p:sp>
        <p:sp>
          <p:nvSpPr>
            <p:cNvPr id="31" name="Freeform 30"/>
            <p:cNvSpPr/>
            <p:nvPr/>
          </p:nvSpPr>
          <p:spPr>
            <a:xfrm rot="2903090" flipV="1">
              <a:off x="6227228" y="2875204"/>
              <a:ext cx="1937032" cy="25077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chemeClr val="tx1">
                  <a:lumMod val="50000"/>
                  <a:lumOff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85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5" grpId="0"/>
      <p:bldP spid="46" grpId="0"/>
      <p:bldP spid="26"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Effect of Thalamic Lesions</a:t>
            </a:r>
          </a:p>
        </p:txBody>
      </p:sp>
      <p:sp>
        <p:nvSpPr>
          <p:cNvPr id="119" name="Rectangle 4"/>
          <p:cNvSpPr>
            <a:spLocks noChangeArrowheads="1"/>
          </p:cNvSpPr>
          <p:nvPr/>
        </p:nvSpPr>
        <p:spPr bwMode="auto">
          <a:xfrm>
            <a:off x="569651" y="977475"/>
            <a:ext cx="7846380" cy="373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nchor="ctr">
            <a:spAutoFit/>
          </a:bodyPr>
          <a:lstStyle/>
          <a:p>
            <a:pPr>
              <a:defRPr/>
            </a:pPr>
            <a:r>
              <a:rPr lang="en-US" sz="1800" b="1" dirty="0"/>
              <a:t>Cognitive function:</a:t>
            </a:r>
          </a:p>
          <a:p>
            <a:pPr>
              <a:defRPr/>
            </a:pPr>
            <a:r>
              <a:rPr lang="en-US" sz="1800" dirty="0"/>
              <a:t>Arousal: bilateral lesions affecting the intralaminar thalamic nuclei, which can be considered extensions of the brainstem reticular formation, can cause unresponsiveness, but the eyes remain open. This has been called coma vigil or </a:t>
            </a:r>
            <a:r>
              <a:rPr lang="en-US" sz="1800" dirty="0" err="1"/>
              <a:t>akinetic</a:t>
            </a:r>
            <a:r>
              <a:rPr lang="en-US" sz="1800" dirty="0"/>
              <a:t> </a:t>
            </a:r>
            <a:r>
              <a:rPr lang="en-US" sz="1800" dirty="0" err="1"/>
              <a:t>mutism</a:t>
            </a:r>
            <a:r>
              <a:rPr lang="en-US" sz="1800" dirty="0"/>
              <a:t>. </a:t>
            </a:r>
          </a:p>
          <a:p>
            <a:pPr>
              <a:defRPr/>
            </a:pPr>
            <a:endParaRPr lang="en-US" sz="1800" dirty="0"/>
          </a:p>
          <a:p>
            <a:pPr>
              <a:defRPr/>
            </a:pPr>
            <a:r>
              <a:rPr lang="en-US" sz="1800" dirty="0"/>
              <a:t>Memory: Lesions affecting medial thalamic structures (the confluence of </a:t>
            </a:r>
            <a:r>
              <a:rPr lang="en-US" sz="1800" dirty="0" err="1"/>
              <a:t>mammillothalamic</a:t>
            </a:r>
            <a:r>
              <a:rPr lang="en-US" sz="1800" dirty="0"/>
              <a:t> and </a:t>
            </a:r>
            <a:r>
              <a:rPr lang="en-US" sz="1800" dirty="0" err="1"/>
              <a:t>amygdalofugal</a:t>
            </a:r>
            <a:r>
              <a:rPr lang="en-US" sz="1800" dirty="0"/>
              <a:t> tracts, dorsomedial and possibly anterior nuclei) can cause profound amnesia. </a:t>
            </a:r>
          </a:p>
          <a:p>
            <a:pPr>
              <a:defRPr/>
            </a:pPr>
            <a:endParaRPr lang="en-US" sz="1800" dirty="0"/>
          </a:p>
          <a:p>
            <a:pPr>
              <a:defRPr/>
            </a:pPr>
            <a:r>
              <a:rPr lang="en-US" sz="1800" dirty="0"/>
              <a:t>Other cognitive functions: aphasia, neglect and </a:t>
            </a:r>
            <a:r>
              <a:rPr lang="en-US" sz="1800" dirty="0" err="1"/>
              <a:t>visuospatial</a:t>
            </a:r>
            <a:r>
              <a:rPr lang="en-US" sz="1800" dirty="0"/>
              <a:t> dysfunction have been described with thalamic lesions, and presumably relate to interruption of reciprocal thalamic connections with the cerebral cortex. </a:t>
            </a:r>
          </a:p>
        </p:txBody>
      </p:sp>
    </p:spTree>
    <p:extLst>
      <p:ext uri="{BB962C8B-B14F-4D97-AF65-F5344CB8AC3E}">
        <p14:creationId xmlns:p14="http://schemas.microsoft.com/office/powerpoint/2010/main" val="456044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Thalamic location in sections</a:t>
            </a:r>
          </a:p>
        </p:txBody>
      </p:sp>
      <p:pic>
        <p:nvPicPr>
          <p:cNvPr id="3" name="Picture 2" descr="Neuroscience5e-Fig-A14-2R"/>
          <p:cNvPicPr>
            <a:picLocks noChangeAspect="1" noChangeArrowheads="1"/>
          </p:cNvPicPr>
          <p:nvPr/>
        </p:nvPicPr>
        <p:blipFill>
          <a:blip r:embed="rId2" cstate="print"/>
          <a:srcRect l="19156" t="11419" r="3984" b="13099"/>
          <a:stretch>
            <a:fillRect/>
          </a:stretch>
        </p:blipFill>
        <p:spPr bwMode="auto">
          <a:xfrm>
            <a:off x="1956994" y="1530350"/>
            <a:ext cx="4124325" cy="3109383"/>
          </a:xfrm>
          <a:prstGeom prst="rect">
            <a:avLst/>
          </a:prstGeom>
          <a:noFill/>
          <a:ln w="9525">
            <a:noFill/>
            <a:miter lim="800000"/>
            <a:headEnd/>
            <a:tailEnd/>
          </a:ln>
        </p:spPr>
      </p:pic>
      <p:grpSp>
        <p:nvGrpSpPr>
          <p:cNvPr id="6" name="Group 5"/>
          <p:cNvGrpSpPr/>
          <p:nvPr/>
        </p:nvGrpSpPr>
        <p:grpSpPr>
          <a:xfrm>
            <a:off x="3465893" y="3058140"/>
            <a:ext cx="1156823" cy="694660"/>
            <a:chOff x="4324350" y="3524250"/>
            <a:chExt cx="1752600" cy="1066800"/>
          </a:xfrm>
        </p:grpSpPr>
        <p:sp>
          <p:nvSpPr>
            <p:cNvPr id="4" name="Freeform 3"/>
            <p:cNvSpPr/>
            <p:nvPr/>
          </p:nvSpPr>
          <p:spPr>
            <a:xfrm>
              <a:off x="5286375" y="3524250"/>
              <a:ext cx="790575" cy="790575"/>
            </a:xfrm>
            <a:custGeom>
              <a:avLst/>
              <a:gdLst>
                <a:gd name="connsiteX0" fmla="*/ 133350 w 790575"/>
                <a:gd name="connsiteY0" fmla="*/ 104775 h 790575"/>
                <a:gd name="connsiteX1" fmla="*/ 19050 w 790575"/>
                <a:gd name="connsiteY1" fmla="*/ 247650 h 790575"/>
                <a:gd name="connsiteX2" fmla="*/ 0 w 790575"/>
                <a:gd name="connsiteY2" fmla="*/ 457200 h 790575"/>
                <a:gd name="connsiteX3" fmla="*/ 114300 w 790575"/>
                <a:gd name="connsiteY3" fmla="*/ 762000 h 790575"/>
                <a:gd name="connsiteX4" fmla="*/ 352425 w 790575"/>
                <a:gd name="connsiteY4" fmla="*/ 790575 h 790575"/>
                <a:gd name="connsiteX5" fmla="*/ 600075 w 790575"/>
                <a:gd name="connsiteY5" fmla="*/ 628650 h 790575"/>
                <a:gd name="connsiteX6" fmla="*/ 790575 w 790575"/>
                <a:gd name="connsiteY6" fmla="*/ 304800 h 790575"/>
                <a:gd name="connsiteX7" fmla="*/ 771525 w 790575"/>
                <a:gd name="connsiteY7" fmla="*/ 123825 h 790575"/>
                <a:gd name="connsiteX8" fmla="*/ 676275 w 790575"/>
                <a:gd name="connsiteY8" fmla="*/ 28575 h 790575"/>
                <a:gd name="connsiteX9" fmla="*/ 571500 w 790575"/>
                <a:gd name="connsiteY9" fmla="*/ 0 h 790575"/>
                <a:gd name="connsiteX10" fmla="*/ 285750 w 790575"/>
                <a:gd name="connsiteY10" fmla="*/ 28575 h 790575"/>
                <a:gd name="connsiteX11" fmla="*/ 133350 w 790575"/>
                <a:gd name="connsiteY11" fmla="*/ 104775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0575" h="790575">
                  <a:moveTo>
                    <a:pt x="133350" y="104775"/>
                  </a:moveTo>
                  <a:lnTo>
                    <a:pt x="19050" y="247650"/>
                  </a:lnTo>
                  <a:lnTo>
                    <a:pt x="0" y="457200"/>
                  </a:lnTo>
                  <a:lnTo>
                    <a:pt x="114300" y="762000"/>
                  </a:lnTo>
                  <a:lnTo>
                    <a:pt x="352425" y="790575"/>
                  </a:lnTo>
                  <a:lnTo>
                    <a:pt x="600075" y="628650"/>
                  </a:lnTo>
                  <a:lnTo>
                    <a:pt x="790575" y="304800"/>
                  </a:lnTo>
                  <a:lnTo>
                    <a:pt x="771525" y="123825"/>
                  </a:lnTo>
                  <a:lnTo>
                    <a:pt x="676275" y="28575"/>
                  </a:lnTo>
                  <a:lnTo>
                    <a:pt x="571500" y="0"/>
                  </a:lnTo>
                  <a:lnTo>
                    <a:pt x="285750" y="28575"/>
                  </a:lnTo>
                  <a:lnTo>
                    <a:pt x="133350" y="104775"/>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 name="Freeform 4"/>
            <p:cNvSpPr/>
            <p:nvPr/>
          </p:nvSpPr>
          <p:spPr>
            <a:xfrm>
              <a:off x="4324350" y="3667125"/>
              <a:ext cx="828675" cy="923925"/>
            </a:xfrm>
            <a:custGeom>
              <a:avLst/>
              <a:gdLst>
                <a:gd name="connsiteX0" fmla="*/ 771525 w 828675"/>
                <a:gd name="connsiteY0" fmla="*/ 152400 h 923925"/>
                <a:gd name="connsiteX1" fmla="*/ 504825 w 828675"/>
                <a:gd name="connsiteY1" fmla="*/ 19050 h 923925"/>
                <a:gd name="connsiteX2" fmla="*/ 304800 w 828675"/>
                <a:gd name="connsiteY2" fmla="*/ 0 h 923925"/>
                <a:gd name="connsiteX3" fmla="*/ 47625 w 828675"/>
                <a:gd name="connsiteY3" fmla="*/ 57150 h 923925"/>
                <a:gd name="connsiteX4" fmla="*/ 0 w 828675"/>
                <a:gd name="connsiteY4" fmla="*/ 238125 h 923925"/>
                <a:gd name="connsiteX5" fmla="*/ 38100 w 828675"/>
                <a:gd name="connsiteY5" fmla="*/ 476250 h 923925"/>
                <a:gd name="connsiteX6" fmla="*/ 200025 w 828675"/>
                <a:gd name="connsiteY6" fmla="*/ 657225 h 923925"/>
                <a:gd name="connsiteX7" fmla="*/ 457200 w 828675"/>
                <a:gd name="connsiteY7" fmla="*/ 800100 h 923925"/>
                <a:gd name="connsiteX8" fmla="*/ 657225 w 828675"/>
                <a:gd name="connsiteY8" fmla="*/ 923925 h 923925"/>
                <a:gd name="connsiteX9" fmla="*/ 733425 w 828675"/>
                <a:gd name="connsiteY9" fmla="*/ 790575 h 923925"/>
                <a:gd name="connsiteX10" fmla="*/ 742950 w 828675"/>
                <a:gd name="connsiteY10" fmla="*/ 571500 h 923925"/>
                <a:gd name="connsiteX11" fmla="*/ 828675 w 828675"/>
                <a:gd name="connsiteY11" fmla="*/ 381000 h 923925"/>
                <a:gd name="connsiteX12" fmla="*/ 809625 w 828675"/>
                <a:gd name="connsiteY12" fmla="*/ 276225 h 923925"/>
                <a:gd name="connsiteX13" fmla="*/ 771525 w 828675"/>
                <a:gd name="connsiteY13" fmla="*/ 15240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675" h="923925">
                  <a:moveTo>
                    <a:pt x="771525" y="152400"/>
                  </a:moveTo>
                  <a:lnTo>
                    <a:pt x="504825" y="19050"/>
                  </a:lnTo>
                  <a:lnTo>
                    <a:pt x="304800" y="0"/>
                  </a:lnTo>
                  <a:lnTo>
                    <a:pt x="47625" y="57150"/>
                  </a:lnTo>
                  <a:lnTo>
                    <a:pt x="0" y="238125"/>
                  </a:lnTo>
                  <a:lnTo>
                    <a:pt x="38100" y="476250"/>
                  </a:lnTo>
                  <a:lnTo>
                    <a:pt x="200025" y="657225"/>
                  </a:lnTo>
                  <a:lnTo>
                    <a:pt x="457200" y="800100"/>
                  </a:lnTo>
                  <a:lnTo>
                    <a:pt x="657225" y="923925"/>
                  </a:lnTo>
                  <a:lnTo>
                    <a:pt x="733425" y="790575"/>
                  </a:lnTo>
                  <a:lnTo>
                    <a:pt x="742950" y="571500"/>
                  </a:lnTo>
                  <a:lnTo>
                    <a:pt x="828675" y="381000"/>
                  </a:lnTo>
                  <a:lnTo>
                    <a:pt x="809625" y="276225"/>
                  </a:lnTo>
                  <a:lnTo>
                    <a:pt x="771525" y="1524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9" name="TextBox 8"/>
          <p:cNvSpPr txBox="1"/>
          <p:nvPr/>
        </p:nvSpPr>
        <p:spPr>
          <a:xfrm>
            <a:off x="2377153" y="5298017"/>
            <a:ext cx="3293534" cy="738664"/>
          </a:xfrm>
          <a:prstGeom prst="rect">
            <a:avLst/>
          </a:prstGeom>
          <a:noFill/>
        </p:spPr>
        <p:txBody>
          <a:bodyPr wrap="square" rtlCol="0">
            <a:spAutoFit/>
          </a:bodyPr>
          <a:lstStyle/>
          <a:p>
            <a:r>
              <a:rPr lang="en-US" dirty="0"/>
              <a:t>The thalamus is medial to the putamen and ventral to the somatosensory cortex</a:t>
            </a:r>
          </a:p>
        </p:txBody>
      </p:sp>
      <p:sp>
        <p:nvSpPr>
          <p:cNvPr id="11" name="Rectangle 10"/>
          <p:cNvSpPr/>
          <p:nvPr/>
        </p:nvSpPr>
        <p:spPr>
          <a:xfrm>
            <a:off x="4155153" y="1437217"/>
            <a:ext cx="702733" cy="194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92953" y="1682750"/>
            <a:ext cx="702733" cy="194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0220" y="1852083"/>
            <a:ext cx="533399"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9287" y="4468283"/>
            <a:ext cx="1083732" cy="397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79152" y="4536016"/>
            <a:ext cx="524934"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Thalamus:  Internal Capsule</a:t>
            </a:r>
          </a:p>
        </p:txBody>
      </p:sp>
      <p:pic>
        <p:nvPicPr>
          <p:cNvPr id="4" name="Picture 11" descr="t160025"/>
          <p:cNvPicPr>
            <a:picLocks noChangeAspect="1" noChangeArrowheads="1"/>
          </p:cNvPicPr>
          <p:nvPr/>
        </p:nvPicPr>
        <p:blipFill>
          <a:blip r:embed="rId2" cstate="print"/>
          <a:srcRect l="44348" t="15555" b="22223"/>
          <a:stretch>
            <a:fillRect/>
          </a:stretch>
        </p:blipFill>
        <p:spPr bwMode="auto">
          <a:xfrm>
            <a:off x="403135" y="1447750"/>
            <a:ext cx="6885623" cy="4225290"/>
          </a:xfrm>
          <a:prstGeom prst="rect">
            <a:avLst/>
          </a:prstGeom>
          <a:noFill/>
          <a:ln w="9525">
            <a:noFill/>
            <a:miter lim="800000"/>
            <a:headEnd/>
            <a:tailEnd/>
          </a:ln>
        </p:spPr>
      </p:pic>
      <p:sp>
        <p:nvSpPr>
          <p:cNvPr id="5" name="Text Box 6"/>
          <p:cNvSpPr txBox="1">
            <a:spLocks noChangeArrowheads="1"/>
          </p:cNvSpPr>
          <p:nvPr/>
        </p:nvSpPr>
        <p:spPr bwMode="auto">
          <a:xfrm>
            <a:off x="6996340" y="3550870"/>
            <a:ext cx="1856528" cy="75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sz="2000" dirty="0">
                <a:solidFill>
                  <a:srgbClr val="FF0000"/>
                </a:solidFill>
                <a:latin typeface="+mj-lt"/>
                <a:ea typeface="ＭＳ Ｐゴシック" charset="0"/>
                <a:cs typeface="ＭＳ Ｐゴシック" charset="0"/>
              </a:rPr>
              <a:t>LGN to Visual </a:t>
            </a:r>
            <a:r>
              <a:rPr lang="en-US" sz="2000" dirty="0" err="1">
                <a:solidFill>
                  <a:srgbClr val="FF0000"/>
                </a:solidFill>
                <a:latin typeface="+mj-lt"/>
                <a:ea typeface="ＭＳ Ｐゴシック" charset="0"/>
                <a:cs typeface="ＭＳ Ｐゴシック" charset="0"/>
              </a:rPr>
              <a:t>Ctx</a:t>
            </a:r>
            <a:endParaRPr lang="en-US" sz="2000" dirty="0">
              <a:solidFill>
                <a:srgbClr val="FF0000"/>
              </a:solidFill>
              <a:latin typeface="+mj-lt"/>
              <a:ea typeface="ＭＳ Ｐゴシック" charset="0"/>
              <a:cs typeface="ＭＳ Ｐゴシック" charset="0"/>
            </a:endParaRPr>
          </a:p>
        </p:txBody>
      </p:sp>
      <p:sp>
        <p:nvSpPr>
          <p:cNvPr id="6" name="Text Box 7"/>
          <p:cNvSpPr txBox="1">
            <a:spLocks noChangeArrowheads="1"/>
          </p:cNvSpPr>
          <p:nvPr/>
        </p:nvSpPr>
        <p:spPr bwMode="auto">
          <a:xfrm>
            <a:off x="6146287" y="1297044"/>
            <a:ext cx="2367879" cy="75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5852" tIns="67926" rIns="135852" bIns="67926">
            <a:spAutoFit/>
          </a:bodyPr>
          <a:lstStyle/>
          <a:p>
            <a:pPr>
              <a:defRPr/>
            </a:pPr>
            <a:r>
              <a:rPr lang="en-US" sz="2000" dirty="0" err="1">
                <a:solidFill>
                  <a:srgbClr val="CCCC00"/>
                </a:solidFill>
                <a:latin typeface="+mj-lt"/>
                <a:ea typeface="ＭＳ Ｐゴシック" charset="0"/>
                <a:cs typeface="ＭＳ Ｐゴシック" charset="0"/>
              </a:rPr>
              <a:t>Pulvinar</a:t>
            </a:r>
            <a:r>
              <a:rPr lang="en-US" sz="2000" dirty="0">
                <a:solidFill>
                  <a:srgbClr val="CCCC00"/>
                </a:solidFill>
                <a:latin typeface="+mj-lt"/>
                <a:ea typeface="ＭＳ Ｐゴシック" charset="0"/>
                <a:cs typeface="ＭＳ Ｐゴシック" charset="0"/>
              </a:rPr>
              <a:t>/LP</a:t>
            </a:r>
          </a:p>
          <a:p>
            <a:pPr>
              <a:defRPr/>
            </a:pPr>
            <a:r>
              <a:rPr lang="en-US" sz="2000" dirty="0">
                <a:solidFill>
                  <a:srgbClr val="CCCC00"/>
                </a:solidFill>
                <a:latin typeface="+mj-lt"/>
                <a:ea typeface="ＭＳ Ｐゴシック" charset="0"/>
                <a:cs typeface="ＭＳ Ｐゴシック" charset="0"/>
              </a:rPr>
              <a:t> to association </a:t>
            </a:r>
            <a:r>
              <a:rPr lang="en-US" sz="2000" dirty="0" err="1">
                <a:solidFill>
                  <a:srgbClr val="CCCC00"/>
                </a:solidFill>
                <a:latin typeface="+mj-lt"/>
                <a:ea typeface="ＭＳ Ｐゴシック" charset="0"/>
                <a:cs typeface="ＭＳ Ｐゴシック" charset="0"/>
              </a:rPr>
              <a:t>Ctx</a:t>
            </a:r>
            <a:endParaRPr lang="en-US" sz="2000" dirty="0">
              <a:solidFill>
                <a:srgbClr val="CCCC00"/>
              </a:solidFill>
              <a:latin typeface="+mj-lt"/>
              <a:ea typeface="ＭＳ Ｐゴシック" charset="0"/>
              <a:cs typeface="ＭＳ Ｐゴシック" charset="0"/>
            </a:endParaRPr>
          </a:p>
        </p:txBody>
      </p:sp>
      <p:sp>
        <p:nvSpPr>
          <p:cNvPr id="7" name="Text Box 8"/>
          <p:cNvSpPr txBox="1">
            <a:spLocks noChangeArrowheads="1"/>
          </p:cNvSpPr>
          <p:nvPr/>
        </p:nvSpPr>
        <p:spPr bwMode="auto">
          <a:xfrm>
            <a:off x="1974443" y="469004"/>
            <a:ext cx="1243012" cy="136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52" tIns="67926" rIns="135852" bIns="67926">
            <a:spAutoFit/>
          </a:bodyPr>
          <a:lstStyle/>
          <a:p>
            <a:pPr>
              <a:defRPr/>
            </a:pPr>
            <a:r>
              <a:rPr lang="en-US" sz="2000" dirty="0">
                <a:solidFill>
                  <a:srgbClr val="660066"/>
                </a:solidFill>
                <a:latin typeface="+mj-lt"/>
                <a:ea typeface="ＭＳ Ｐゴシック" charset="0"/>
                <a:cs typeface="ＭＳ Ｐゴシック" charset="0"/>
              </a:rPr>
              <a:t>VA/VL to motor </a:t>
            </a:r>
            <a:r>
              <a:rPr lang="en-US" sz="2000" dirty="0" err="1">
                <a:solidFill>
                  <a:srgbClr val="660066"/>
                </a:solidFill>
                <a:latin typeface="+mj-lt"/>
                <a:ea typeface="ＭＳ Ｐゴシック" charset="0"/>
                <a:cs typeface="ＭＳ Ｐゴシック" charset="0"/>
              </a:rPr>
              <a:t>Ctx</a:t>
            </a:r>
            <a:r>
              <a:rPr lang="en-US" sz="2000" dirty="0">
                <a:solidFill>
                  <a:srgbClr val="660066"/>
                </a:solidFill>
                <a:latin typeface="+mj-lt"/>
                <a:ea typeface="ＭＳ Ｐゴシック" charset="0"/>
                <a:cs typeface="ＭＳ Ｐゴシック" charset="0"/>
              </a:rPr>
              <a:t> areas</a:t>
            </a:r>
            <a:endParaRPr lang="en-US" sz="2000" dirty="0">
              <a:latin typeface="+mj-lt"/>
              <a:ea typeface="ＭＳ Ｐゴシック" charset="0"/>
              <a:cs typeface="ＭＳ Ｐゴシック" charset="0"/>
            </a:endParaRPr>
          </a:p>
        </p:txBody>
      </p:sp>
      <p:sp>
        <p:nvSpPr>
          <p:cNvPr id="8" name="Text Box 9"/>
          <p:cNvSpPr txBox="1">
            <a:spLocks noChangeArrowheads="1"/>
          </p:cNvSpPr>
          <p:nvPr/>
        </p:nvSpPr>
        <p:spPr bwMode="auto">
          <a:xfrm>
            <a:off x="4888141" y="770418"/>
            <a:ext cx="2017394" cy="75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sz="2000" dirty="0">
                <a:solidFill>
                  <a:srgbClr val="0000FF"/>
                </a:solidFill>
                <a:latin typeface="+mj-lt"/>
                <a:ea typeface="ＭＳ Ｐゴシック" charset="0"/>
                <a:cs typeface="ＭＳ Ｐゴシック" charset="0"/>
              </a:rPr>
              <a:t>VPL/VPM to </a:t>
            </a:r>
            <a:r>
              <a:rPr lang="en-US" sz="2000" dirty="0" err="1">
                <a:solidFill>
                  <a:srgbClr val="0000FF"/>
                </a:solidFill>
                <a:latin typeface="+mj-lt"/>
                <a:ea typeface="ＭＳ Ｐゴシック" charset="0"/>
                <a:cs typeface="ＭＳ Ｐゴシック" charset="0"/>
              </a:rPr>
              <a:t>somat</a:t>
            </a:r>
            <a:r>
              <a:rPr lang="en-US" sz="2000" dirty="0">
                <a:solidFill>
                  <a:srgbClr val="0000FF"/>
                </a:solidFill>
                <a:latin typeface="+mj-lt"/>
                <a:ea typeface="ＭＳ Ｐゴシック" charset="0"/>
                <a:cs typeface="ＭＳ Ｐゴシック" charset="0"/>
              </a:rPr>
              <a:t> </a:t>
            </a:r>
            <a:r>
              <a:rPr lang="en-US" sz="2000" dirty="0" err="1">
                <a:solidFill>
                  <a:srgbClr val="0000FF"/>
                </a:solidFill>
                <a:latin typeface="+mj-lt"/>
                <a:ea typeface="ＭＳ Ｐゴシック" charset="0"/>
                <a:cs typeface="ＭＳ Ｐゴシック" charset="0"/>
              </a:rPr>
              <a:t>Ctx</a:t>
            </a:r>
            <a:endParaRPr lang="en-US" sz="2000" dirty="0">
              <a:solidFill>
                <a:srgbClr val="0000FF"/>
              </a:solidFill>
              <a:latin typeface="+mj-lt"/>
              <a:ea typeface="ＭＳ Ｐゴシック" charset="0"/>
              <a:cs typeface="ＭＳ Ｐゴシック" charset="0"/>
            </a:endParaRPr>
          </a:p>
        </p:txBody>
      </p:sp>
      <p:sp>
        <p:nvSpPr>
          <p:cNvPr id="9" name="Text Box 10"/>
          <p:cNvSpPr txBox="1">
            <a:spLocks noChangeArrowheads="1"/>
          </p:cNvSpPr>
          <p:nvPr/>
        </p:nvSpPr>
        <p:spPr bwMode="auto">
          <a:xfrm>
            <a:off x="195278" y="1259790"/>
            <a:ext cx="1840492" cy="75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5852" tIns="67926" rIns="135852" bIns="67926">
            <a:spAutoFit/>
          </a:bodyPr>
          <a:lstStyle/>
          <a:p>
            <a:pPr>
              <a:defRPr/>
            </a:pPr>
            <a:r>
              <a:rPr lang="en-US" sz="2000" dirty="0">
                <a:solidFill>
                  <a:srgbClr val="008000"/>
                </a:solidFill>
                <a:latin typeface="+mj-lt"/>
                <a:ea typeface="ＭＳ Ｐゴシック" charset="0"/>
                <a:cs typeface="ＭＳ Ｐゴシック" charset="0"/>
              </a:rPr>
              <a:t>DM to </a:t>
            </a:r>
          </a:p>
          <a:p>
            <a:pPr>
              <a:defRPr/>
            </a:pPr>
            <a:r>
              <a:rPr lang="en-US" sz="2000" dirty="0">
                <a:solidFill>
                  <a:srgbClr val="008000"/>
                </a:solidFill>
                <a:latin typeface="+mj-lt"/>
                <a:ea typeface="ＭＳ Ｐゴシック" charset="0"/>
                <a:cs typeface="ＭＳ Ｐゴシック" charset="0"/>
              </a:rPr>
              <a:t>Prefrontal </a:t>
            </a:r>
            <a:r>
              <a:rPr lang="en-US" sz="2000" dirty="0" err="1">
                <a:solidFill>
                  <a:srgbClr val="008000"/>
                </a:solidFill>
                <a:latin typeface="+mj-lt"/>
                <a:ea typeface="ＭＳ Ｐゴシック" charset="0"/>
                <a:cs typeface="ＭＳ Ｐゴシック" charset="0"/>
              </a:rPr>
              <a:t>Ctx</a:t>
            </a:r>
            <a:endParaRPr lang="en-US" sz="2000" dirty="0">
              <a:solidFill>
                <a:srgbClr val="008000"/>
              </a:solidFill>
              <a:latin typeface="+mj-lt"/>
              <a:ea typeface="ＭＳ Ｐゴシック" charset="0"/>
              <a:cs typeface="ＭＳ Ｐゴシック" charset="0"/>
            </a:endParaRPr>
          </a:p>
        </p:txBody>
      </p:sp>
      <p:sp>
        <p:nvSpPr>
          <p:cNvPr id="10" name="Line 13"/>
          <p:cNvSpPr>
            <a:spLocks noChangeShapeType="1"/>
          </p:cNvSpPr>
          <p:nvPr/>
        </p:nvSpPr>
        <p:spPr bwMode="auto">
          <a:xfrm rot="2368347">
            <a:off x="5167540" y="1462990"/>
            <a:ext cx="0" cy="67056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52" tIns="67926" rIns="135852" bIns="67926"/>
          <a:lstStyle/>
          <a:p>
            <a:pPr>
              <a:defRPr/>
            </a:pPr>
            <a:endParaRPr lang="en-US">
              <a:latin typeface="Times New Roman" charset="0"/>
              <a:ea typeface="ＭＳ Ｐゴシック" charset="0"/>
              <a:cs typeface="ＭＳ Ｐゴシック" charset="0"/>
            </a:endParaRPr>
          </a:p>
        </p:txBody>
      </p:sp>
      <p:sp>
        <p:nvSpPr>
          <p:cNvPr id="11" name="Line 14"/>
          <p:cNvSpPr>
            <a:spLocks noChangeShapeType="1"/>
          </p:cNvSpPr>
          <p:nvPr/>
        </p:nvSpPr>
        <p:spPr bwMode="auto">
          <a:xfrm rot="1904352" flipH="1">
            <a:off x="5898621" y="1708371"/>
            <a:ext cx="153643" cy="712572"/>
          </a:xfrm>
          <a:prstGeom prst="line">
            <a:avLst/>
          </a:prstGeom>
          <a:noFill/>
          <a:ln w="57150">
            <a:solidFill>
              <a:srgbClr val="CC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52" tIns="67926" rIns="135852" bIns="67926"/>
          <a:lstStyle/>
          <a:p>
            <a:pPr>
              <a:defRPr/>
            </a:pPr>
            <a:endParaRPr lang="en-US">
              <a:latin typeface="Times New Roman" charset="0"/>
              <a:ea typeface="ＭＳ Ｐゴシック" charset="0"/>
              <a:cs typeface="ＭＳ Ｐゴシック" charset="0"/>
            </a:endParaRPr>
          </a:p>
        </p:txBody>
      </p:sp>
      <p:sp>
        <p:nvSpPr>
          <p:cNvPr id="12" name="Line 15"/>
          <p:cNvSpPr>
            <a:spLocks noChangeShapeType="1"/>
          </p:cNvSpPr>
          <p:nvPr/>
        </p:nvSpPr>
        <p:spPr bwMode="auto">
          <a:xfrm rot="18234524">
            <a:off x="1472793" y="1731595"/>
            <a:ext cx="953" cy="804862"/>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52" tIns="67926" rIns="135852" bIns="67926"/>
          <a:lstStyle/>
          <a:p>
            <a:pPr>
              <a:defRPr/>
            </a:pPr>
            <a:endParaRPr lang="en-US">
              <a:latin typeface="Times New Roman" charset="0"/>
              <a:ea typeface="ＭＳ Ｐゴシック" charset="0"/>
              <a:cs typeface="ＭＳ Ｐゴシック" charset="0"/>
            </a:endParaRPr>
          </a:p>
        </p:txBody>
      </p:sp>
      <p:sp>
        <p:nvSpPr>
          <p:cNvPr id="14" name="Line 17"/>
          <p:cNvSpPr>
            <a:spLocks noChangeShapeType="1"/>
          </p:cNvSpPr>
          <p:nvPr/>
        </p:nvSpPr>
        <p:spPr bwMode="auto">
          <a:xfrm rot="18568347">
            <a:off x="3155860" y="1000075"/>
            <a:ext cx="0" cy="803910"/>
          </a:xfrm>
          <a:prstGeom prst="line">
            <a:avLst/>
          </a:prstGeom>
          <a:noFill/>
          <a:ln w="5715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52" tIns="67926" rIns="135852" bIns="67926"/>
          <a:lstStyle/>
          <a:p>
            <a:pPr>
              <a:defRPr/>
            </a:pPr>
            <a:endParaRPr lang="en-US">
              <a:latin typeface="Times New Roman" charset="0"/>
              <a:ea typeface="ＭＳ Ｐゴシック" charset="0"/>
              <a:cs typeface="ＭＳ Ｐゴシック" charset="0"/>
            </a:endParaRPr>
          </a:p>
        </p:txBody>
      </p:sp>
      <p:pic>
        <p:nvPicPr>
          <p:cNvPr id="15" name="Picture 2" descr="Neuroscience5e-Fig-A14-2R"/>
          <p:cNvPicPr>
            <a:picLocks noChangeAspect="1" noChangeArrowheads="1"/>
          </p:cNvPicPr>
          <p:nvPr/>
        </p:nvPicPr>
        <p:blipFill>
          <a:blip r:embed="rId3" cstate="print"/>
          <a:srcRect/>
          <a:stretch>
            <a:fillRect/>
          </a:stretch>
        </p:blipFill>
        <p:spPr bwMode="auto">
          <a:xfrm>
            <a:off x="685165" y="4459831"/>
            <a:ext cx="2349818" cy="1828800"/>
          </a:xfrm>
          <a:prstGeom prst="rect">
            <a:avLst/>
          </a:prstGeom>
          <a:noFill/>
          <a:ln w="9525">
            <a:noFill/>
            <a:miter lim="800000"/>
            <a:headEnd/>
            <a:tailEnd/>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5634" t="52955" r="7588" b="1823"/>
          <a:stretch/>
        </p:blipFill>
        <p:spPr>
          <a:xfrm>
            <a:off x="6011807" y="4337608"/>
            <a:ext cx="2716040" cy="239011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1849" y="18114"/>
            <a:ext cx="7686392" cy="800219"/>
          </a:xfrm>
          <a:prstGeom prst="rect">
            <a:avLst/>
          </a:prstGeom>
          <a:noFill/>
        </p:spPr>
        <p:txBody>
          <a:bodyPr wrap="square" rtlCol="0">
            <a:spAutoFit/>
          </a:bodyPr>
          <a:lstStyle/>
          <a:p>
            <a:pPr algn="ctr"/>
            <a:r>
              <a:rPr lang="en-US" b="1" dirty="0"/>
              <a:t>Acute Damage to the Posterior Limb of the Internal Capsule on Diffusion Tensor </a:t>
            </a:r>
            <a:r>
              <a:rPr lang="en-US" b="1" dirty="0" err="1"/>
              <a:t>Tractography</a:t>
            </a:r>
            <a:r>
              <a:rPr lang="en-US" b="1" dirty="0"/>
              <a:t> as an Early Imaging Predictor of Motor Outcome after Stroke</a:t>
            </a:r>
          </a:p>
          <a:p>
            <a:pPr algn="ctr"/>
            <a:r>
              <a:rPr lang="en-US" sz="900" i="1" dirty="0"/>
              <a:t>J. </a:t>
            </a:r>
            <a:r>
              <a:rPr lang="en-US" sz="900" i="1" dirty="0" err="1"/>
              <a:t>Puig</a:t>
            </a:r>
            <a:r>
              <a:rPr lang="en-US" sz="900" i="1" dirty="0"/>
              <a:t>, S. Pedraza, G. </a:t>
            </a:r>
            <a:r>
              <a:rPr lang="en-US" sz="900" i="1" dirty="0" err="1"/>
              <a:t>Blasco</a:t>
            </a:r>
            <a:r>
              <a:rPr lang="en-US" sz="900" i="1" dirty="0"/>
              <a:t>, J. </a:t>
            </a:r>
            <a:r>
              <a:rPr lang="en-US" sz="900" i="1" dirty="0" err="1"/>
              <a:t>Daunis-i-Estadella</a:t>
            </a:r>
            <a:r>
              <a:rPr lang="en-US" sz="900" i="1" dirty="0"/>
              <a:t>, F. </a:t>
            </a:r>
            <a:r>
              <a:rPr lang="en-US" sz="900" i="1" dirty="0" err="1"/>
              <a:t>Prados</a:t>
            </a:r>
            <a:r>
              <a:rPr lang="en-US" sz="900" i="1" dirty="0"/>
              <a:t>, S. </a:t>
            </a:r>
            <a:r>
              <a:rPr lang="en-US" sz="900" i="1" dirty="0" err="1"/>
              <a:t>Remollo</a:t>
            </a:r>
            <a:r>
              <a:rPr lang="en-US" sz="900" i="1" dirty="0"/>
              <a:t>, A. Prats-</a:t>
            </a:r>
            <a:r>
              <a:rPr lang="en-US" sz="900" i="1" dirty="0" err="1"/>
              <a:t>Galino</a:t>
            </a:r>
            <a:r>
              <a:rPr lang="en-US" sz="900" i="1" dirty="0"/>
              <a:t>, G. Soria, I. Boada, M. Castellanos and J. Serena</a:t>
            </a:r>
          </a:p>
          <a:p>
            <a:pPr algn="ctr"/>
            <a:r>
              <a:rPr lang="en-US" sz="900" i="1" dirty="0"/>
              <a:t>American Journal of Neuroradiology May 2011, 32 (5) 857-863; DOI: https://doi.org/10.3174/ajnr.A2400 </a:t>
            </a:r>
          </a:p>
        </p:txBody>
      </p:sp>
      <p:sp>
        <p:nvSpPr>
          <p:cNvPr id="4" name="TextBox 3"/>
          <p:cNvSpPr txBox="1"/>
          <p:nvPr/>
        </p:nvSpPr>
        <p:spPr>
          <a:xfrm>
            <a:off x="765018" y="1068322"/>
            <a:ext cx="7460055" cy="738664"/>
          </a:xfrm>
          <a:prstGeom prst="rect">
            <a:avLst/>
          </a:prstGeom>
          <a:noFill/>
        </p:spPr>
        <p:txBody>
          <a:bodyPr wrap="square" rtlCol="0">
            <a:spAutoFit/>
          </a:bodyPr>
          <a:lstStyle/>
          <a:p>
            <a:pPr algn="ctr"/>
            <a:r>
              <a:rPr lang="en-US" b="1" dirty="0" smtClean="0">
                <a:solidFill>
                  <a:srgbClr val="6600CC"/>
                </a:solidFill>
              </a:rPr>
              <a:t>“CONCLUSIONS</a:t>
            </a:r>
            <a:r>
              <a:rPr lang="en-US" b="1" dirty="0">
                <a:solidFill>
                  <a:srgbClr val="6600CC"/>
                </a:solidFill>
              </a:rPr>
              <a:t>:</a:t>
            </a:r>
            <a:r>
              <a:rPr lang="en-US" dirty="0">
                <a:solidFill>
                  <a:srgbClr val="6600CC"/>
                </a:solidFill>
              </a:rPr>
              <a:t> In the acute setting, </a:t>
            </a:r>
            <a:r>
              <a:rPr lang="en-US" dirty="0" smtClean="0">
                <a:solidFill>
                  <a:srgbClr val="6600CC"/>
                </a:solidFill>
              </a:rPr>
              <a:t>DTT </a:t>
            </a:r>
            <a:r>
              <a:rPr lang="en-US" sz="1000" i="1" dirty="0" smtClean="0">
                <a:solidFill>
                  <a:srgbClr val="6600CC"/>
                </a:solidFill>
              </a:rPr>
              <a:t>[Diffusion Tensor </a:t>
            </a:r>
            <a:r>
              <a:rPr lang="en-US" sz="1000" i="1" dirty="0" err="1" smtClean="0">
                <a:solidFill>
                  <a:srgbClr val="6600CC"/>
                </a:solidFill>
              </a:rPr>
              <a:t>Tractography</a:t>
            </a:r>
            <a:r>
              <a:rPr lang="en-US" sz="1000" i="1" dirty="0">
                <a:solidFill>
                  <a:srgbClr val="6600CC"/>
                </a:solidFill>
              </a:rPr>
              <a:t>]</a:t>
            </a:r>
            <a:r>
              <a:rPr lang="en-US" sz="1000" i="1" dirty="0" smtClean="0">
                <a:solidFill>
                  <a:srgbClr val="6600CC"/>
                </a:solidFill>
              </a:rPr>
              <a:t> </a:t>
            </a:r>
            <a:r>
              <a:rPr lang="en-US" dirty="0">
                <a:solidFill>
                  <a:srgbClr val="6600CC"/>
                </a:solidFill>
              </a:rPr>
              <a:t>is promising for stroke mapping to predict motor outcome. Acute CST </a:t>
            </a:r>
            <a:r>
              <a:rPr lang="en-US" sz="1000" i="1" dirty="0" smtClean="0">
                <a:solidFill>
                  <a:srgbClr val="6600CC"/>
                </a:solidFill>
              </a:rPr>
              <a:t>[Cortical Spinal Tract] </a:t>
            </a:r>
            <a:r>
              <a:rPr lang="en-US" dirty="0" smtClean="0">
                <a:solidFill>
                  <a:srgbClr val="6600CC"/>
                </a:solidFill>
              </a:rPr>
              <a:t>damage </a:t>
            </a:r>
            <a:r>
              <a:rPr lang="en-US" dirty="0">
                <a:solidFill>
                  <a:srgbClr val="6600CC"/>
                </a:solidFill>
              </a:rPr>
              <a:t>at the level of the PLIC </a:t>
            </a:r>
            <a:r>
              <a:rPr lang="en-US" sz="1000" i="1" dirty="0" smtClean="0">
                <a:solidFill>
                  <a:srgbClr val="6600CC"/>
                </a:solidFill>
              </a:rPr>
              <a:t>[Posterior Limb of the Internal Capsule] </a:t>
            </a:r>
            <a:r>
              <a:rPr lang="en-US" dirty="0" smtClean="0">
                <a:solidFill>
                  <a:srgbClr val="6600CC"/>
                </a:solidFill>
              </a:rPr>
              <a:t>is </a:t>
            </a:r>
            <a:r>
              <a:rPr lang="en-US" dirty="0">
                <a:solidFill>
                  <a:srgbClr val="6600CC"/>
                </a:solidFill>
              </a:rPr>
              <a:t>a significant predictor of unfavorable motor outcome</a:t>
            </a:r>
            <a:r>
              <a:rPr lang="en-US" dirty="0" smtClean="0">
                <a:solidFill>
                  <a:srgbClr val="6600CC"/>
                </a:solidFill>
              </a:rPr>
              <a:t>.”</a:t>
            </a:r>
            <a:endParaRPr lang="en-US" dirty="0">
              <a:solidFill>
                <a:srgbClr val="6600CC"/>
              </a:solidFill>
            </a:endParaRPr>
          </a:p>
        </p:txBody>
      </p:sp>
      <p:sp>
        <p:nvSpPr>
          <p:cNvPr id="5" name="TextBox 4"/>
          <p:cNvSpPr txBox="1"/>
          <p:nvPr/>
        </p:nvSpPr>
        <p:spPr>
          <a:xfrm>
            <a:off x="891766" y="5730848"/>
            <a:ext cx="7206558" cy="954107"/>
          </a:xfrm>
          <a:prstGeom prst="rect">
            <a:avLst/>
          </a:prstGeom>
          <a:noFill/>
        </p:spPr>
        <p:txBody>
          <a:bodyPr wrap="square" rtlCol="0">
            <a:spAutoFit/>
          </a:bodyPr>
          <a:lstStyle/>
          <a:p>
            <a:pPr algn="ctr"/>
            <a:r>
              <a:rPr lang="en-US" dirty="0" smtClean="0">
                <a:solidFill>
                  <a:schemeClr val="tx1">
                    <a:lumMod val="65000"/>
                    <a:lumOff val="35000"/>
                  </a:schemeClr>
                </a:solidFill>
              </a:rPr>
              <a:t>“Damage </a:t>
            </a:r>
            <a:r>
              <a:rPr lang="en-US" dirty="0">
                <a:solidFill>
                  <a:schemeClr val="tx1">
                    <a:lumMod val="65000"/>
                    <a:lumOff val="35000"/>
                  </a:schemeClr>
                </a:solidFill>
              </a:rPr>
              <a:t>to the PLIC in the first 12 hours and at day 3 after stroke correlated with clinical severity, axonal damage expressed as decreased FA and </a:t>
            </a:r>
            <a:r>
              <a:rPr lang="en-US" dirty="0" err="1">
                <a:solidFill>
                  <a:schemeClr val="tx1">
                    <a:lumMod val="65000"/>
                    <a:lumOff val="35000"/>
                  </a:schemeClr>
                </a:solidFill>
              </a:rPr>
              <a:t>rFA</a:t>
            </a:r>
            <a:r>
              <a:rPr lang="en-US" dirty="0">
                <a:solidFill>
                  <a:schemeClr val="tx1">
                    <a:lumMod val="65000"/>
                    <a:lumOff val="35000"/>
                  </a:schemeClr>
                </a:solidFill>
              </a:rPr>
              <a:t> values, and motor outcome at day 30 and day 90 (</a:t>
            </a:r>
            <a:r>
              <a:rPr lang="en-US" i="1" dirty="0">
                <a:solidFill>
                  <a:schemeClr val="tx1">
                    <a:lumMod val="65000"/>
                    <a:lumOff val="35000"/>
                  </a:schemeClr>
                </a:solidFill>
              </a:rPr>
              <a:t>P</a:t>
            </a:r>
            <a:r>
              <a:rPr lang="en-US" dirty="0">
                <a:solidFill>
                  <a:schemeClr val="tx1">
                    <a:lumMod val="65000"/>
                    <a:lumOff val="35000"/>
                  </a:schemeClr>
                </a:solidFill>
              </a:rPr>
              <a:t> &lt; .001) better than damage to any other CST </a:t>
            </a:r>
            <a:r>
              <a:rPr lang="en-US" dirty="0" smtClean="0">
                <a:solidFill>
                  <a:schemeClr val="tx1">
                    <a:lumMod val="65000"/>
                    <a:lumOff val="35000"/>
                  </a:schemeClr>
                </a:solidFill>
              </a:rPr>
              <a:t>region.”  </a:t>
            </a:r>
            <a:r>
              <a:rPr lang="en-US" u="sng" dirty="0" smtClean="0">
                <a:solidFill>
                  <a:schemeClr val="tx1">
                    <a:lumMod val="65000"/>
                    <a:lumOff val="35000"/>
                  </a:schemeClr>
                </a:solidFill>
              </a:rPr>
              <a:t>No sig correlation btw acute infract volume and motor outcome!</a:t>
            </a:r>
            <a:endParaRPr lang="en-US" u="sng" dirty="0">
              <a:solidFill>
                <a:schemeClr val="tx1">
                  <a:lumMod val="65000"/>
                  <a:lumOff val="3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27" y="1888468"/>
            <a:ext cx="8208037" cy="3661554"/>
          </a:xfrm>
          <a:prstGeom prst="rect">
            <a:avLst/>
          </a:prstGeom>
        </p:spPr>
      </p:pic>
    </p:spTree>
    <p:extLst>
      <p:ext uri="{BB962C8B-B14F-4D97-AF65-F5344CB8AC3E}">
        <p14:creationId xmlns:p14="http://schemas.microsoft.com/office/powerpoint/2010/main" val="1249531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87" y="740180"/>
            <a:ext cx="5605145" cy="5869305"/>
          </a:xfrm>
          <a:prstGeom prst="rect">
            <a:avLst/>
          </a:prstGeom>
        </p:spPr>
      </p:pic>
      <p:sp>
        <p:nvSpPr>
          <p:cNvPr id="2" name="Title 1"/>
          <p:cNvSpPr>
            <a:spLocks noGrp="1"/>
          </p:cNvSpPr>
          <p:nvPr>
            <p:ph type="title"/>
          </p:nvPr>
        </p:nvSpPr>
        <p:spPr/>
        <p:txBody>
          <a:bodyPr/>
          <a:lstStyle/>
          <a:p>
            <a:r>
              <a:rPr lang="en-US" dirty="0"/>
              <a:t>Associations between specific thalamic and specific cortical regions</a:t>
            </a:r>
          </a:p>
        </p:txBody>
      </p:sp>
      <p:pic>
        <p:nvPicPr>
          <p:cNvPr id="4" name="Picture 3"/>
          <p:cNvPicPr>
            <a:picLocks noChangeAspect="1" noChangeArrowheads="1"/>
          </p:cNvPicPr>
          <p:nvPr/>
        </p:nvPicPr>
        <p:blipFill>
          <a:blip r:embed="rId3" cstate="print"/>
          <a:srcRect/>
          <a:stretch>
            <a:fillRect/>
          </a:stretch>
        </p:blipFill>
        <p:spPr bwMode="auto">
          <a:xfrm>
            <a:off x="4543891" y="934187"/>
            <a:ext cx="4596342" cy="454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60981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a:t>
            </a:r>
            <a:r>
              <a:rPr lang="en-US" dirty="0"/>
              <a:t>Cellular level: basic functions of typical thalamic neurons</a:t>
            </a:r>
          </a:p>
        </p:txBody>
      </p:sp>
      <p:sp>
        <p:nvSpPr>
          <p:cNvPr id="3" name="TextBox 2"/>
          <p:cNvSpPr txBox="1"/>
          <p:nvPr/>
        </p:nvSpPr>
        <p:spPr>
          <a:xfrm>
            <a:off x="1642532" y="1490133"/>
            <a:ext cx="5198533" cy="1046440"/>
          </a:xfrm>
          <a:prstGeom prst="rect">
            <a:avLst/>
          </a:prstGeom>
          <a:noFill/>
        </p:spPr>
        <p:txBody>
          <a:bodyPr wrap="square" rtlCol="0">
            <a:spAutoFit/>
          </a:bodyPr>
          <a:lstStyle/>
          <a:p>
            <a:pPr marL="342900" indent="-342900">
              <a:spcAft>
                <a:spcPts val="1200"/>
              </a:spcAft>
              <a:buAutoNum type="alphaUcParenR"/>
            </a:pPr>
            <a:r>
              <a:rPr lang="en-US" dirty="0" smtClean="0"/>
              <a:t>Basic functions of different thalamic nuclei</a:t>
            </a:r>
          </a:p>
          <a:p>
            <a:pPr marL="342900" indent="-342900">
              <a:spcAft>
                <a:spcPts val="1200"/>
              </a:spcAft>
              <a:buAutoNum type="alphaUcParenR"/>
            </a:pPr>
            <a:r>
              <a:rPr lang="en-US" dirty="0" smtClean="0"/>
              <a:t>Cellular level: basic functions of typical thalamic neurons</a:t>
            </a:r>
          </a:p>
          <a:p>
            <a:pPr marL="342900" indent="-342900">
              <a:spcAft>
                <a:spcPts val="1200"/>
              </a:spcAft>
              <a:buAutoNum type="alphaUcParenR"/>
            </a:pPr>
            <a:r>
              <a:rPr lang="en-US" dirty="0" smtClean="0"/>
              <a:t>Thalamic neurons role in sleep and Absence epilepsy</a:t>
            </a:r>
            <a:endParaRPr lang="en-US" dirty="0"/>
          </a:p>
        </p:txBody>
      </p:sp>
    </p:spTree>
    <p:extLst>
      <p:ext uri="{BB962C8B-B14F-4D97-AF65-F5344CB8AC3E}">
        <p14:creationId xmlns:p14="http://schemas.microsoft.com/office/powerpoint/2010/main" val="3898133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2" name="Picture 6"/>
          <p:cNvPicPr>
            <a:picLocks noChangeAspect="1" noChangeArrowheads="1"/>
          </p:cNvPicPr>
          <p:nvPr/>
        </p:nvPicPr>
        <p:blipFill>
          <a:blip r:embed="rId2" cstate="print"/>
          <a:srcRect/>
          <a:stretch>
            <a:fillRect/>
          </a:stretch>
        </p:blipFill>
        <p:spPr bwMode="auto">
          <a:xfrm>
            <a:off x="567796" y="1104899"/>
            <a:ext cx="2499343" cy="4965701"/>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1800" u="none" dirty="0"/>
              <a:t>Specific Relay Nuclei have Specific Relay Neurons that provide the focal high resolution input to Primary Cortical Areas</a:t>
            </a:r>
          </a:p>
        </p:txBody>
      </p:sp>
      <p:sp>
        <p:nvSpPr>
          <p:cNvPr id="3"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
        <p:nvSpPr>
          <p:cNvPr id="5" name="TextBox 4"/>
          <p:cNvSpPr txBox="1"/>
          <p:nvPr/>
        </p:nvSpPr>
        <p:spPr>
          <a:xfrm>
            <a:off x="905934" y="829723"/>
            <a:ext cx="1378904" cy="307777"/>
          </a:xfrm>
          <a:prstGeom prst="rect">
            <a:avLst/>
          </a:prstGeom>
          <a:noFill/>
        </p:spPr>
        <p:txBody>
          <a:bodyPr wrap="none" rtlCol="0">
            <a:spAutoFit/>
          </a:bodyPr>
          <a:lstStyle/>
          <a:p>
            <a:r>
              <a:rPr lang="en-US" dirty="0"/>
              <a:t>Primary Cortex</a:t>
            </a:r>
          </a:p>
        </p:txBody>
      </p:sp>
      <p:sp>
        <p:nvSpPr>
          <p:cNvPr id="6" name="TextBox 5"/>
          <p:cNvSpPr txBox="1"/>
          <p:nvPr/>
        </p:nvSpPr>
        <p:spPr>
          <a:xfrm>
            <a:off x="3759199" y="1295400"/>
            <a:ext cx="4487333" cy="3631763"/>
          </a:xfrm>
          <a:prstGeom prst="rect">
            <a:avLst/>
          </a:prstGeom>
          <a:noFill/>
        </p:spPr>
        <p:txBody>
          <a:bodyPr wrap="square" rtlCol="0">
            <a:spAutoFit/>
          </a:bodyPr>
          <a:lstStyle/>
          <a:p>
            <a:r>
              <a:rPr lang="en-US" dirty="0"/>
              <a:t>Examples:</a:t>
            </a:r>
          </a:p>
          <a:p>
            <a:endParaRPr lang="en-US" dirty="0"/>
          </a:p>
          <a:p>
            <a:pPr>
              <a:tabLst>
                <a:tab pos="2286000" algn="l"/>
              </a:tabLst>
            </a:pPr>
            <a:r>
              <a:rPr lang="en-US" u="sng" dirty="0"/>
              <a:t>Specific Relay Nucleus</a:t>
            </a:r>
            <a:r>
              <a:rPr lang="en-US" dirty="0"/>
              <a:t>    </a:t>
            </a:r>
            <a:r>
              <a:rPr lang="en-US" dirty="0">
                <a:sym typeface="Wingdings" pitchFamily="2" charset="2"/>
              </a:rPr>
              <a:t>	</a:t>
            </a:r>
            <a:r>
              <a:rPr lang="en-US" u="sng" dirty="0">
                <a:sym typeface="Wingdings" pitchFamily="2" charset="2"/>
              </a:rPr>
              <a:t>Primary Cortical Region</a:t>
            </a:r>
          </a:p>
          <a:p>
            <a:pPr>
              <a:spcBef>
                <a:spcPts val="1200"/>
              </a:spcBef>
              <a:tabLst>
                <a:tab pos="2286000" algn="l"/>
              </a:tabLst>
            </a:pPr>
            <a:r>
              <a:rPr lang="en-US" dirty="0" err="1">
                <a:sym typeface="Wingdings" pitchFamily="2" charset="2"/>
              </a:rPr>
              <a:t>VL</a:t>
            </a:r>
            <a:r>
              <a:rPr lang="en-US" dirty="0">
                <a:sym typeface="Wingdings" pitchFamily="2" charset="2"/>
              </a:rPr>
              <a:t>   Primary Motor Cortex</a:t>
            </a:r>
          </a:p>
          <a:p>
            <a:pPr>
              <a:spcBef>
                <a:spcPts val="1200"/>
              </a:spcBef>
              <a:tabLst>
                <a:tab pos="2286000" algn="l"/>
              </a:tabLst>
            </a:pPr>
            <a:r>
              <a:rPr lang="en-US" dirty="0" err="1">
                <a:sym typeface="Wingdings" pitchFamily="2" charset="2"/>
              </a:rPr>
              <a:t>VPM</a:t>
            </a:r>
            <a:r>
              <a:rPr lang="en-US" dirty="0">
                <a:sym typeface="Wingdings" pitchFamily="2" charset="2"/>
              </a:rPr>
              <a:t>/</a:t>
            </a:r>
            <a:r>
              <a:rPr lang="en-US" dirty="0" err="1">
                <a:sym typeface="Wingdings" pitchFamily="2" charset="2"/>
              </a:rPr>
              <a:t>VPL</a:t>
            </a:r>
            <a:r>
              <a:rPr lang="en-US" dirty="0">
                <a:sym typeface="Wingdings" pitchFamily="2" charset="2"/>
              </a:rPr>
              <a:t>  Primary Somatosensory Cortex</a:t>
            </a:r>
          </a:p>
          <a:p>
            <a:pPr>
              <a:spcBef>
                <a:spcPts val="1200"/>
              </a:spcBef>
              <a:tabLst>
                <a:tab pos="2286000" algn="l"/>
              </a:tabLst>
            </a:pPr>
            <a:r>
              <a:rPr lang="en-US" dirty="0" err="1">
                <a:sym typeface="Wingdings" pitchFamily="2" charset="2"/>
              </a:rPr>
              <a:t>MGN</a:t>
            </a:r>
            <a:r>
              <a:rPr lang="en-US" dirty="0">
                <a:sym typeface="Wingdings" pitchFamily="2" charset="2"/>
              </a:rPr>
              <a:t>  Primary Auditory Cortex</a:t>
            </a:r>
          </a:p>
          <a:p>
            <a:pPr>
              <a:spcBef>
                <a:spcPts val="1200"/>
              </a:spcBef>
              <a:tabLst>
                <a:tab pos="2286000" algn="l"/>
              </a:tabLst>
            </a:pPr>
            <a:r>
              <a:rPr lang="en-US" dirty="0" err="1">
                <a:sym typeface="Wingdings" pitchFamily="2" charset="2"/>
              </a:rPr>
              <a:t>LGN</a:t>
            </a:r>
            <a:r>
              <a:rPr lang="en-US" dirty="0">
                <a:sym typeface="Wingdings" pitchFamily="2" charset="2"/>
              </a:rPr>
              <a:t>  Primary Visual Cortex</a:t>
            </a:r>
          </a:p>
          <a:p>
            <a:pPr>
              <a:spcBef>
                <a:spcPts val="1200"/>
              </a:spcBef>
              <a:tabLst>
                <a:tab pos="2286000" algn="l"/>
              </a:tabLst>
            </a:pPr>
            <a:r>
              <a:rPr lang="en-US" sz="1100" i="1" dirty="0">
                <a:solidFill>
                  <a:srgbClr val="CC6600"/>
                </a:solidFill>
                <a:sym typeface="Wingdings" pitchFamily="2" charset="2"/>
              </a:rPr>
              <a:t>Not for testing:</a:t>
            </a:r>
          </a:p>
          <a:p>
            <a:pPr>
              <a:spcBef>
                <a:spcPts val="0"/>
              </a:spcBef>
              <a:tabLst>
                <a:tab pos="2286000" algn="l"/>
              </a:tabLst>
            </a:pPr>
            <a:r>
              <a:rPr lang="en-US" sz="1100" i="1" dirty="0">
                <a:solidFill>
                  <a:srgbClr val="CC6600"/>
                </a:solidFill>
                <a:sym typeface="Wingdings" pitchFamily="2" charset="2"/>
              </a:rPr>
              <a:t>taste area is medial </a:t>
            </a:r>
            <a:r>
              <a:rPr lang="en-US" sz="1100" i="1" dirty="0" err="1">
                <a:solidFill>
                  <a:srgbClr val="CC6600"/>
                </a:solidFill>
                <a:sym typeface="Wingdings" pitchFamily="2" charset="2"/>
              </a:rPr>
              <a:t>VPM</a:t>
            </a:r>
            <a:r>
              <a:rPr lang="en-US" sz="1100" i="1" dirty="0">
                <a:solidFill>
                  <a:srgbClr val="CC6600"/>
                </a:solidFill>
                <a:sym typeface="Wingdings" pitchFamily="2" charset="2"/>
              </a:rPr>
              <a:t>  Primary Gustatory Cortex</a:t>
            </a:r>
          </a:p>
          <a:p>
            <a:pPr>
              <a:spcBef>
                <a:spcPts val="1200"/>
              </a:spcBef>
              <a:tabLst>
                <a:tab pos="2286000" algn="l"/>
              </a:tabLst>
            </a:pPr>
            <a:r>
              <a:rPr lang="en-US" sz="1100" i="1" dirty="0">
                <a:solidFill>
                  <a:srgbClr val="CC6600"/>
                </a:solidFill>
                <a:sym typeface="Wingdings" pitchFamily="2" charset="2"/>
              </a:rPr>
              <a:t>Olfaction goes directly to cortex – so no specific olfactory thalamic nucleus but thalamic lesions can modify whether things smell good and what you think the smell is – suggesting that olfactory cortex provides some inputs to thalamus.</a:t>
            </a:r>
            <a:endParaRPr lang="en-US" sz="1100" i="1" dirty="0">
              <a:solidFill>
                <a:srgbClr val="CC6600"/>
              </a:solidFill>
            </a:endParaRPr>
          </a:p>
        </p:txBody>
      </p:sp>
      <p:sp>
        <p:nvSpPr>
          <p:cNvPr id="10" name="TextBox 9"/>
          <p:cNvSpPr txBox="1"/>
          <p:nvPr/>
        </p:nvSpPr>
        <p:spPr>
          <a:xfrm>
            <a:off x="1761063" y="5164657"/>
            <a:ext cx="956733" cy="600164"/>
          </a:xfrm>
          <a:prstGeom prst="rect">
            <a:avLst/>
          </a:prstGeom>
          <a:noFill/>
        </p:spPr>
        <p:txBody>
          <a:bodyPr wrap="square" rtlCol="0">
            <a:spAutoFit/>
          </a:bodyPr>
          <a:lstStyle/>
          <a:p>
            <a:r>
              <a:rPr lang="en-US" sz="1100" i="1" dirty="0"/>
              <a:t>Specific Relay Neuron</a:t>
            </a:r>
          </a:p>
        </p:txBody>
      </p:sp>
      <p:sp>
        <p:nvSpPr>
          <p:cNvPr id="11" name="TextBox 10"/>
          <p:cNvSpPr txBox="1"/>
          <p:nvPr/>
        </p:nvSpPr>
        <p:spPr>
          <a:xfrm>
            <a:off x="1049867" y="6036718"/>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Tree>
    <p:extLst>
      <p:ext uri="{BB962C8B-B14F-4D97-AF65-F5344CB8AC3E}">
        <p14:creationId xmlns:p14="http://schemas.microsoft.com/office/powerpoint/2010/main" val="1563896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p:cNvPicPr>
            <a:picLocks noChangeAspect="1" noChangeArrowheads="1"/>
          </p:cNvPicPr>
          <p:nvPr/>
        </p:nvPicPr>
        <p:blipFill>
          <a:blip r:embed="rId2" cstate="print"/>
          <a:srcRect/>
          <a:stretch>
            <a:fillRect/>
          </a:stretch>
        </p:blipFill>
        <p:spPr bwMode="auto">
          <a:xfrm>
            <a:off x="550862" y="1104899"/>
            <a:ext cx="2511000" cy="4977000"/>
          </a:xfrm>
          <a:prstGeom prst="rect">
            <a:avLst/>
          </a:prstGeom>
          <a:noFill/>
          <a:ln w="9525">
            <a:noFill/>
            <a:miter lim="800000"/>
            <a:headEnd/>
            <a:tailEnd/>
          </a:ln>
          <a:effectLst/>
        </p:spPr>
      </p:pic>
      <p:sp>
        <p:nvSpPr>
          <p:cNvPr id="2" name="Title 1"/>
          <p:cNvSpPr>
            <a:spLocks noGrp="1"/>
          </p:cNvSpPr>
          <p:nvPr>
            <p:ph type="title"/>
          </p:nvPr>
        </p:nvSpPr>
        <p:spPr>
          <a:xfrm>
            <a:off x="463550" y="74310"/>
            <a:ext cx="8239125" cy="350838"/>
          </a:xfrm>
        </p:spPr>
        <p:txBody>
          <a:bodyPr/>
          <a:lstStyle/>
          <a:p>
            <a:r>
              <a:rPr lang="en-US" sz="1800" dirty="0"/>
              <a:t>Thalamic input to cortex</a:t>
            </a:r>
          </a:p>
        </p:txBody>
      </p:sp>
      <p:sp>
        <p:nvSpPr>
          <p:cNvPr id="7" name="TextBox 6"/>
          <p:cNvSpPr txBox="1"/>
          <p:nvPr/>
        </p:nvSpPr>
        <p:spPr>
          <a:xfrm>
            <a:off x="3183468" y="948267"/>
            <a:ext cx="3928532" cy="1754326"/>
          </a:xfrm>
          <a:prstGeom prst="rect">
            <a:avLst/>
          </a:prstGeom>
          <a:noFill/>
        </p:spPr>
        <p:txBody>
          <a:bodyPr wrap="square" rtlCol="0">
            <a:spAutoFit/>
          </a:bodyPr>
          <a:lstStyle/>
          <a:p>
            <a:pPr>
              <a:lnSpc>
                <a:spcPct val="150000"/>
              </a:lnSpc>
            </a:pPr>
            <a:r>
              <a:rPr lang="en-US" sz="1800" dirty="0"/>
              <a:t>Although the main large input from thalamus is to layer IV, there is also a </a:t>
            </a:r>
            <a:r>
              <a:rPr lang="en-US" sz="1800" u="sng" dirty="0"/>
              <a:t>small</a:t>
            </a:r>
            <a:r>
              <a:rPr lang="en-US" sz="1800" dirty="0"/>
              <a:t> input to superficial layer VI from the same cells</a:t>
            </a:r>
          </a:p>
        </p:txBody>
      </p:sp>
      <p:sp>
        <p:nvSpPr>
          <p:cNvPr id="8" name="TextBox 7"/>
          <p:cNvSpPr txBox="1"/>
          <p:nvPr/>
        </p:nvSpPr>
        <p:spPr>
          <a:xfrm>
            <a:off x="905934" y="829723"/>
            <a:ext cx="1378904" cy="307777"/>
          </a:xfrm>
          <a:prstGeom prst="rect">
            <a:avLst/>
          </a:prstGeom>
          <a:noFill/>
        </p:spPr>
        <p:txBody>
          <a:bodyPr wrap="none" rtlCol="0">
            <a:spAutoFit/>
          </a:bodyPr>
          <a:lstStyle/>
          <a:p>
            <a:r>
              <a:rPr lang="en-US" dirty="0"/>
              <a:t>Primary Cortex</a:t>
            </a:r>
          </a:p>
        </p:txBody>
      </p:sp>
      <p:sp>
        <p:nvSpPr>
          <p:cNvPr id="10" name="TextBox 9"/>
          <p:cNvSpPr txBox="1"/>
          <p:nvPr/>
        </p:nvSpPr>
        <p:spPr>
          <a:xfrm>
            <a:off x="1049867" y="6036718"/>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11" name="TextBox 10"/>
          <p:cNvSpPr txBox="1"/>
          <p:nvPr/>
        </p:nvSpPr>
        <p:spPr>
          <a:xfrm>
            <a:off x="1761063" y="5164657"/>
            <a:ext cx="956733" cy="600164"/>
          </a:xfrm>
          <a:prstGeom prst="rect">
            <a:avLst/>
          </a:prstGeom>
          <a:noFill/>
        </p:spPr>
        <p:txBody>
          <a:bodyPr wrap="square" rtlCol="0">
            <a:spAutoFit/>
          </a:bodyPr>
          <a:lstStyle/>
          <a:p>
            <a:r>
              <a:rPr lang="en-US" sz="1100" i="1" dirty="0"/>
              <a:t>Specific Relay Neuron</a:t>
            </a:r>
          </a:p>
        </p:txBody>
      </p:sp>
      <p:sp>
        <p:nvSpPr>
          <p:cNvPr id="9"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573298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4310"/>
            <a:ext cx="8239125" cy="350838"/>
          </a:xfrm>
        </p:spPr>
        <p:txBody>
          <a:bodyPr/>
          <a:lstStyle/>
          <a:p>
            <a:r>
              <a:rPr lang="en-US" sz="1800" dirty="0"/>
              <a:t>Thalamic input to cortex</a:t>
            </a:r>
          </a:p>
        </p:txBody>
      </p:sp>
      <p:sp>
        <p:nvSpPr>
          <p:cNvPr id="3" name="TextBox 2"/>
          <p:cNvSpPr txBox="1"/>
          <p:nvPr/>
        </p:nvSpPr>
        <p:spPr>
          <a:xfrm>
            <a:off x="3183467" y="948267"/>
            <a:ext cx="5079999" cy="3970318"/>
          </a:xfrm>
          <a:prstGeom prst="rect">
            <a:avLst/>
          </a:prstGeom>
          <a:noFill/>
        </p:spPr>
        <p:txBody>
          <a:bodyPr wrap="square" rtlCol="0">
            <a:spAutoFit/>
          </a:bodyPr>
          <a:lstStyle/>
          <a:p>
            <a:pPr>
              <a:lnSpc>
                <a:spcPct val="150000"/>
              </a:lnSpc>
            </a:pPr>
            <a:r>
              <a:rPr lang="en-US" sz="1800" dirty="0"/>
              <a:t>Within specific thalamic nuclei, there are 2 types of thalamic cells.  Specific relay cells and nonspecific cells.  The nonspecific cells project diffusely to superficial layers of the cortex.  </a:t>
            </a:r>
          </a:p>
          <a:p>
            <a:pPr>
              <a:lnSpc>
                <a:spcPct val="150000"/>
              </a:lnSpc>
            </a:pPr>
            <a:endParaRPr lang="en-US" sz="1800" dirty="0"/>
          </a:p>
          <a:p>
            <a:pPr>
              <a:lnSpc>
                <a:spcPct val="150000"/>
              </a:lnSpc>
            </a:pPr>
            <a:r>
              <a:rPr lang="en-US" dirty="0">
                <a:solidFill>
                  <a:schemeClr val="tx1">
                    <a:lumMod val="75000"/>
                    <a:lumOff val="25000"/>
                  </a:schemeClr>
                </a:solidFill>
              </a:rPr>
              <a:t>That is all you need to know about the nonspecific cells.  They likely provide </a:t>
            </a:r>
            <a:r>
              <a:rPr lang="en-US" dirty="0" err="1">
                <a:solidFill>
                  <a:schemeClr val="tx1">
                    <a:lumMod val="75000"/>
                    <a:lumOff val="25000"/>
                  </a:schemeClr>
                </a:solidFill>
              </a:rPr>
              <a:t>attentional</a:t>
            </a:r>
            <a:r>
              <a:rPr lang="en-US" dirty="0">
                <a:solidFill>
                  <a:schemeClr val="tx1">
                    <a:lumMod val="75000"/>
                    <a:lumOff val="25000"/>
                  </a:schemeClr>
                </a:solidFill>
              </a:rPr>
              <a:t> cues – for the specific input conveyed by the specific relay neurons.  We can stain for instance for calcium binding proteins and differentiate these two cell types.</a:t>
            </a:r>
            <a:r>
              <a:rPr lang="en-US" dirty="0"/>
              <a:t> </a:t>
            </a:r>
            <a:r>
              <a:rPr lang="en-US" sz="800" i="1" dirty="0"/>
              <a:t> If interested, see: </a:t>
            </a:r>
            <a:r>
              <a:rPr lang="en-US" sz="800" b="1" i="1" u="sng" dirty="0">
                <a:hlinkClick r:id="rId2"/>
              </a:rPr>
              <a:t>Thalamic</a:t>
            </a:r>
            <a:r>
              <a:rPr lang="en-US" sz="800" i="1" u="sng" dirty="0">
                <a:hlinkClick r:id="rId2"/>
              </a:rPr>
              <a:t> circuitry and thalamocortical </a:t>
            </a:r>
            <a:r>
              <a:rPr lang="en-US" sz="800" b="1" i="1" u="sng" dirty="0">
                <a:hlinkClick r:id="rId2"/>
              </a:rPr>
              <a:t>synchrony</a:t>
            </a:r>
            <a:r>
              <a:rPr lang="en-US" sz="800" i="1" u="sng" dirty="0">
                <a:hlinkClick r:id="rId2"/>
              </a:rPr>
              <a:t>.</a:t>
            </a:r>
            <a:r>
              <a:rPr lang="en-US" sz="800" i="1" dirty="0"/>
              <a:t> </a:t>
            </a:r>
            <a:r>
              <a:rPr lang="en-US" sz="800" b="1" i="1" dirty="0"/>
              <a:t>Jones </a:t>
            </a:r>
            <a:r>
              <a:rPr lang="en-US" sz="800" b="1" i="1" dirty="0" err="1"/>
              <a:t>EG</a:t>
            </a:r>
            <a:r>
              <a:rPr lang="en-US" sz="800" i="1" dirty="0"/>
              <a:t>. Philos Trans R Soc Lond B Biol Sci. </a:t>
            </a:r>
            <a:r>
              <a:rPr lang="en-US" sz="800" b="1" i="1" dirty="0"/>
              <a:t>2002</a:t>
            </a:r>
            <a:r>
              <a:rPr lang="en-US" sz="800" i="1" dirty="0"/>
              <a:t> Dec 29;357(1428):1659-73. </a:t>
            </a:r>
          </a:p>
        </p:txBody>
      </p:sp>
      <p:sp>
        <p:nvSpPr>
          <p:cNvPr id="5" name="TextBox 4"/>
          <p:cNvSpPr txBox="1"/>
          <p:nvPr/>
        </p:nvSpPr>
        <p:spPr>
          <a:xfrm>
            <a:off x="905934" y="829723"/>
            <a:ext cx="1378904" cy="307777"/>
          </a:xfrm>
          <a:prstGeom prst="rect">
            <a:avLst/>
          </a:prstGeom>
          <a:noFill/>
        </p:spPr>
        <p:txBody>
          <a:bodyPr wrap="none" rtlCol="0">
            <a:spAutoFit/>
          </a:bodyPr>
          <a:lstStyle/>
          <a:p>
            <a:r>
              <a:rPr lang="en-US" dirty="0"/>
              <a:t>Primary Cortex</a:t>
            </a:r>
          </a:p>
        </p:txBody>
      </p:sp>
      <p:sp>
        <p:nvSpPr>
          <p:cNvPr id="6" name="TextBox 5"/>
          <p:cNvSpPr txBox="1"/>
          <p:nvPr/>
        </p:nvSpPr>
        <p:spPr>
          <a:xfrm>
            <a:off x="914400" y="5113856"/>
            <a:ext cx="956733" cy="600164"/>
          </a:xfrm>
          <a:prstGeom prst="rect">
            <a:avLst/>
          </a:prstGeom>
          <a:noFill/>
        </p:spPr>
        <p:txBody>
          <a:bodyPr wrap="square" rtlCol="0">
            <a:spAutoFit/>
          </a:bodyPr>
          <a:lstStyle/>
          <a:p>
            <a:r>
              <a:rPr lang="en-US" sz="1100" i="1" dirty="0"/>
              <a:t>Specific Relay Neuron</a:t>
            </a:r>
          </a:p>
        </p:txBody>
      </p:sp>
      <p:sp>
        <p:nvSpPr>
          <p:cNvPr id="7" name="TextBox 6"/>
          <p:cNvSpPr txBox="1"/>
          <p:nvPr/>
        </p:nvSpPr>
        <p:spPr>
          <a:xfrm>
            <a:off x="1049867" y="6036718"/>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8" name="TextBox 7"/>
          <p:cNvSpPr txBox="1"/>
          <p:nvPr/>
        </p:nvSpPr>
        <p:spPr>
          <a:xfrm>
            <a:off x="2158997" y="4267189"/>
            <a:ext cx="956733" cy="600164"/>
          </a:xfrm>
          <a:prstGeom prst="rect">
            <a:avLst/>
          </a:prstGeom>
          <a:noFill/>
        </p:spPr>
        <p:txBody>
          <a:bodyPr wrap="square" rtlCol="0">
            <a:spAutoFit/>
          </a:bodyPr>
          <a:lstStyle/>
          <a:p>
            <a:r>
              <a:rPr lang="en-US" sz="1100" i="1" dirty="0">
                <a:solidFill>
                  <a:srgbClr val="008000"/>
                </a:solidFill>
              </a:rPr>
              <a:t>Non-specific Relay Neuron</a:t>
            </a:r>
          </a:p>
        </p:txBody>
      </p:sp>
      <p:pic>
        <p:nvPicPr>
          <p:cNvPr id="135172" name="Picture 4"/>
          <p:cNvPicPr>
            <a:picLocks noChangeAspect="1" noChangeArrowheads="1"/>
          </p:cNvPicPr>
          <p:nvPr/>
        </p:nvPicPr>
        <p:blipFill>
          <a:blip r:embed="rId3" cstate="print"/>
          <a:srcRect/>
          <a:stretch>
            <a:fillRect/>
          </a:stretch>
        </p:blipFill>
        <p:spPr bwMode="auto">
          <a:xfrm>
            <a:off x="375182" y="1113366"/>
            <a:ext cx="2673000" cy="4977000"/>
          </a:xfrm>
          <a:prstGeom prst="rect">
            <a:avLst/>
          </a:prstGeom>
          <a:noFill/>
          <a:ln w="9525">
            <a:noFill/>
            <a:miter lim="800000"/>
            <a:headEnd/>
            <a:tailEnd/>
          </a:ln>
          <a:effectLst/>
        </p:spPr>
      </p:pic>
      <p:sp>
        <p:nvSpPr>
          <p:cNvPr id="10"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2636113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p:cNvPicPr>
            <a:picLocks noChangeAspect="1" noChangeArrowheads="1"/>
          </p:cNvPicPr>
          <p:nvPr/>
        </p:nvPicPr>
        <p:blipFill>
          <a:blip r:embed="rId2" cstate="print"/>
          <a:srcRect/>
          <a:stretch>
            <a:fillRect/>
          </a:stretch>
        </p:blipFill>
        <p:spPr bwMode="auto">
          <a:xfrm>
            <a:off x="567796" y="1104903"/>
            <a:ext cx="2511000" cy="4977000"/>
          </a:xfrm>
          <a:prstGeom prst="rect">
            <a:avLst/>
          </a:prstGeom>
          <a:noFill/>
          <a:ln w="9525">
            <a:noFill/>
            <a:miter lim="800000"/>
            <a:headEnd/>
            <a:tailEnd/>
          </a:ln>
          <a:effectLst/>
        </p:spPr>
      </p:pic>
      <p:sp>
        <p:nvSpPr>
          <p:cNvPr id="2" name="Title 1"/>
          <p:cNvSpPr>
            <a:spLocks noGrp="1"/>
          </p:cNvSpPr>
          <p:nvPr>
            <p:ph type="title"/>
          </p:nvPr>
        </p:nvSpPr>
        <p:spPr>
          <a:xfrm>
            <a:off x="463550" y="74310"/>
            <a:ext cx="8239125" cy="350838"/>
          </a:xfrm>
        </p:spPr>
        <p:txBody>
          <a:bodyPr/>
          <a:lstStyle/>
          <a:p>
            <a:r>
              <a:rPr lang="en-US" sz="1800" u="none" dirty="0"/>
              <a:t>Cortex Provides Feedback to the Thalamus</a:t>
            </a:r>
          </a:p>
        </p:txBody>
      </p:sp>
      <p:sp>
        <p:nvSpPr>
          <p:cNvPr id="5" name="TextBox 4"/>
          <p:cNvSpPr txBox="1"/>
          <p:nvPr/>
        </p:nvSpPr>
        <p:spPr>
          <a:xfrm>
            <a:off x="905934" y="829723"/>
            <a:ext cx="1378904" cy="307777"/>
          </a:xfrm>
          <a:prstGeom prst="rect">
            <a:avLst/>
          </a:prstGeom>
          <a:noFill/>
        </p:spPr>
        <p:txBody>
          <a:bodyPr wrap="none" rtlCol="0">
            <a:spAutoFit/>
          </a:bodyPr>
          <a:lstStyle/>
          <a:p>
            <a:r>
              <a:rPr lang="en-US" dirty="0"/>
              <a:t>Primary Cortex</a:t>
            </a:r>
          </a:p>
        </p:txBody>
      </p:sp>
      <p:sp>
        <p:nvSpPr>
          <p:cNvPr id="7" name="TextBox 6"/>
          <p:cNvSpPr txBox="1"/>
          <p:nvPr/>
        </p:nvSpPr>
        <p:spPr>
          <a:xfrm>
            <a:off x="1049867" y="6036718"/>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8" name="TextBox 7"/>
          <p:cNvSpPr txBox="1"/>
          <p:nvPr/>
        </p:nvSpPr>
        <p:spPr>
          <a:xfrm>
            <a:off x="2887134" y="1998133"/>
            <a:ext cx="2178802" cy="307777"/>
          </a:xfrm>
          <a:prstGeom prst="rect">
            <a:avLst/>
          </a:prstGeom>
          <a:noFill/>
        </p:spPr>
        <p:txBody>
          <a:bodyPr wrap="none" rtlCol="0">
            <a:spAutoFit/>
          </a:bodyPr>
          <a:lstStyle/>
          <a:p>
            <a:r>
              <a:rPr lang="en-US" dirty="0"/>
              <a:t>Layer IV = input to cortex</a:t>
            </a:r>
          </a:p>
        </p:txBody>
      </p:sp>
      <p:sp>
        <p:nvSpPr>
          <p:cNvPr id="9" name="TextBox 8"/>
          <p:cNvSpPr txBox="1"/>
          <p:nvPr/>
        </p:nvSpPr>
        <p:spPr>
          <a:xfrm>
            <a:off x="2921000" y="3132666"/>
            <a:ext cx="5500189" cy="523220"/>
          </a:xfrm>
          <a:prstGeom prst="rect">
            <a:avLst/>
          </a:prstGeom>
          <a:noFill/>
        </p:spPr>
        <p:txBody>
          <a:bodyPr wrap="square" rtlCol="0">
            <a:spAutoFit/>
          </a:bodyPr>
          <a:lstStyle/>
          <a:p>
            <a:pPr marL="914400" indent="-914400"/>
            <a:r>
              <a:rPr lang="en-US" dirty="0"/>
              <a:t>Layer VI = output back to the specific relay nucleus that innervates layer IV directly above the layer VI cells</a:t>
            </a:r>
          </a:p>
        </p:txBody>
      </p:sp>
      <p:sp>
        <p:nvSpPr>
          <p:cNvPr id="12" name="TextBox 11"/>
          <p:cNvSpPr txBox="1"/>
          <p:nvPr/>
        </p:nvSpPr>
        <p:spPr>
          <a:xfrm>
            <a:off x="1761063" y="5164657"/>
            <a:ext cx="956733" cy="600164"/>
          </a:xfrm>
          <a:prstGeom prst="rect">
            <a:avLst/>
          </a:prstGeom>
          <a:noFill/>
        </p:spPr>
        <p:txBody>
          <a:bodyPr wrap="square" rtlCol="0">
            <a:spAutoFit/>
          </a:bodyPr>
          <a:lstStyle/>
          <a:p>
            <a:r>
              <a:rPr lang="en-US" sz="1100" i="1" dirty="0"/>
              <a:t>Specific Relay Neuron</a:t>
            </a:r>
          </a:p>
        </p:txBody>
      </p:sp>
      <p:cxnSp>
        <p:nvCxnSpPr>
          <p:cNvPr id="15" name="Straight Arrow Connector 14"/>
          <p:cNvCxnSpPr/>
          <p:nvPr/>
        </p:nvCxnSpPr>
        <p:spPr>
          <a:xfrm>
            <a:off x="1837267" y="4326467"/>
            <a:ext cx="702733" cy="16933"/>
          </a:xfrm>
          <a:prstGeom prst="straightConnector1">
            <a:avLst/>
          </a:prstGeom>
          <a:ln w="1524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72262" y="4199466"/>
            <a:ext cx="4052713" cy="307777"/>
          </a:xfrm>
          <a:prstGeom prst="rect">
            <a:avLst/>
          </a:prstGeom>
          <a:noFill/>
        </p:spPr>
        <p:txBody>
          <a:bodyPr wrap="none" rtlCol="0">
            <a:spAutoFit/>
          </a:bodyPr>
          <a:lstStyle/>
          <a:p>
            <a:r>
              <a:rPr lang="en-US" dirty="0"/>
              <a:t>Cortico-thalamic fibers  (from cortex to thalamus)</a:t>
            </a:r>
          </a:p>
        </p:txBody>
      </p:sp>
      <p:sp>
        <p:nvSpPr>
          <p:cNvPr id="13"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1289140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5"/>
          <p:cNvPicPr>
            <a:picLocks noChangeAspect="1" noChangeArrowheads="1"/>
          </p:cNvPicPr>
          <p:nvPr/>
        </p:nvPicPr>
        <p:blipFill>
          <a:blip r:embed="rId2" cstate="print"/>
          <a:srcRect/>
          <a:stretch>
            <a:fillRect/>
          </a:stretch>
        </p:blipFill>
        <p:spPr bwMode="auto">
          <a:xfrm>
            <a:off x="550862" y="1104899"/>
            <a:ext cx="2511000" cy="4977000"/>
          </a:xfrm>
          <a:prstGeom prst="rect">
            <a:avLst/>
          </a:prstGeom>
          <a:noFill/>
          <a:ln w="9525">
            <a:noFill/>
            <a:miter lim="800000"/>
            <a:headEnd/>
            <a:tailEnd/>
          </a:ln>
          <a:effectLst/>
        </p:spPr>
      </p:pic>
      <p:sp>
        <p:nvSpPr>
          <p:cNvPr id="2" name="Title 1"/>
          <p:cNvSpPr>
            <a:spLocks noGrp="1"/>
          </p:cNvSpPr>
          <p:nvPr>
            <p:ph type="title"/>
          </p:nvPr>
        </p:nvSpPr>
        <p:spPr>
          <a:xfrm>
            <a:off x="463550" y="74310"/>
            <a:ext cx="8239125" cy="350838"/>
          </a:xfrm>
        </p:spPr>
        <p:txBody>
          <a:bodyPr/>
          <a:lstStyle/>
          <a:p>
            <a:r>
              <a:rPr lang="en-US" sz="1800" dirty="0"/>
              <a:t>How does the information get down to cortical layer VI?</a:t>
            </a:r>
          </a:p>
        </p:txBody>
      </p:sp>
      <p:sp>
        <p:nvSpPr>
          <p:cNvPr id="5" name="TextBox 4"/>
          <p:cNvSpPr txBox="1"/>
          <p:nvPr/>
        </p:nvSpPr>
        <p:spPr>
          <a:xfrm>
            <a:off x="905934" y="829723"/>
            <a:ext cx="1378904" cy="307777"/>
          </a:xfrm>
          <a:prstGeom prst="rect">
            <a:avLst/>
          </a:prstGeom>
          <a:noFill/>
        </p:spPr>
        <p:txBody>
          <a:bodyPr wrap="none" rtlCol="0">
            <a:spAutoFit/>
          </a:bodyPr>
          <a:lstStyle/>
          <a:p>
            <a:r>
              <a:rPr lang="en-US" dirty="0"/>
              <a:t>Primary Cortex</a:t>
            </a:r>
          </a:p>
        </p:txBody>
      </p:sp>
      <p:sp>
        <p:nvSpPr>
          <p:cNvPr id="7" name="TextBox 6"/>
          <p:cNvSpPr txBox="1"/>
          <p:nvPr/>
        </p:nvSpPr>
        <p:spPr>
          <a:xfrm>
            <a:off x="1049867" y="6036718"/>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8" name="TextBox 7"/>
          <p:cNvSpPr txBox="1"/>
          <p:nvPr/>
        </p:nvSpPr>
        <p:spPr>
          <a:xfrm>
            <a:off x="2887134" y="1998133"/>
            <a:ext cx="2178802" cy="307777"/>
          </a:xfrm>
          <a:prstGeom prst="rect">
            <a:avLst/>
          </a:prstGeom>
          <a:noFill/>
        </p:spPr>
        <p:txBody>
          <a:bodyPr wrap="none" rtlCol="0">
            <a:spAutoFit/>
          </a:bodyPr>
          <a:lstStyle/>
          <a:p>
            <a:r>
              <a:rPr lang="en-US" dirty="0">
                <a:solidFill>
                  <a:schemeClr val="bg2">
                    <a:lumMod val="60000"/>
                    <a:lumOff val="40000"/>
                  </a:schemeClr>
                </a:solidFill>
              </a:rPr>
              <a:t>Layer IV = input to cortex</a:t>
            </a:r>
          </a:p>
        </p:txBody>
      </p:sp>
      <p:sp>
        <p:nvSpPr>
          <p:cNvPr id="9" name="TextBox 8"/>
          <p:cNvSpPr txBox="1"/>
          <p:nvPr/>
        </p:nvSpPr>
        <p:spPr>
          <a:xfrm>
            <a:off x="2921000" y="3132666"/>
            <a:ext cx="5500189" cy="523220"/>
          </a:xfrm>
          <a:prstGeom prst="rect">
            <a:avLst/>
          </a:prstGeom>
          <a:noFill/>
        </p:spPr>
        <p:txBody>
          <a:bodyPr wrap="square" rtlCol="0">
            <a:spAutoFit/>
          </a:bodyPr>
          <a:lstStyle/>
          <a:p>
            <a:pPr marL="914400" indent="-914400"/>
            <a:r>
              <a:rPr lang="en-US" dirty="0">
                <a:solidFill>
                  <a:schemeClr val="bg2">
                    <a:lumMod val="60000"/>
                    <a:lumOff val="40000"/>
                  </a:schemeClr>
                </a:solidFill>
              </a:rPr>
              <a:t>Layer VI = output back to the specific relay nucleus that innervates layer IV directly above the layer VI cells</a:t>
            </a:r>
          </a:p>
        </p:txBody>
      </p:sp>
      <p:pic>
        <p:nvPicPr>
          <p:cNvPr id="136195" name="Picture 3"/>
          <p:cNvPicPr>
            <a:picLocks noChangeAspect="1" noChangeArrowheads="1"/>
          </p:cNvPicPr>
          <p:nvPr/>
        </p:nvPicPr>
        <p:blipFill>
          <a:blip r:embed="rId3" cstate="print"/>
          <a:srcRect/>
          <a:stretch>
            <a:fillRect/>
          </a:stretch>
        </p:blipFill>
        <p:spPr bwMode="auto">
          <a:xfrm>
            <a:off x="927628" y="1181102"/>
            <a:ext cx="1053000" cy="2133000"/>
          </a:xfrm>
          <a:prstGeom prst="rect">
            <a:avLst/>
          </a:prstGeom>
          <a:noFill/>
          <a:ln w="9525">
            <a:noFill/>
            <a:miter lim="800000"/>
            <a:headEnd/>
            <a:tailEnd/>
          </a:ln>
          <a:effectLst/>
        </p:spPr>
      </p:pic>
      <p:sp>
        <p:nvSpPr>
          <p:cNvPr id="13" name="TextBox 12"/>
          <p:cNvSpPr txBox="1"/>
          <p:nvPr/>
        </p:nvSpPr>
        <p:spPr>
          <a:xfrm>
            <a:off x="1761063" y="5164657"/>
            <a:ext cx="956733" cy="600164"/>
          </a:xfrm>
          <a:prstGeom prst="rect">
            <a:avLst/>
          </a:prstGeom>
          <a:noFill/>
        </p:spPr>
        <p:txBody>
          <a:bodyPr wrap="square" rtlCol="0">
            <a:spAutoFit/>
          </a:bodyPr>
          <a:lstStyle/>
          <a:p>
            <a:r>
              <a:rPr lang="en-US" sz="1100" i="1" dirty="0"/>
              <a:t>Specific Relay Neuron</a:t>
            </a:r>
          </a:p>
        </p:txBody>
      </p:sp>
      <p:sp>
        <p:nvSpPr>
          <p:cNvPr id="16" name="TextBox 15"/>
          <p:cNvSpPr txBox="1"/>
          <p:nvPr/>
        </p:nvSpPr>
        <p:spPr>
          <a:xfrm>
            <a:off x="3081866" y="888983"/>
            <a:ext cx="5201000" cy="646331"/>
          </a:xfrm>
          <a:prstGeom prst="rect">
            <a:avLst/>
          </a:prstGeom>
          <a:noFill/>
        </p:spPr>
        <p:txBody>
          <a:bodyPr wrap="square" rtlCol="0">
            <a:spAutoFit/>
          </a:bodyPr>
          <a:lstStyle/>
          <a:p>
            <a:r>
              <a:rPr lang="en-US" sz="1800" dirty="0"/>
              <a:t>Intracortical connections transfer the information (after processing) down to layer VI</a:t>
            </a:r>
          </a:p>
        </p:txBody>
      </p:sp>
      <p:sp>
        <p:nvSpPr>
          <p:cNvPr id="17" name="TextBox 16"/>
          <p:cNvSpPr txBox="1"/>
          <p:nvPr/>
        </p:nvSpPr>
        <p:spPr>
          <a:xfrm>
            <a:off x="3750733" y="4148667"/>
            <a:ext cx="4859867" cy="738664"/>
          </a:xfrm>
          <a:prstGeom prst="rect">
            <a:avLst/>
          </a:prstGeom>
          <a:noFill/>
        </p:spPr>
        <p:txBody>
          <a:bodyPr wrap="square" rtlCol="0">
            <a:spAutoFit/>
          </a:bodyPr>
          <a:lstStyle/>
          <a:p>
            <a:r>
              <a:rPr lang="en-US" dirty="0"/>
              <a:t>The projection from layer V pyramidal neurons to layer VI are axonal collaterals,</a:t>
            </a:r>
          </a:p>
          <a:p>
            <a:r>
              <a:rPr lang="en-US" dirty="0"/>
              <a:t>as you will see – these cells also have other projections</a:t>
            </a:r>
          </a:p>
        </p:txBody>
      </p:sp>
      <p:sp>
        <p:nvSpPr>
          <p:cNvPr id="14"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4801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4310"/>
            <a:ext cx="8239125" cy="350838"/>
          </a:xfrm>
        </p:spPr>
        <p:txBody>
          <a:bodyPr/>
          <a:lstStyle/>
          <a:p>
            <a:r>
              <a:rPr lang="en-US" sz="1800" dirty="0"/>
              <a:t>Primary Cortex Provides a Connection to Higher Order Thalamus</a:t>
            </a:r>
          </a:p>
        </p:txBody>
      </p:sp>
      <p:sp>
        <p:nvSpPr>
          <p:cNvPr id="5" name="TextBox 4"/>
          <p:cNvSpPr txBox="1"/>
          <p:nvPr/>
        </p:nvSpPr>
        <p:spPr>
          <a:xfrm>
            <a:off x="905934" y="829723"/>
            <a:ext cx="1378904" cy="307777"/>
          </a:xfrm>
          <a:prstGeom prst="rect">
            <a:avLst/>
          </a:prstGeom>
          <a:noFill/>
        </p:spPr>
        <p:txBody>
          <a:bodyPr wrap="none" rtlCol="0">
            <a:spAutoFit/>
          </a:bodyPr>
          <a:lstStyle/>
          <a:p>
            <a:r>
              <a:rPr lang="en-US" dirty="0"/>
              <a:t>Primary Cortex</a:t>
            </a:r>
          </a:p>
        </p:txBody>
      </p:sp>
      <p:sp>
        <p:nvSpPr>
          <p:cNvPr id="6" name="TextBox 5"/>
          <p:cNvSpPr txBox="1"/>
          <p:nvPr/>
        </p:nvSpPr>
        <p:spPr>
          <a:xfrm>
            <a:off x="1049867" y="6009265"/>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7" name="TextBox 6"/>
          <p:cNvSpPr txBox="1"/>
          <p:nvPr/>
        </p:nvSpPr>
        <p:spPr>
          <a:xfrm>
            <a:off x="1761063" y="5164657"/>
            <a:ext cx="956733" cy="600164"/>
          </a:xfrm>
          <a:prstGeom prst="rect">
            <a:avLst/>
          </a:prstGeom>
          <a:noFill/>
        </p:spPr>
        <p:txBody>
          <a:bodyPr wrap="square" rtlCol="0">
            <a:spAutoFit/>
          </a:bodyPr>
          <a:lstStyle/>
          <a:p>
            <a:r>
              <a:rPr lang="en-US" sz="1100" i="1" dirty="0"/>
              <a:t>Specific Relay Neuron</a:t>
            </a:r>
          </a:p>
        </p:txBody>
      </p:sp>
      <p:sp>
        <p:nvSpPr>
          <p:cNvPr id="8" name="TextBox 7"/>
          <p:cNvSpPr txBox="1"/>
          <p:nvPr/>
        </p:nvSpPr>
        <p:spPr>
          <a:xfrm>
            <a:off x="3708896" y="6009265"/>
            <a:ext cx="1915910" cy="738664"/>
          </a:xfrm>
          <a:prstGeom prst="rect">
            <a:avLst/>
          </a:prstGeom>
          <a:noFill/>
        </p:spPr>
        <p:txBody>
          <a:bodyPr wrap="none" rtlCol="0">
            <a:spAutoFit/>
          </a:bodyPr>
          <a:lstStyle/>
          <a:p>
            <a:pPr algn="ctr"/>
            <a:r>
              <a:rPr lang="en-US" dirty="0"/>
              <a:t>Higher Order Nucleus</a:t>
            </a:r>
          </a:p>
          <a:p>
            <a:pPr algn="ctr"/>
            <a:r>
              <a:rPr lang="en-US" dirty="0"/>
              <a:t>of the</a:t>
            </a:r>
          </a:p>
          <a:p>
            <a:pPr algn="ctr"/>
            <a:r>
              <a:rPr lang="en-US" dirty="0"/>
              <a:t>THALAMUS</a:t>
            </a:r>
          </a:p>
        </p:txBody>
      </p:sp>
      <p:sp>
        <p:nvSpPr>
          <p:cNvPr id="9" name="TextBox 8"/>
          <p:cNvSpPr txBox="1"/>
          <p:nvPr/>
        </p:nvSpPr>
        <p:spPr>
          <a:xfrm>
            <a:off x="4357159" y="1905000"/>
            <a:ext cx="4707466" cy="2462213"/>
          </a:xfrm>
          <a:prstGeom prst="rect">
            <a:avLst/>
          </a:prstGeom>
          <a:noFill/>
        </p:spPr>
        <p:txBody>
          <a:bodyPr wrap="square" rtlCol="0">
            <a:spAutoFit/>
          </a:bodyPr>
          <a:lstStyle/>
          <a:p>
            <a:r>
              <a:rPr lang="en-US" dirty="0"/>
              <a:t>In general what does higher order mean?</a:t>
            </a:r>
          </a:p>
          <a:p>
            <a:r>
              <a:rPr lang="en-US" dirty="0"/>
              <a:t>It means there is additional processing that has gone on in some CNS center.  Secondary Cortex is higher order because primary cortex already received that information did some computation through intracortical connectivity and then passed it to secondary cortex.</a:t>
            </a:r>
          </a:p>
          <a:p>
            <a:endParaRPr lang="en-US" dirty="0"/>
          </a:p>
          <a:p>
            <a:r>
              <a:rPr lang="en-US" dirty="0"/>
              <a:t>Higher order thalamus – processing has already occurred in both the primary thalamic nucleus and within the cortex so when it gets to higher order thalamic nucleus – it is ‘higher’ level (more processed) information.</a:t>
            </a:r>
          </a:p>
        </p:txBody>
      </p:sp>
      <p:pic>
        <p:nvPicPr>
          <p:cNvPr id="137220" name="Picture 4"/>
          <p:cNvPicPr>
            <a:picLocks noChangeAspect="1" noChangeArrowheads="1"/>
          </p:cNvPicPr>
          <p:nvPr/>
        </p:nvPicPr>
        <p:blipFill>
          <a:blip r:embed="rId2" cstate="print"/>
          <a:srcRect/>
          <a:stretch>
            <a:fillRect/>
          </a:stretch>
        </p:blipFill>
        <p:spPr bwMode="auto">
          <a:xfrm>
            <a:off x="567796" y="1104899"/>
            <a:ext cx="5076000" cy="4977000"/>
          </a:xfrm>
          <a:prstGeom prst="rect">
            <a:avLst/>
          </a:prstGeom>
          <a:noFill/>
          <a:ln w="9525">
            <a:noFill/>
            <a:miter lim="800000"/>
            <a:headEnd/>
            <a:tailEnd/>
          </a:ln>
          <a:effectLst/>
        </p:spPr>
      </p:pic>
      <p:sp>
        <p:nvSpPr>
          <p:cNvPr id="11" name="TextBox 10"/>
          <p:cNvSpPr txBox="1"/>
          <p:nvPr/>
        </p:nvSpPr>
        <p:spPr>
          <a:xfrm>
            <a:off x="2870200" y="2218266"/>
            <a:ext cx="1363133" cy="954107"/>
          </a:xfrm>
          <a:prstGeom prst="rect">
            <a:avLst/>
          </a:prstGeom>
          <a:noFill/>
        </p:spPr>
        <p:txBody>
          <a:bodyPr wrap="square" rtlCol="0">
            <a:spAutoFit/>
          </a:bodyPr>
          <a:lstStyle/>
          <a:p>
            <a:r>
              <a:rPr lang="en-US" dirty="0">
                <a:solidFill>
                  <a:srgbClr val="33CCFF"/>
                </a:solidFill>
              </a:rPr>
              <a:t>OUTPUT to higher order thalamic centers</a:t>
            </a:r>
          </a:p>
        </p:txBody>
      </p:sp>
      <p:sp>
        <p:nvSpPr>
          <p:cNvPr id="13"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3329670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Thalamic aspects of the Diencephalon</a:t>
            </a:r>
          </a:p>
        </p:txBody>
      </p:sp>
      <p:grpSp>
        <p:nvGrpSpPr>
          <p:cNvPr id="8" name="Group 7"/>
          <p:cNvGrpSpPr/>
          <p:nvPr/>
        </p:nvGrpSpPr>
        <p:grpSpPr>
          <a:xfrm>
            <a:off x="1630930" y="783173"/>
            <a:ext cx="6048374" cy="4180939"/>
            <a:chOff x="352425" y="783173"/>
            <a:chExt cx="6048374" cy="4180939"/>
          </a:xfrm>
        </p:grpSpPr>
        <p:pic>
          <p:nvPicPr>
            <p:cNvPr id="75778" name="Picture 2" descr="http://www.easynotecards.com/uploads/478/64/3386f18_13cabf87a7b__8000_00002419.jpg"/>
            <p:cNvPicPr>
              <a:picLocks noChangeAspect="1" noChangeArrowheads="1"/>
            </p:cNvPicPr>
            <p:nvPr/>
          </p:nvPicPr>
          <p:blipFill>
            <a:blip r:embed="rId2" cstate="print"/>
            <a:srcRect/>
            <a:stretch>
              <a:fillRect/>
            </a:stretch>
          </p:blipFill>
          <p:spPr bwMode="auto">
            <a:xfrm>
              <a:off x="352425" y="783173"/>
              <a:ext cx="6048374" cy="4180939"/>
            </a:xfrm>
            <a:prstGeom prst="rect">
              <a:avLst/>
            </a:prstGeom>
            <a:noFill/>
          </p:spPr>
        </p:pic>
        <p:sp>
          <p:nvSpPr>
            <p:cNvPr id="4" name="TextBox 3"/>
            <p:cNvSpPr txBox="1"/>
            <p:nvPr/>
          </p:nvSpPr>
          <p:spPr>
            <a:xfrm>
              <a:off x="2009775" y="1524000"/>
              <a:ext cx="1652953" cy="523220"/>
            </a:xfrm>
            <a:prstGeom prst="rect">
              <a:avLst/>
            </a:prstGeom>
            <a:noFill/>
          </p:spPr>
          <p:txBody>
            <a:bodyPr wrap="none" rtlCol="0">
              <a:spAutoFit/>
            </a:bodyPr>
            <a:lstStyle/>
            <a:p>
              <a:r>
                <a:rPr lang="en-US" dirty="0"/>
                <a:t>Thalamus </a:t>
              </a:r>
            </a:p>
            <a:p>
              <a:r>
                <a:rPr lang="en-US" dirty="0"/>
                <a:t>(Dorsal Thalamus)</a:t>
              </a:r>
            </a:p>
          </p:txBody>
        </p:sp>
        <p:sp>
          <p:nvSpPr>
            <p:cNvPr id="5" name="TextBox 4"/>
            <p:cNvSpPr txBox="1"/>
            <p:nvPr/>
          </p:nvSpPr>
          <p:spPr>
            <a:xfrm>
              <a:off x="3505200" y="2209800"/>
              <a:ext cx="503664" cy="307777"/>
            </a:xfrm>
            <a:prstGeom prst="rect">
              <a:avLst/>
            </a:prstGeom>
            <a:solidFill>
              <a:schemeClr val="bg1"/>
            </a:solidFill>
          </p:spPr>
          <p:txBody>
            <a:bodyPr wrap="none" rtlCol="0">
              <a:spAutoFit/>
            </a:bodyPr>
            <a:lstStyle/>
            <a:p>
              <a:r>
                <a:rPr lang="en-US" dirty="0"/>
                <a:t>Sub</a:t>
              </a:r>
            </a:p>
          </p:txBody>
        </p:sp>
        <p:sp>
          <p:nvSpPr>
            <p:cNvPr id="6" name="TextBox 5"/>
            <p:cNvSpPr txBox="1"/>
            <p:nvPr/>
          </p:nvSpPr>
          <p:spPr>
            <a:xfrm>
              <a:off x="4333875" y="1704975"/>
              <a:ext cx="444352" cy="307777"/>
            </a:xfrm>
            <a:prstGeom prst="rect">
              <a:avLst/>
            </a:prstGeom>
            <a:solidFill>
              <a:schemeClr val="bg1"/>
            </a:solidFill>
          </p:spPr>
          <p:txBody>
            <a:bodyPr wrap="none" rtlCol="0">
              <a:spAutoFit/>
            </a:bodyPr>
            <a:lstStyle/>
            <a:p>
              <a:r>
                <a:rPr lang="en-US" dirty="0"/>
                <a:t>Epi</a:t>
              </a:r>
            </a:p>
          </p:txBody>
        </p:sp>
      </p:grpSp>
      <p:sp>
        <p:nvSpPr>
          <p:cNvPr id="7" name="TextBox 6"/>
          <p:cNvSpPr txBox="1"/>
          <p:nvPr/>
        </p:nvSpPr>
        <p:spPr>
          <a:xfrm>
            <a:off x="1598651" y="5207000"/>
            <a:ext cx="6112933" cy="1384995"/>
          </a:xfrm>
          <a:prstGeom prst="rect">
            <a:avLst/>
          </a:prstGeom>
          <a:noFill/>
        </p:spPr>
        <p:txBody>
          <a:bodyPr wrap="square" rtlCol="0">
            <a:spAutoFit/>
          </a:bodyPr>
          <a:lstStyle/>
          <a:p>
            <a:r>
              <a:rPr lang="en-US" dirty="0"/>
              <a:t>Epi Thalamus – pineal gland attached + </a:t>
            </a:r>
            <a:r>
              <a:rPr lang="en-US" dirty="0" err="1"/>
              <a:t>habenular</a:t>
            </a:r>
            <a:r>
              <a:rPr lang="en-US" dirty="0"/>
              <a:t> nucleus – limbic system, circadian rhythms</a:t>
            </a:r>
          </a:p>
          <a:p>
            <a:r>
              <a:rPr lang="en-US" sz="2800" dirty="0"/>
              <a:t>THALAMUS = Dorsal Thalamus</a:t>
            </a:r>
          </a:p>
          <a:p>
            <a:r>
              <a:rPr lang="en-US" dirty="0"/>
              <a:t>Sub Thalamus – motor functions – (connected to basal ganglia and substantia nigra - target for Parkinson’s surgery)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p:cNvPicPr>
            <a:picLocks noChangeAspect="1" noChangeArrowheads="1"/>
          </p:cNvPicPr>
          <p:nvPr/>
        </p:nvPicPr>
        <p:blipFill>
          <a:blip r:embed="rId2" cstate="print"/>
          <a:srcRect/>
          <a:stretch>
            <a:fillRect/>
          </a:stretch>
        </p:blipFill>
        <p:spPr bwMode="auto">
          <a:xfrm>
            <a:off x="567796" y="1104899"/>
            <a:ext cx="5076000" cy="4977000"/>
          </a:xfrm>
          <a:prstGeom prst="rect">
            <a:avLst/>
          </a:prstGeom>
          <a:noFill/>
          <a:ln w="9525">
            <a:noFill/>
            <a:miter lim="800000"/>
            <a:headEnd/>
            <a:tailEnd/>
          </a:ln>
          <a:effectLst/>
        </p:spPr>
      </p:pic>
      <p:sp>
        <p:nvSpPr>
          <p:cNvPr id="2" name="Title 1"/>
          <p:cNvSpPr>
            <a:spLocks noGrp="1"/>
          </p:cNvSpPr>
          <p:nvPr>
            <p:ph type="title"/>
          </p:nvPr>
        </p:nvSpPr>
        <p:spPr>
          <a:xfrm>
            <a:off x="463550" y="74310"/>
            <a:ext cx="8239125" cy="350838"/>
          </a:xfrm>
        </p:spPr>
        <p:txBody>
          <a:bodyPr/>
          <a:lstStyle/>
          <a:p>
            <a:r>
              <a:rPr lang="en-US" sz="1800" dirty="0"/>
              <a:t>Primary Cortex Provides a Connection to Higher Order Thalamus</a:t>
            </a:r>
          </a:p>
        </p:txBody>
      </p:sp>
      <p:sp>
        <p:nvSpPr>
          <p:cNvPr id="5" name="TextBox 4"/>
          <p:cNvSpPr txBox="1"/>
          <p:nvPr/>
        </p:nvSpPr>
        <p:spPr>
          <a:xfrm>
            <a:off x="905934" y="829723"/>
            <a:ext cx="1378904" cy="307777"/>
          </a:xfrm>
          <a:prstGeom prst="rect">
            <a:avLst/>
          </a:prstGeom>
          <a:noFill/>
        </p:spPr>
        <p:txBody>
          <a:bodyPr wrap="none" rtlCol="0">
            <a:spAutoFit/>
          </a:bodyPr>
          <a:lstStyle/>
          <a:p>
            <a:r>
              <a:rPr lang="en-US" dirty="0"/>
              <a:t>Primary Cortex</a:t>
            </a:r>
          </a:p>
        </p:txBody>
      </p:sp>
      <p:sp>
        <p:nvSpPr>
          <p:cNvPr id="6" name="TextBox 5"/>
          <p:cNvSpPr txBox="1"/>
          <p:nvPr/>
        </p:nvSpPr>
        <p:spPr>
          <a:xfrm>
            <a:off x="1049867" y="6009265"/>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8" name="TextBox 7"/>
          <p:cNvSpPr txBox="1"/>
          <p:nvPr/>
        </p:nvSpPr>
        <p:spPr>
          <a:xfrm>
            <a:off x="3708896" y="6009265"/>
            <a:ext cx="1915910" cy="738664"/>
          </a:xfrm>
          <a:prstGeom prst="rect">
            <a:avLst/>
          </a:prstGeom>
          <a:noFill/>
        </p:spPr>
        <p:txBody>
          <a:bodyPr wrap="none" rtlCol="0">
            <a:spAutoFit/>
          </a:bodyPr>
          <a:lstStyle/>
          <a:p>
            <a:pPr algn="ctr"/>
            <a:r>
              <a:rPr lang="en-US" dirty="0"/>
              <a:t>Higher Order Nucleus</a:t>
            </a:r>
          </a:p>
          <a:p>
            <a:pPr algn="ctr"/>
            <a:r>
              <a:rPr lang="en-US" dirty="0"/>
              <a:t>of the</a:t>
            </a:r>
          </a:p>
          <a:p>
            <a:pPr algn="ctr"/>
            <a:r>
              <a:rPr lang="en-US" dirty="0"/>
              <a:t>THALAMUS</a:t>
            </a:r>
          </a:p>
        </p:txBody>
      </p:sp>
      <p:sp>
        <p:nvSpPr>
          <p:cNvPr id="12" name="TextBox 11"/>
          <p:cNvSpPr txBox="1"/>
          <p:nvPr/>
        </p:nvSpPr>
        <p:spPr>
          <a:xfrm>
            <a:off x="1803400" y="5266266"/>
            <a:ext cx="864339" cy="523220"/>
          </a:xfrm>
          <a:prstGeom prst="rect">
            <a:avLst/>
          </a:prstGeom>
          <a:noFill/>
        </p:spPr>
        <p:txBody>
          <a:bodyPr wrap="none" rtlCol="0">
            <a:spAutoFit/>
          </a:bodyPr>
          <a:lstStyle/>
          <a:p>
            <a:r>
              <a:rPr lang="en-US" dirty="0"/>
              <a:t>DRIVER</a:t>
            </a:r>
          </a:p>
          <a:p>
            <a:r>
              <a:rPr lang="en-US" dirty="0"/>
              <a:t>cell</a:t>
            </a:r>
          </a:p>
        </p:txBody>
      </p:sp>
      <p:sp>
        <p:nvSpPr>
          <p:cNvPr id="13" name="TextBox 12"/>
          <p:cNvSpPr txBox="1"/>
          <p:nvPr/>
        </p:nvSpPr>
        <p:spPr>
          <a:xfrm>
            <a:off x="4631264" y="5122332"/>
            <a:ext cx="979755" cy="523220"/>
          </a:xfrm>
          <a:prstGeom prst="rect">
            <a:avLst/>
          </a:prstGeom>
          <a:noFill/>
        </p:spPr>
        <p:txBody>
          <a:bodyPr wrap="none" rtlCol="0">
            <a:spAutoFit/>
          </a:bodyPr>
          <a:lstStyle/>
          <a:p>
            <a:r>
              <a:rPr lang="en-US" dirty="0"/>
              <a:t>Modulator</a:t>
            </a:r>
          </a:p>
          <a:p>
            <a:r>
              <a:rPr lang="en-US" dirty="0"/>
              <a:t>cell</a:t>
            </a:r>
          </a:p>
        </p:txBody>
      </p:sp>
      <p:sp>
        <p:nvSpPr>
          <p:cNvPr id="14" name="TextBox 13"/>
          <p:cNvSpPr txBox="1"/>
          <p:nvPr/>
        </p:nvSpPr>
        <p:spPr>
          <a:xfrm>
            <a:off x="3318933" y="1320800"/>
            <a:ext cx="4097867" cy="1815882"/>
          </a:xfrm>
          <a:prstGeom prst="rect">
            <a:avLst/>
          </a:prstGeom>
          <a:noFill/>
        </p:spPr>
        <p:txBody>
          <a:bodyPr wrap="square" rtlCol="0">
            <a:spAutoFit/>
          </a:bodyPr>
          <a:lstStyle/>
          <a:p>
            <a:r>
              <a:rPr lang="en-US" dirty="0"/>
              <a:t>Specific Relay Neurons in the primary or specific relay nuclei can also be called DRIVERS – they are driving the information.</a:t>
            </a:r>
          </a:p>
          <a:p>
            <a:endParaRPr lang="en-US" dirty="0"/>
          </a:p>
          <a:p>
            <a:r>
              <a:rPr lang="en-US" dirty="0"/>
              <a:t>The thalamic cell in the higher order thalamic nucleus is called a modulator cell – because it is only affecting the information after it is already received – so at higher levels modulation occurs.</a:t>
            </a:r>
          </a:p>
        </p:txBody>
      </p:sp>
      <p:sp>
        <p:nvSpPr>
          <p:cNvPr id="3" name="Rectangle 2"/>
          <p:cNvSpPr/>
          <p:nvPr/>
        </p:nvSpPr>
        <p:spPr>
          <a:xfrm>
            <a:off x="3708896" y="3434750"/>
            <a:ext cx="4572000" cy="769441"/>
          </a:xfrm>
          <a:prstGeom prst="rect">
            <a:avLst/>
          </a:prstGeom>
        </p:spPr>
        <p:txBody>
          <a:bodyPr>
            <a:spAutoFit/>
          </a:bodyPr>
          <a:lstStyle/>
          <a:p>
            <a:r>
              <a:rPr lang="en-US" dirty="0">
                <a:solidFill>
                  <a:srgbClr val="000099"/>
                </a:solidFill>
              </a:rPr>
              <a:t> The </a:t>
            </a:r>
            <a:r>
              <a:rPr lang="en-US" sz="1500" b="1" u="sng" dirty="0">
                <a:solidFill>
                  <a:srgbClr val="000099"/>
                </a:solidFill>
              </a:rPr>
              <a:t>function of the modulator neurons is to amplify the gain of the signal</a:t>
            </a:r>
            <a:r>
              <a:rPr lang="en-US" dirty="0">
                <a:solidFill>
                  <a:srgbClr val="000099"/>
                </a:solidFill>
              </a:rPr>
              <a:t>, that is they can make a specific stimulus become more important.</a:t>
            </a:r>
          </a:p>
        </p:txBody>
      </p:sp>
      <p:sp>
        <p:nvSpPr>
          <p:cNvPr id="15"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1987592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9945"/>
            <a:ext cx="8239125" cy="504948"/>
          </a:xfrm>
        </p:spPr>
        <p:txBody>
          <a:bodyPr/>
          <a:lstStyle/>
          <a:p>
            <a:r>
              <a:rPr lang="en-US" sz="1800" dirty="0"/>
              <a:t>Secondary cortical areas surround primary areas.  Much of what is left is Association cortex where senses are integrated</a:t>
            </a:r>
          </a:p>
        </p:txBody>
      </p:sp>
      <p:sp>
        <p:nvSpPr>
          <p:cNvPr id="4" name="Text Box 12"/>
          <p:cNvSpPr txBox="1">
            <a:spLocks noChangeArrowheads="1"/>
          </p:cNvSpPr>
          <p:nvPr/>
        </p:nvSpPr>
        <p:spPr bwMode="auto">
          <a:xfrm>
            <a:off x="576263" y="3333221"/>
            <a:ext cx="3070225" cy="825500"/>
          </a:xfrm>
          <a:prstGeom prst="rect">
            <a:avLst/>
          </a:prstGeom>
          <a:noFill/>
          <a:ln w="9525">
            <a:noFill/>
            <a:miter lim="800000"/>
            <a:headEnd/>
            <a:tailEnd/>
          </a:ln>
        </p:spPr>
        <p:txBody>
          <a:bodyPr wrap="none">
            <a:spAutoFit/>
          </a:bodyPr>
          <a:lstStyle/>
          <a:p>
            <a:r>
              <a:rPr lang="en-US"/>
              <a:t>Core Field (primary)</a:t>
            </a:r>
          </a:p>
          <a:p>
            <a:r>
              <a:rPr lang="en-US"/>
              <a:t>Belt - Less Specialized (secondary)</a:t>
            </a:r>
          </a:p>
          <a:p>
            <a:r>
              <a:rPr lang="en-US"/>
              <a:t>Association areas</a:t>
            </a:r>
          </a:p>
        </p:txBody>
      </p:sp>
      <p:sp>
        <p:nvSpPr>
          <p:cNvPr id="8" name="TextBox 7"/>
          <p:cNvSpPr txBox="1"/>
          <p:nvPr/>
        </p:nvSpPr>
        <p:spPr>
          <a:xfrm>
            <a:off x="4588933" y="1888067"/>
            <a:ext cx="2085571" cy="307777"/>
          </a:xfrm>
          <a:prstGeom prst="rect">
            <a:avLst/>
          </a:prstGeom>
          <a:noFill/>
        </p:spPr>
        <p:txBody>
          <a:bodyPr wrap="none" rtlCol="0">
            <a:spAutoFit/>
          </a:bodyPr>
          <a:lstStyle/>
          <a:p>
            <a:r>
              <a:rPr lang="en-US" dirty="0"/>
              <a:t>Primary Areas Identified</a:t>
            </a:r>
          </a:p>
        </p:txBody>
      </p:sp>
      <p:sp>
        <p:nvSpPr>
          <p:cNvPr id="9" name="TextBox 8"/>
          <p:cNvSpPr txBox="1"/>
          <p:nvPr/>
        </p:nvSpPr>
        <p:spPr>
          <a:xfrm>
            <a:off x="5325533" y="2311401"/>
            <a:ext cx="2106154" cy="307777"/>
          </a:xfrm>
          <a:prstGeom prst="rect">
            <a:avLst/>
          </a:prstGeom>
          <a:noFill/>
        </p:spPr>
        <p:txBody>
          <a:bodyPr wrap="none" rtlCol="0">
            <a:spAutoFit/>
          </a:bodyPr>
          <a:lstStyle/>
          <a:p>
            <a:r>
              <a:rPr lang="en-US" dirty="0"/>
              <a:t>Secondary Areas Added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44" y="2767356"/>
            <a:ext cx="3792482" cy="295047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6344" y="2758478"/>
            <a:ext cx="3792482" cy="295047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344" y="2758478"/>
            <a:ext cx="3792482" cy="295047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5225" y="2767356"/>
            <a:ext cx="3792482" cy="2950470"/>
          </a:xfrm>
          <a:prstGeom prst="rect">
            <a:avLst/>
          </a:prstGeom>
        </p:spPr>
      </p:pic>
    </p:spTree>
    <p:extLst>
      <p:ext uri="{BB962C8B-B14F-4D97-AF65-F5344CB8AC3E}">
        <p14:creationId xmlns:p14="http://schemas.microsoft.com/office/powerpoint/2010/main" val="40448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4310"/>
            <a:ext cx="8239125" cy="350838"/>
          </a:xfrm>
        </p:spPr>
        <p:txBody>
          <a:bodyPr/>
          <a:lstStyle/>
          <a:p>
            <a:r>
              <a:rPr lang="en-US" sz="1800" dirty="0"/>
              <a:t>Thalamic cells project mainly to layer IV and receive back from layer VI</a:t>
            </a:r>
          </a:p>
        </p:txBody>
      </p:sp>
      <p:pic>
        <p:nvPicPr>
          <p:cNvPr id="138242" name="Picture 2"/>
          <p:cNvPicPr>
            <a:picLocks noChangeAspect="1" noChangeArrowheads="1"/>
          </p:cNvPicPr>
          <p:nvPr/>
        </p:nvPicPr>
        <p:blipFill>
          <a:blip r:embed="rId2" cstate="print"/>
          <a:srcRect/>
          <a:stretch>
            <a:fillRect/>
          </a:stretch>
        </p:blipFill>
        <p:spPr bwMode="auto">
          <a:xfrm>
            <a:off x="550862" y="1104899"/>
            <a:ext cx="5238000" cy="4977000"/>
          </a:xfrm>
          <a:prstGeom prst="rect">
            <a:avLst/>
          </a:prstGeom>
          <a:noFill/>
          <a:ln w="9525">
            <a:noFill/>
            <a:miter lim="800000"/>
            <a:headEnd/>
            <a:tailEnd/>
          </a:ln>
          <a:effectLst/>
        </p:spPr>
      </p:pic>
      <p:sp>
        <p:nvSpPr>
          <p:cNvPr id="4" name="TextBox 3"/>
          <p:cNvSpPr txBox="1"/>
          <p:nvPr/>
        </p:nvSpPr>
        <p:spPr>
          <a:xfrm>
            <a:off x="905934" y="822523"/>
            <a:ext cx="1378904" cy="307777"/>
          </a:xfrm>
          <a:prstGeom prst="rect">
            <a:avLst/>
          </a:prstGeom>
          <a:noFill/>
        </p:spPr>
        <p:txBody>
          <a:bodyPr wrap="none" rtlCol="0">
            <a:spAutoFit/>
          </a:bodyPr>
          <a:lstStyle/>
          <a:p>
            <a:r>
              <a:rPr lang="en-US" dirty="0"/>
              <a:t>Primary Cortex</a:t>
            </a:r>
          </a:p>
        </p:txBody>
      </p:sp>
      <p:sp>
        <p:nvSpPr>
          <p:cNvPr id="5" name="TextBox 4"/>
          <p:cNvSpPr txBox="1"/>
          <p:nvPr/>
        </p:nvSpPr>
        <p:spPr>
          <a:xfrm>
            <a:off x="1049867" y="6009265"/>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6" name="TextBox 5"/>
          <p:cNvSpPr txBox="1"/>
          <p:nvPr/>
        </p:nvSpPr>
        <p:spPr>
          <a:xfrm>
            <a:off x="3708896" y="6009265"/>
            <a:ext cx="1915910" cy="738664"/>
          </a:xfrm>
          <a:prstGeom prst="rect">
            <a:avLst/>
          </a:prstGeom>
          <a:noFill/>
        </p:spPr>
        <p:txBody>
          <a:bodyPr wrap="none" rtlCol="0">
            <a:spAutoFit/>
          </a:bodyPr>
          <a:lstStyle/>
          <a:p>
            <a:pPr algn="ctr"/>
            <a:r>
              <a:rPr lang="en-US" dirty="0"/>
              <a:t>Higher Order Nucleus</a:t>
            </a:r>
          </a:p>
          <a:p>
            <a:pPr algn="ctr"/>
            <a:r>
              <a:rPr lang="en-US" dirty="0"/>
              <a:t>of the</a:t>
            </a:r>
          </a:p>
          <a:p>
            <a:pPr algn="ctr"/>
            <a:r>
              <a:rPr lang="en-US" dirty="0"/>
              <a:t>THALAMUS</a:t>
            </a:r>
          </a:p>
        </p:txBody>
      </p:sp>
      <p:sp>
        <p:nvSpPr>
          <p:cNvPr id="8" name="TextBox 7"/>
          <p:cNvSpPr txBox="1"/>
          <p:nvPr/>
        </p:nvSpPr>
        <p:spPr>
          <a:xfrm>
            <a:off x="3767667" y="822523"/>
            <a:ext cx="1617751" cy="307777"/>
          </a:xfrm>
          <a:prstGeom prst="rect">
            <a:avLst/>
          </a:prstGeom>
          <a:noFill/>
        </p:spPr>
        <p:txBody>
          <a:bodyPr wrap="none" rtlCol="0">
            <a:spAutoFit/>
          </a:bodyPr>
          <a:lstStyle/>
          <a:p>
            <a:r>
              <a:rPr lang="en-US" dirty="0"/>
              <a:t>Secondary Cortex</a:t>
            </a:r>
          </a:p>
        </p:txBody>
      </p:sp>
      <p:sp>
        <p:nvSpPr>
          <p:cNvPr id="9" name="TextBox 8"/>
          <p:cNvSpPr txBox="1"/>
          <p:nvPr/>
        </p:nvSpPr>
        <p:spPr>
          <a:xfrm>
            <a:off x="1803400" y="5266266"/>
            <a:ext cx="864339" cy="523220"/>
          </a:xfrm>
          <a:prstGeom prst="rect">
            <a:avLst/>
          </a:prstGeom>
          <a:noFill/>
        </p:spPr>
        <p:txBody>
          <a:bodyPr wrap="none" rtlCol="0">
            <a:spAutoFit/>
          </a:bodyPr>
          <a:lstStyle/>
          <a:p>
            <a:r>
              <a:rPr lang="en-US" dirty="0"/>
              <a:t>DRIVER</a:t>
            </a:r>
          </a:p>
          <a:p>
            <a:r>
              <a:rPr lang="en-US" dirty="0"/>
              <a:t>cell</a:t>
            </a:r>
          </a:p>
        </p:txBody>
      </p:sp>
      <p:sp>
        <p:nvSpPr>
          <p:cNvPr id="10" name="TextBox 9"/>
          <p:cNvSpPr txBox="1"/>
          <p:nvPr/>
        </p:nvSpPr>
        <p:spPr>
          <a:xfrm>
            <a:off x="4631264" y="5122332"/>
            <a:ext cx="979755" cy="523220"/>
          </a:xfrm>
          <a:prstGeom prst="rect">
            <a:avLst/>
          </a:prstGeom>
          <a:noFill/>
        </p:spPr>
        <p:txBody>
          <a:bodyPr wrap="none" rtlCol="0">
            <a:spAutoFit/>
          </a:bodyPr>
          <a:lstStyle/>
          <a:p>
            <a:r>
              <a:rPr lang="en-US" dirty="0"/>
              <a:t>Modulator</a:t>
            </a:r>
          </a:p>
          <a:p>
            <a:r>
              <a:rPr lang="en-US" dirty="0"/>
              <a:t>cell</a:t>
            </a:r>
          </a:p>
        </p:txBody>
      </p:sp>
      <p:sp>
        <p:nvSpPr>
          <p:cNvPr id="11" name="TextBox 10"/>
          <p:cNvSpPr txBox="1"/>
          <p:nvPr/>
        </p:nvSpPr>
        <p:spPr>
          <a:xfrm>
            <a:off x="6011333" y="2472267"/>
            <a:ext cx="2387600" cy="646331"/>
          </a:xfrm>
          <a:prstGeom prst="rect">
            <a:avLst/>
          </a:prstGeom>
          <a:noFill/>
        </p:spPr>
        <p:txBody>
          <a:bodyPr wrap="square" rtlCol="0">
            <a:spAutoFit/>
          </a:bodyPr>
          <a:lstStyle/>
          <a:p>
            <a:r>
              <a:rPr lang="en-US" sz="1200" dirty="0">
                <a:solidFill>
                  <a:srgbClr val="CC6600"/>
                </a:solidFill>
              </a:rPr>
              <a:t>Higher order thalamic nucleus projects to layer IV of SECONDARY Cortex</a:t>
            </a:r>
          </a:p>
        </p:txBody>
      </p:sp>
      <p:sp>
        <p:nvSpPr>
          <p:cNvPr id="12"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1146157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4310"/>
            <a:ext cx="8239125" cy="350838"/>
          </a:xfrm>
        </p:spPr>
        <p:txBody>
          <a:bodyPr/>
          <a:lstStyle/>
          <a:p>
            <a:r>
              <a:rPr lang="en-US" sz="1800" dirty="0"/>
              <a:t>There are three (known) levels of this hierarchy – the pattern is the same</a:t>
            </a:r>
          </a:p>
        </p:txBody>
      </p:sp>
      <p:sp>
        <p:nvSpPr>
          <p:cNvPr id="4" name="TextBox 3"/>
          <p:cNvSpPr txBox="1"/>
          <p:nvPr/>
        </p:nvSpPr>
        <p:spPr>
          <a:xfrm>
            <a:off x="905934" y="822523"/>
            <a:ext cx="1378904" cy="307777"/>
          </a:xfrm>
          <a:prstGeom prst="rect">
            <a:avLst/>
          </a:prstGeom>
          <a:noFill/>
        </p:spPr>
        <p:txBody>
          <a:bodyPr wrap="none" rtlCol="0">
            <a:spAutoFit/>
          </a:bodyPr>
          <a:lstStyle/>
          <a:p>
            <a:r>
              <a:rPr lang="en-US" dirty="0"/>
              <a:t>Primary Cortex</a:t>
            </a:r>
          </a:p>
        </p:txBody>
      </p:sp>
      <p:sp>
        <p:nvSpPr>
          <p:cNvPr id="5" name="TextBox 4"/>
          <p:cNvSpPr txBox="1"/>
          <p:nvPr/>
        </p:nvSpPr>
        <p:spPr>
          <a:xfrm>
            <a:off x="1049867" y="6000798"/>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6" name="TextBox 5"/>
          <p:cNvSpPr txBox="1"/>
          <p:nvPr/>
        </p:nvSpPr>
        <p:spPr>
          <a:xfrm>
            <a:off x="3708896" y="6000798"/>
            <a:ext cx="1915910" cy="738664"/>
          </a:xfrm>
          <a:prstGeom prst="rect">
            <a:avLst/>
          </a:prstGeom>
          <a:noFill/>
        </p:spPr>
        <p:txBody>
          <a:bodyPr wrap="none" rtlCol="0">
            <a:spAutoFit/>
          </a:bodyPr>
          <a:lstStyle/>
          <a:p>
            <a:pPr algn="ctr"/>
            <a:r>
              <a:rPr lang="en-US" dirty="0"/>
              <a:t>Higher Order Nucleus</a:t>
            </a:r>
          </a:p>
          <a:p>
            <a:pPr algn="ctr"/>
            <a:r>
              <a:rPr lang="en-US" dirty="0"/>
              <a:t>of the</a:t>
            </a:r>
          </a:p>
          <a:p>
            <a:pPr algn="ctr"/>
            <a:r>
              <a:rPr lang="en-US" dirty="0"/>
              <a:t>THALAMUS</a:t>
            </a:r>
          </a:p>
        </p:txBody>
      </p:sp>
      <p:pic>
        <p:nvPicPr>
          <p:cNvPr id="139266" name="Picture 2"/>
          <p:cNvPicPr>
            <a:picLocks noChangeAspect="1" noChangeArrowheads="1"/>
          </p:cNvPicPr>
          <p:nvPr/>
        </p:nvPicPr>
        <p:blipFill>
          <a:blip r:embed="rId2" cstate="print"/>
          <a:srcRect/>
          <a:stretch>
            <a:fillRect/>
          </a:stretch>
        </p:blipFill>
        <p:spPr bwMode="auto">
          <a:xfrm>
            <a:off x="550862" y="1104899"/>
            <a:ext cx="8046000" cy="4977000"/>
          </a:xfrm>
          <a:prstGeom prst="rect">
            <a:avLst/>
          </a:prstGeom>
          <a:noFill/>
          <a:ln w="9525">
            <a:noFill/>
            <a:miter lim="800000"/>
            <a:headEnd/>
            <a:tailEnd/>
          </a:ln>
          <a:effectLst/>
        </p:spPr>
      </p:pic>
      <p:sp>
        <p:nvSpPr>
          <p:cNvPr id="9" name="TextBox 8"/>
          <p:cNvSpPr txBox="1"/>
          <p:nvPr/>
        </p:nvSpPr>
        <p:spPr>
          <a:xfrm>
            <a:off x="6581355" y="6000798"/>
            <a:ext cx="1996059" cy="738664"/>
          </a:xfrm>
          <a:prstGeom prst="rect">
            <a:avLst/>
          </a:prstGeom>
          <a:noFill/>
        </p:spPr>
        <p:txBody>
          <a:bodyPr wrap="none" rtlCol="0">
            <a:spAutoFit/>
          </a:bodyPr>
          <a:lstStyle/>
          <a:p>
            <a:pPr algn="ctr"/>
            <a:r>
              <a:rPr lang="en-US" dirty="0"/>
              <a:t>Highest Order Nucleus</a:t>
            </a:r>
          </a:p>
          <a:p>
            <a:pPr algn="ctr"/>
            <a:r>
              <a:rPr lang="en-US" dirty="0"/>
              <a:t>of the</a:t>
            </a:r>
          </a:p>
          <a:p>
            <a:pPr algn="ctr"/>
            <a:r>
              <a:rPr lang="en-US" dirty="0"/>
              <a:t>THALAMUS</a:t>
            </a:r>
          </a:p>
        </p:txBody>
      </p:sp>
      <p:sp>
        <p:nvSpPr>
          <p:cNvPr id="10" name="TextBox 9"/>
          <p:cNvSpPr txBox="1"/>
          <p:nvPr/>
        </p:nvSpPr>
        <p:spPr>
          <a:xfrm>
            <a:off x="3767667" y="822523"/>
            <a:ext cx="1617751" cy="307777"/>
          </a:xfrm>
          <a:prstGeom prst="rect">
            <a:avLst/>
          </a:prstGeom>
          <a:noFill/>
        </p:spPr>
        <p:txBody>
          <a:bodyPr wrap="none" rtlCol="0">
            <a:spAutoFit/>
          </a:bodyPr>
          <a:lstStyle/>
          <a:p>
            <a:r>
              <a:rPr lang="en-US" dirty="0"/>
              <a:t>Secondary Cortex</a:t>
            </a:r>
          </a:p>
        </p:txBody>
      </p:sp>
      <p:sp>
        <p:nvSpPr>
          <p:cNvPr id="11" name="TextBox 10"/>
          <p:cNvSpPr txBox="1"/>
          <p:nvPr/>
        </p:nvSpPr>
        <p:spPr>
          <a:xfrm>
            <a:off x="1803400" y="5266266"/>
            <a:ext cx="864339" cy="523220"/>
          </a:xfrm>
          <a:prstGeom prst="rect">
            <a:avLst/>
          </a:prstGeom>
          <a:noFill/>
        </p:spPr>
        <p:txBody>
          <a:bodyPr wrap="none" rtlCol="0">
            <a:spAutoFit/>
          </a:bodyPr>
          <a:lstStyle/>
          <a:p>
            <a:r>
              <a:rPr lang="en-US" dirty="0"/>
              <a:t>DRIVER</a:t>
            </a:r>
          </a:p>
          <a:p>
            <a:r>
              <a:rPr lang="en-US" dirty="0"/>
              <a:t>cell</a:t>
            </a:r>
          </a:p>
        </p:txBody>
      </p:sp>
      <p:sp>
        <p:nvSpPr>
          <p:cNvPr id="12" name="TextBox 11"/>
          <p:cNvSpPr txBox="1"/>
          <p:nvPr/>
        </p:nvSpPr>
        <p:spPr>
          <a:xfrm>
            <a:off x="4631264" y="5122332"/>
            <a:ext cx="979755" cy="523220"/>
          </a:xfrm>
          <a:prstGeom prst="rect">
            <a:avLst/>
          </a:prstGeom>
          <a:noFill/>
        </p:spPr>
        <p:txBody>
          <a:bodyPr wrap="none" rtlCol="0">
            <a:spAutoFit/>
          </a:bodyPr>
          <a:lstStyle/>
          <a:p>
            <a:r>
              <a:rPr lang="en-US" dirty="0"/>
              <a:t>Modulator</a:t>
            </a:r>
          </a:p>
          <a:p>
            <a:r>
              <a:rPr lang="en-US" dirty="0"/>
              <a:t>cell</a:t>
            </a:r>
          </a:p>
        </p:txBody>
      </p:sp>
      <p:sp>
        <p:nvSpPr>
          <p:cNvPr id="13" name="TextBox 12"/>
          <p:cNvSpPr txBox="1"/>
          <p:nvPr/>
        </p:nvSpPr>
        <p:spPr>
          <a:xfrm>
            <a:off x="7636925" y="5283197"/>
            <a:ext cx="979755" cy="523220"/>
          </a:xfrm>
          <a:prstGeom prst="rect">
            <a:avLst/>
          </a:prstGeom>
          <a:noFill/>
        </p:spPr>
        <p:txBody>
          <a:bodyPr wrap="none" rtlCol="0">
            <a:spAutoFit/>
          </a:bodyPr>
          <a:lstStyle/>
          <a:p>
            <a:r>
              <a:rPr lang="en-US" dirty="0"/>
              <a:t>Modulator</a:t>
            </a:r>
          </a:p>
          <a:p>
            <a:r>
              <a:rPr lang="en-US" dirty="0"/>
              <a:t>cell</a:t>
            </a:r>
          </a:p>
        </p:txBody>
      </p:sp>
      <p:sp>
        <p:nvSpPr>
          <p:cNvPr id="3" name="TextBox 2"/>
          <p:cNvSpPr txBox="1"/>
          <p:nvPr/>
        </p:nvSpPr>
        <p:spPr>
          <a:xfrm>
            <a:off x="6258757" y="1130300"/>
            <a:ext cx="2357923" cy="1600438"/>
          </a:xfrm>
          <a:prstGeom prst="rect">
            <a:avLst/>
          </a:prstGeom>
          <a:noFill/>
        </p:spPr>
        <p:txBody>
          <a:bodyPr wrap="square" rtlCol="0">
            <a:spAutoFit/>
          </a:bodyPr>
          <a:lstStyle/>
          <a:p>
            <a:r>
              <a:rPr lang="en-US" dirty="0">
                <a:solidFill>
                  <a:srgbClr val="000099"/>
                </a:solidFill>
              </a:rPr>
              <a:t>An important function of the higher order thalamic nuclei is to take information from one cortical area and convey it to another cortical area.</a:t>
            </a:r>
          </a:p>
          <a:p>
            <a:endParaRPr lang="en-US" dirty="0">
              <a:solidFill>
                <a:srgbClr val="000099"/>
              </a:solidFill>
            </a:endParaRPr>
          </a:p>
        </p:txBody>
      </p:sp>
      <p:sp>
        <p:nvSpPr>
          <p:cNvPr id="14"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16825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4310"/>
            <a:ext cx="8239125" cy="350838"/>
          </a:xfrm>
        </p:spPr>
        <p:txBody>
          <a:bodyPr/>
          <a:lstStyle/>
          <a:p>
            <a:r>
              <a:rPr lang="en-US" sz="1800" dirty="0"/>
              <a:t>There are three (known) levels of this hierarchy– the pattern is the same</a:t>
            </a:r>
          </a:p>
        </p:txBody>
      </p:sp>
      <p:sp>
        <p:nvSpPr>
          <p:cNvPr id="4" name="TextBox 3"/>
          <p:cNvSpPr txBox="1"/>
          <p:nvPr/>
        </p:nvSpPr>
        <p:spPr>
          <a:xfrm>
            <a:off x="905934" y="822523"/>
            <a:ext cx="1378904" cy="307777"/>
          </a:xfrm>
          <a:prstGeom prst="rect">
            <a:avLst/>
          </a:prstGeom>
          <a:noFill/>
        </p:spPr>
        <p:txBody>
          <a:bodyPr wrap="none" rtlCol="0">
            <a:spAutoFit/>
          </a:bodyPr>
          <a:lstStyle/>
          <a:p>
            <a:r>
              <a:rPr lang="en-US" dirty="0"/>
              <a:t>Primary Cortex</a:t>
            </a:r>
          </a:p>
        </p:txBody>
      </p:sp>
      <p:sp>
        <p:nvSpPr>
          <p:cNvPr id="5" name="TextBox 4"/>
          <p:cNvSpPr txBox="1"/>
          <p:nvPr/>
        </p:nvSpPr>
        <p:spPr>
          <a:xfrm>
            <a:off x="1049867" y="6000798"/>
            <a:ext cx="2018501" cy="738664"/>
          </a:xfrm>
          <a:prstGeom prst="rect">
            <a:avLst/>
          </a:prstGeom>
          <a:noFill/>
        </p:spPr>
        <p:txBody>
          <a:bodyPr wrap="none" rtlCol="0">
            <a:spAutoFit/>
          </a:bodyPr>
          <a:lstStyle/>
          <a:p>
            <a:pPr algn="ctr"/>
            <a:r>
              <a:rPr lang="en-US" dirty="0"/>
              <a:t>Specific Relay Nucleus</a:t>
            </a:r>
          </a:p>
          <a:p>
            <a:pPr algn="ctr"/>
            <a:r>
              <a:rPr lang="en-US" dirty="0"/>
              <a:t>of the</a:t>
            </a:r>
          </a:p>
          <a:p>
            <a:pPr algn="ctr"/>
            <a:r>
              <a:rPr lang="en-US" dirty="0"/>
              <a:t>THALAMUS</a:t>
            </a:r>
          </a:p>
        </p:txBody>
      </p:sp>
      <p:sp>
        <p:nvSpPr>
          <p:cNvPr id="6" name="TextBox 5"/>
          <p:cNvSpPr txBox="1"/>
          <p:nvPr/>
        </p:nvSpPr>
        <p:spPr>
          <a:xfrm>
            <a:off x="3708896" y="6000798"/>
            <a:ext cx="1915910" cy="738664"/>
          </a:xfrm>
          <a:prstGeom prst="rect">
            <a:avLst/>
          </a:prstGeom>
          <a:noFill/>
        </p:spPr>
        <p:txBody>
          <a:bodyPr wrap="none" rtlCol="0">
            <a:spAutoFit/>
          </a:bodyPr>
          <a:lstStyle/>
          <a:p>
            <a:pPr algn="ctr"/>
            <a:r>
              <a:rPr lang="en-US" dirty="0"/>
              <a:t>Higher Order Nucleus</a:t>
            </a:r>
          </a:p>
          <a:p>
            <a:pPr algn="ctr"/>
            <a:r>
              <a:rPr lang="en-US" dirty="0"/>
              <a:t>of the</a:t>
            </a:r>
          </a:p>
          <a:p>
            <a:pPr algn="ctr"/>
            <a:r>
              <a:rPr lang="en-US" dirty="0"/>
              <a:t>THALAMUS</a:t>
            </a:r>
          </a:p>
        </p:txBody>
      </p:sp>
      <p:sp>
        <p:nvSpPr>
          <p:cNvPr id="9" name="TextBox 8"/>
          <p:cNvSpPr txBox="1"/>
          <p:nvPr/>
        </p:nvSpPr>
        <p:spPr>
          <a:xfrm>
            <a:off x="6581355" y="6000798"/>
            <a:ext cx="1996059" cy="738664"/>
          </a:xfrm>
          <a:prstGeom prst="rect">
            <a:avLst/>
          </a:prstGeom>
          <a:noFill/>
        </p:spPr>
        <p:txBody>
          <a:bodyPr wrap="none" rtlCol="0">
            <a:spAutoFit/>
          </a:bodyPr>
          <a:lstStyle/>
          <a:p>
            <a:pPr algn="ctr"/>
            <a:r>
              <a:rPr lang="en-US" dirty="0"/>
              <a:t>Highest Order Nucleus</a:t>
            </a:r>
          </a:p>
          <a:p>
            <a:pPr algn="ctr"/>
            <a:r>
              <a:rPr lang="en-US" dirty="0"/>
              <a:t>of the</a:t>
            </a:r>
          </a:p>
          <a:p>
            <a:pPr algn="ctr"/>
            <a:r>
              <a:rPr lang="en-US" dirty="0"/>
              <a:t>THALAMUS</a:t>
            </a:r>
          </a:p>
        </p:txBody>
      </p:sp>
      <p:sp>
        <p:nvSpPr>
          <p:cNvPr id="10" name="TextBox 9"/>
          <p:cNvSpPr txBox="1"/>
          <p:nvPr/>
        </p:nvSpPr>
        <p:spPr>
          <a:xfrm>
            <a:off x="3767667" y="822523"/>
            <a:ext cx="1617751" cy="307777"/>
          </a:xfrm>
          <a:prstGeom prst="rect">
            <a:avLst/>
          </a:prstGeom>
          <a:noFill/>
        </p:spPr>
        <p:txBody>
          <a:bodyPr wrap="none" rtlCol="0">
            <a:spAutoFit/>
          </a:bodyPr>
          <a:lstStyle/>
          <a:p>
            <a:r>
              <a:rPr lang="en-US" dirty="0"/>
              <a:t>Secondary Cortex</a:t>
            </a:r>
          </a:p>
        </p:txBody>
      </p:sp>
      <p:pic>
        <p:nvPicPr>
          <p:cNvPr id="140290" name="Picture 2"/>
          <p:cNvPicPr>
            <a:picLocks noChangeAspect="1" noChangeArrowheads="1"/>
          </p:cNvPicPr>
          <p:nvPr/>
        </p:nvPicPr>
        <p:blipFill>
          <a:blip r:embed="rId2" cstate="print"/>
          <a:srcRect/>
          <a:stretch>
            <a:fillRect/>
          </a:stretch>
        </p:blipFill>
        <p:spPr bwMode="auto">
          <a:xfrm>
            <a:off x="567796" y="1104899"/>
            <a:ext cx="8136000" cy="4977000"/>
          </a:xfrm>
          <a:prstGeom prst="rect">
            <a:avLst/>
          </a:prstGeom>
          <a:noFill/>
          <a:ln w="9525">
            <a:noFill/>
            <a:miter lim="800000"/>
            <a:headEnd/>
            <a:tailEnd/>
          </a:ln>
          <a:effectLst/>
        </p:spPr>
      </p:pic>
      <p:sp>
        <p:nvSpPr>
          <p:cNvPr id="11" name="TextBox 10"/>
          <p:cNvSpPr txBox="1"/>
          <p:nvPr/>
        </p:nvSpPr>
        <p:spPr>
          <a:xfrm>
            <a:off x="6705600" y="822523"/>
            <a:ext cx="1678665" cy="307777"/>
          </a:xfrm>
          <a:prstGeom prst="rect">
            <a:avLst/>
          </a:prstGeom>
          <a:noFill/>
        </p:spPr>
        <p:txBody>
          <a:bodyPr wrap="none" rtlCol="0">
            <a:spAutoFit/>
          </a:bodyPr>
          <a:lstStyle/>
          <a:p>
            <a:r>
              <a:rPr lang="en-US" dirty="0"/>
              <a:t>Association Cortex</a:t>
            </a:r>
          </a:p>
        </p:txBody>
      </p:sp>
      <p:sp>
        <p:nvSpPr>
          <p:cNvPr id="12" name="TextBox 11"/>
          <p:cNvSpPr txBox="1"/>
          <p:nvPr/>
        </p:nvSpPr>
        <p:spPr>
          <a:xfrm>
            <a:off x="1803400" y="5266266"/>
            <a:ext cx="864339" cy="523220"/>
          </a:xfrm>
          <a:prstGeom prst="rect">
            <a:avLst/>
          </a:prstGeom>
          <a:noFill/>
        </p:spPr>
        <p:txBody>
          <a:bodyPr wrap="none" rtlCol="0">
            <a:spAutoFit/>
          </a:bodyPr>
          <a:lstStyle/>
          <a:p>
            <a:r>
              <a:rPr lang="en-US" dirty="0"/>
              <a:t>DRIVER</a:t>
            </a:r>
          </a:p>
          <a:p>
            <a:r>
              <a:rPr lang="en-US" dirty="0"/>
              <a:t>cell</a:t>
            </a:r>
          </a:p>
        </p:txBody>
      </p:sp>
      <p:sp>
        <p:nvSpPr>
          <p:cNvPr id="13" name="TextBox 12"/>
          <p:cNvSpPr txBox="1"/>
          <p:nvPr/>
        </p:nvSpPr>
        <p:spPr>
          <a:xfrm>
            <a:off x="4631264" y="5122332"/>
            <a:ext cx="979755" cy="523220"/>
          </a:xfrm>
          <a:prstGeom prst="rect">
            <a:avLst/>
          </a:prstGeom>
          <a:noFill/>
        </p:spPr>
        <p:txBody>
          <a:bodyPr wrap="none" rtlCol="0">
            <a:spAutoFit/>
          </a:bodyPr>
          <a:lstStyle/>
          <a:p>
            <a:r>
              <a:rPr lang="en-US" dirty="0"/>
              <a:t>Modulator</a:t>
            </a:r>
          </a:p>
          <a:p>
            <a:r>
              <a:rPr lang="en-US" dirty="0"/>
              <a:t>cell</a:t>
            </a:r>
          </a:p>
        </p:txBody>
      </p:sp>
      <p:sp>
        <p:nvSpPr>
          <p:cNvPr id="14" name="TextBox 13"/>
          <p:cNvSpPr txBox="1"/>
          <p:nvPr/>
        </p:nvSpPr>
        <p:spPr>
          <a:xfrm>
            <a:off x="7636925" y="5283197"/>
            <a:ext cx="979755" cy="523220"/>
          </a:xfrm>
          <a:prstGeom prst="rect">
            <a:avLst/>
          </a:prstGeom>
          <a:noFill/>
        </p:spPr>
        <p:txBody>
          <a:bodyPr wrap="none" rtlCol="0">
            <a:spAutoFit/>
          </a:bodyPr>
          <a:lstStyle/>
          <a:p>
            <a:r>
              <a:rPr lang="en-US" dirty="0"/>
              <a:t>Modulator</a:t>
            </a:r>
          </a:p>
          <a:p>
            <a:r>
              <a:rPr lang="en-US" dirty="0"/>
              <a:t>cell</a:t>
            </a:r>
          </a:p>
        </p:txBody>
      </p:sp>
      <p:sp>
        <p:nvSpPr>
          <p:cNvPr id="15" name="Rectangle 14"/>
          <p:cNvSpPr/>
          <p:nvPr/>
        </p:nvSpPr>
        <p:spPr>
          <a:xfrm>
            <a:off x="6722534" y="846666"/>
            <a:ext cx="1667934" cy="228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2428704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74310"/>
            <a:ext cx="8239125" cy="350838"/>
          </a:xfrm>
        </p:spPr>
        <p:txBody>
          <a:bodyPr/>
          <a:lstStyle/>
          <a:p>
            <a:r>
              <a:rPr lang="en-US" sz="1800" dirty="0"/>
              <a:t>EXAMPLE FOR VISION</a:t>
            </a:r>
          </a:p>
        </p:txBody>
      </p:sp>
      <p:sp>
        <p:nvSpPr>
          <p:cNvPr id="4" name="TextBox 3"/>
          <p:cNvSpPr txBox="1"/>
          <p:nvPr/>
        </p:nvSpPr>
        <p:spPr>
          <a:xfrm>
            <a:off x="431782" y="822523"/>
            <a:ext cx="2709331" cy="307777"/>
          </a:xfrm>
          <a:prstGeom prst="rect">
            <a:avLst/>
          </a:prstGeom>
          <a:noFill/>
        </p:spPr>
        <p:txBody>
          <a:bodyPr wrap="none" rtlCol="0">
            <a:spAutoFit/>
          </a:bodyPr>
          <a:lstStyle/>
          <a:p>
            <a:r>
              <a:rPr lang="en-US" dirty="0"/>
              <a:t>Primary Visual Cortex (Area 17)</a:t>
            </a:r>
          </a:p>
        </p:txBody>
      </p:sp>
      <p:sp>
        <p:nvSpPr>
          <p:cNvPr id="5" name="TextBox 4"/>
          <p:cNvSpPr txBox="1"/>
          <p:nvPr/>
        </p:nvSpPr>
        <p:spPr>
          <a:xfrm>
            <a:off x="928043" y="6000798"/>
            <a:ext cx="2262158" cy="738664"/>
          </a:xfrm>
          <a:prstGeom prst="rect">
            <a:avLst/>
          </a:prstGeom>
          <a:noFill/>
        </p:spPr>
        <p:txBody>
          <a:bodyPr wrap="none" rtlCol="0">
            <a:spAutoFit/>
          </a:bodyPr>
          <a:lstStyle/>
          <a:p>
            <a:pPr algn="ctr"/>
            <a:r>
              <a:rPr lang="en-US" dirty="0" err="1"/>
              <a:t>LGN</a:t>
            </a:r>
            <a:r>
              <a:rPr lang="en-US" dirty="0"/>
              <a:t> = Specific Relay </a:t>
            </a:r>
            <a:r>
              <a:rPr lang="en-US" dirty="0" err="1"/>
              <a:t>Nuc</a:t>
            </a:r>
            <a:endParaRPr lang="en-US" dirty="0"/>
          </a:p>
          <a:p>
            <a:pPr algn="ctr"/>
            <a:r>
              <a:rPr lang="en-US" dirty="0"/>
              <a:t>of the</a:t>
            </a:r>
          </a:p>
          <a:p>
            <a:pPr algn="ctr"/>
            <a:r>
              <a:rPr lang="en-US" dirty="0"/>
              <a:t>THALAMUS</a:t>
            </a:r>
          </a:p>
        </p:txBody>
      </p:sp>
      <p:sp>
        <p:nvSpPr>
          <p:cNvPr id="6" name="TextBox 5"/>
          <p:cNvSpPr txBox="1"/>
          <p:nvPr/>
        </p:nvSpPr>
        <p:spPr>
          <a:xfrm>
            <a:off x="3708896" y="6000798"/>
            <a:ext cx="1915910" cy="738664"/>
          </a:xfrm>
          <a:prstGeom prst="rect">
            <a:avLst/>
          </a:prstGeom>
          <a:noFill/>
        </p:spPr>
        <p:txBody>
          <a:bodyPr wrap="none" rtlCol="0">
            <a:spAutoFit/>
          </a:bodyPr>
          <a:lstStyle/>
          <a:p>
            <a:pPr algn="ctr"/>
            <a:r>
              <a:rPr lang="en-US" dirty="0"/>
              <a:t>Higher Order Nucleus</a:t>
            </a:r>
          </a:p>
          <a:p>
            <a:pPr algn="ctr"/>
            <a:r>
              <a:rPr lang="en-US" dirty="0"/>
              <a:t>of the</a:t>
            </a:r>
          </a:p>
          <a:p>
            <a:pPr algn="ctr"/>
            <a:r>
              <a:rPr lang="en-US" dirty="0"/>
              <a:t>THALAMUS</a:t>
            </a:r>
          </a:p>
        </p:txBody>
      </p:sp>
      <p:sp>
        <p:nvSpPr>
          <p:cNvPr id="9" name="TextBox 8"/>
          <p:cNvSpPr txBox="1"/>
          <p:nvPr/>
        </p:nvSpPr>
        <p:spPr>
          <a:xfrm>
            <a:off x="6581355" y="6000798"/>
            <a:ext cx="1996059" cy="738664"/>
          </a:xfrm>
          <a:prstGeom prst="rect">
            <a:avLst/>
          </a:prstGeom>
          <a:noFill/>
        </p:spPr>
        <p:txBody>
          <a:bodyPr wrap="none" rtlCol="0">
            <a:spAutoFit/>
          </a:bodyPr>
          <a:lstStyle/>
          <a:p>
            <a:pPr algn="ctr"/>
            <a:r>
              <a:rPr lang="en-US" dirty="0"/>
              <a:t>Highest Order Nucleus</a:t>
            </a:r>
          </a:p>
          <a:p>
            <a:pPr algn="ctr"/>
            <a:r>
              <a:rPr lang="en-US" dirty="0"/>
              <a:t>of the</a:t>
            </a:r>
          </a:p>
          <a:p>
            <a:pPr algn="ctr"/>
            <a:r>
              <a:rPr lang="en-US" dirty="0"/>
              <a:t>THALAMUS</a:t>
            </a:r>
          </a:p>
        </p:txBody>
      </p:sp>
      <p:sp>
        <p:nvSpPr>
          <p:cNvPr id="10" name="TextBox 9"/>
          <p:cNvSpPr txBox="1"/>
          <p:nvPr/>
        </p:nvSpPr>
        <p:spPr>
          <a:xfrm>
            <a:off x="3251180" y="822523"/>
            <a:ext cx="2948179" cy="307777"/>
          </a:xfrm>
          <a:prstGeom prst="rect">
            <a:avLst/>
          </a:prstGeom>
          <a:noFill/>
        </p:spPr>
        <p:txBody>
          <a:bodyPr wrap="none" rtlCol="0">
            <a:spAutoFit/>
          </a:bodyPr>
          <a:lstStyle/>
          <a:p>
            <a:r>
              <a:rPr lang="en-US" dirty="0"/>
              <a:t>Secondary Visual Cortex (Area 18)</a:t>
            </a:r>
          </a:p>
        </p:txBody>
      </p:sp>
      <p:pic>
        <p:nvPicPr>
          <p:cNvPr id="140290" name="Picture 2"/>
          <p:cNvPicPr>
            <a:picLocks noChangeAspect="1" noChangeArrowheads="1"/>
          </p:cNvPicPr>
          <p:nvPr/>
        </p:nvPicPr>
        <p:blipFill>
          <a:blip r:embed="rId2" cstate="print"/>
          <a:srcRect/>
          <a:stretch>
            <a:fillRect/>
          </a:stretch>
        </p:blipFill>
        <p:spPr bwMode="auto">
          <a:xfrm>
            <a:off x="567796" y="1104899"/>
            <a:ext cx="8136000" cy="4977000"/>
          </a:xfrm>
          <a:prstGeom prst="rect">
            <a:avLst/>
          </a:prstGeom>
          <a:noFill/>
          <a:ln w="9525">
            <a:noFill/>
            <a:miter lim="800000"/>
            <a:headEnd/>
            <a:tailEnd/>
          </a:ln>
          <a:effectLst/>
        </p:spPr>
      </p:pic>
      <p:sp>
        <p:nvSpPr>
          <p:cNvPr id="11" name="TextBox 10"/>
          <p:cNvSpPr txBox="1"/>
          <p:nvPr/>
        </p:nvSpPr>
        <p:spPr>
          <a:xfrm>
            <a:off x="6409255" y="822523"/>
            <a:ext cx="2204130" cy="307777"/>
          </a:xfrm>
          <a:prstGeom prst="rect">
            <a:avLst/>
          </a:prstGeom>
          <a:noFill/>
        </p:spPr>
        <p:txBody>
          <a:bodyPr wrap="none" rtlCol="0">
            <a:spAutoFit/>
          </a:bodyPr>
          <a:lstStyle/>
          <a:p>
            <a:r>
              <a:rPr lang="en-US" dirty="0"/>
              <a:t>Visual Association Cortex</a:t>
            </a:r>
          </a:p>
        </p:txBody>
      </p:sp>
      <p:sp>
        <p:nvSpPr>
          <p:cNvPr id="12" name="TextBox 11"/>
          <p:cNvSpPr txBox="1"/>
          <p:nvPr/>
        </p:nvSpPr>
        <p:spPr>
          <a:xfrm>
            <a:off x="1803400" y="5266266"/>
            <a:ext cx="864339" cy="523220"/>
          </a:xfrm>
          <a:prstGeom prst="rect">
            <a:avLst/>
          </a:prstGeom>
          <a:noFill/>
        </p:spPr>
        <p:txBody>
          <a:bodyPr wrap="none" rtlCol="0">
            <a:spAutoFit/>
          </a:bodyPr>
          <a:lstStyle/>
          <a:p>
            <a:r>
              <a:rPr lang="en-US" dirty="0"/>
              <a:t>DRIVER</a:t>
            </a:r>
          </a:p>
          <a:p>
            <a:r>
              <a:rPr lang="en-US" dirty="0"/>
              <a:t>cell</a:t>
            </a:r>
          </a:p>
        </p:txBody>
      </p:sp>
      <p:sp>
        <p:nvSpPr>
          <p:cNvPr id="13" name="TextBox 12"/>
          <p:cNvSpPr txBox="1"/>
          <p:nvPr/>
        </p:nvSpPr>
        <p:spPr>
          <a:xfrm>
            <a:off x="4631264" y="5122332"/>
            <a:ext cx="979755" cy="523220"/>
          </a:xfrm>
          <a:prstGeom prst="rect">
            <a:avLst/>
          </a:prstGeom>
          <a:noFill/>
        </p:spPr>
        <p:txBody>
          <a:bodyPr wrap="none" rtlCol="0">
            <a:spAutoFit/>
          </a:bodyPr>
          <a:lstStyle/>
          <a:p>
            <a:r>
              <a:rPr lang="en-US" dirty="0"/>
              <a:t>Modulator</a:t>
            </a:r>
          </a:p>
          <a:p>
            <a:r>
              <a:rPr lang="en-US" dirty="0"/>
              <a:t>cell</a:t>
            </a:r>
          </a:p>
        </p:txBody>
      </p:sp>
      <p:sp>
        <p:nvSpPr>
          <p:cNvPr id="14" name="TextBox 13"/>
          <p:cNvSpPr txBox="1"/>
          <p:nvPr/>
        </p:nvSpPr>
        <p:spPr>
          <a:xfrm>
            <a:off x="7636925" y="5283197"/>
            <a:ext cx="979755" cy="523220"/>
          </a:xfrm>
          <a:prstGeom prst="rect">
            <a:avLst/>
          </a:prstGeom>
          <a:noFill/>
        </p:spPr>
        <p:txBody>
          <a:bodyPr wrap="none" rtlCol="0">
            <a:spAutoFit/>
          </a:bodyPr>
          <a:lstStyle/>
          <a:p>
            <a:r>
              <a:rPr lang="en-US" dirty="0"/>
              <a:t>Modulator</a:t>
            </a:r>
          </a:p>
          <a:p>
            <a:r>
              <a:rPr lang="en-US" dirty="0"/>
              <a:t>cell</a:t>
            </a:r>
          </a:p>
        </p:txBody>
      </p:sp>
      <p:sp>
        <p:nvSpPr>
          <p:cNvPr id="15" name="TextBox 14"/>
          <p:cNvSpPr txBox="1"/>
          <p:nvPr/>
        </p:nvSpPr>
        <p:spPr>
          <a:xfrm>
            <a:off x="745596" y="4470404"/>
            <a:ext cx="2334293" cy="307777"/>
          </a:xfrm>
          <a:prstGeom prst="rect">
            <a:avLst/>
          </a:prstGeom>
          <a:noFill/>
        </p:spPr>
        <p:txBody>
          <a:bodyPr wrap="none" rtlCol="0">
            <a:spAutoFit/>
          </a:bodyPr>
          <a:lstStyle/>
          <a:p>
            <a:r>
              <a:rPr lang="en-US" dirty="0"/>
              <a:t>Lateral Geniculate Nucleus</a:t>
            </a:r>
          </a:p>
        </p:txBody>
      </p:sp>
      <p:sp>
        <p:nvSpPr>
          <p:cNvPr id="16" name="TextBox 15"/>
          <p:cNvSpPr txBox="1"/>
          <p:nvPr/>
        </p:nvSpPr>
        <p:spPr>
          <a:xfrm>
            <a:off x="3607324" y="4453470"/>
            <a:ext cx="1343638" cy="307777"/>
          </a:xfrm>
          <a:prstGeom prst="rect">
            <a:avLst/>
          </a:prstGeom>
          <a:noFill/>
        </p:spPr>
        <p:txBody>
          <a:bodyPr wrap="none" rtlCol="0">
            <a:spAutoFit/>
          </a:bodyPr>
          <a:lstStyle/>
          <a:p>
            <a:r>
              <a:rPr lang="en-US" dirty="0"/>
              <a:t>Pulvinar  </a:t>
            </a:r>
            <a:r>
              <a:rPr lang="en-US" sz="1000" i="1" dirty="0"/>
              <a:t>(part a)</a:t>
            </a:r>
          </a:p>
        </p:txBody>
      </p:sp>
      <p:sp>
        <p:nvSpPr>
          <p:cNvPr id="17" name="TextBox 16"/>
          <p:cNvSpPr txBox="1"/>
          <p:nvPr/>
        </p:nvSpPr>
        <p:spPr>
          <a:xfrm>
            <a:off x="6638381" y="4453470"/>
            <a:ext cx="1343638" cy="307777"/>
          </a:xfrm>
          <a:prstGeom prst="rect">
            <a:avLst/>
          </a:prstGeom>
          <a:noFill/>
        </p:spPr>
        <p:txBody>
          <a:bodyPr wrap="none" rtlCol="0">
            <a:spAutoFit/>
          </a:bodyPr>
          <a:lstStyle/>
          <a:p>
            <a:r>
              <a:rPr lang="en-US" dirty="0"/>
              <a:t>Pulvinar  </a:t>
            </a:r>
            <a:r>
              <a:rPr lang="en-US" sz="1000" i="1" dirty="0"/>
              <a:t>(part b)</a:t>
            </a:r>
          </a:p>
        </p:txBody>
      </p:sp>
      <p:sp>
        <p:nvSpPr>
          <p:cNvPr id="18"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Tree>
    <p:extLst>
      <p:ext uri="{BB962C8B-B14F-4D97-AF65-F5344CB8AC3E}">
        <p14:creationId xmlns:p14="http://schemas.microsoft.com/office/powerpoint/2010/main" val="1536664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t>
            </a:r>
            <a:r>
              <a:rPr lang="en-US" dirty="0"/>
              <a:t>Thalamic neurons role in sleep and Absence epilepsy</a:t>
            </a:r>
          </a:p>
        </p:txBody>
      </p:sp>
      <p:sp>
        <p:nvSpPr>
          <p:cNvPr id="3" name="TextBox 2"/>
          <p:cNvSpPr txBox="1"/>
          <p:nvPr/>
        </p:nvSpPr>
        <p:spPr>
          <a:xfrm>
            <a:off x="1642532" y="1490133"/>
            <a:ext cx="5198533" cy="1046440"/>
          </a:xfrm>
          <a:prstGeom prst="rect">
            <a:avLst/>
          </a:prstGeom>
          <a:noFill/>
        </p:spPr>
        <p:txBody>
          <a:bodyPr wrap="square" rtlCol="0">
            <a:spAutoFit/>
          </a:bodyPr>
          <a:lstStyle/>
          <a:p>
            <a:pPr marL="342900" indent="-342900">
              <a:spcAft>
                <a:spcPts val="1200"/>
              </a:spcAft>
              <a:buAutoNum type="alphaUcParenR"/>
            </a:pPr>
            <a:r>
              <a:rPr lang="en-US" dirty="0" smtClean="0"/>
              <a:t>Basic functions of different thalamic nuclei</a:t>
            </a:r>
          </a:p>
          <a:p>
            <a:pPr marL="342900" indent="-342900">
              <a:spcAft>
                <a:spcPts val="1200"/>
              </a:spcAft>
              <a:buAutoNum type="alphaUcParenR"/>
            </a:pPr>
            <a:r>
              <a:rPr lang="en-US" dirty="0" smtClean="0"/>
              <a:t>Cellular level: basic functions of typical thalamic neurons</a:t>
            </a:r>
          </a:p>
          <a:p>
            <a:pPr marL="342900" indent="-342900">
              <a:spcAft>
                <a:spcPts val="1200"/>
              </a:spcAft>
              <a:buAutoNum type="alphaUcParenR"/>
            </a:pPr>
            <a:r>
              <a:rPr lang="en-US" dirty="0" smtClean="0"/>
              <a:t>Thalamic neurons role in sleep and Absence epilepsy</a:t>
            </a:r>
            <a:endParaRPr lang="en-US" dirty="0"/>
          </a:p>
        </p:txBody>
      </p:sp>
    </p:spTree>
    <p:extLst>
      <p:ext uri="{BB962C8B-B14F-4D97-AF65-F5344CB8AC3E}">
        <p14:creationId xmlns:p14="http://schemas.microsoft.com/office/powerpoint/2010/main" val="2020180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8"/>
          <p:cNvSpPr txBox="1">
            <a:spLocks noChangeArrowheads="1"/>
          </p:cNvSpPr>
          <p:nvPr/>
        </p:nvSpPr>
        <p:spPr bwMode="auto">
          <a:xfrm>
            <a:off x="1471613" y="6208713"/>
            <a:ext cx="1147762" cy="304800"/>
          </a:xfrm>
          <a:prstGeom prst="rect">
            <a:avLst/>
          </a:prstGeom>
          <a:noFill/>
          <a:ln w="28575">
            <a:noFill/>
            <a:miter lim="800000"/>
            <a:headEnd/>
            <a:tailEnd/>
          </a:ln>
        </p:spPr>
        <p:txBody>
          <a:bodyPr wrap="none">
            <a:spAutoFit/>
          </a:bodyPr>
          <a:lstStyle/>
          <a:p>
            <a:r>
              <a:rPr lang="en-US" sz="1400">
                <a:solidFill>
                  <a:srgbClr val="C0C0C0"/>
                </a:solidFill>
              </a:rPr>
              <a:t>rly_osc.mpeg</a:t>
            </a:r>
          </a:p>
        </p:txBody>
      </p:sp>
      <p:sp>
        <p:nvSpPr>
          <p:cNvPr id="37891" name="Text Box 9"/>
          <p:cNvSpPr txBox="1">
            <a:spLocks noChangeArrowheads="1"/>
          </p:cNvSpPr>
          <p:nvPr/>
        </p:nvSpPr>
        <p:spPr bwMode="auto">
          <a:xfrm>
            <a:off x="6019800" y="6157913"/>
            <a:ext cx="1166813" cy="304800"/>
          </a:xfrm>
          <a:prstGeom prst="rect">
            <a:avLst/>
          </a:prstGeom>
          <a:noFill/>
          <a:ln w="28575">
            <a:noFill/>
            <a:miter lim="800000"/>
            <a:headEnd/>
            <a:tailEnd/>
          </a:ln>
        </p:spPr>
        <p:txBody>
          <a:bodyPr wrap="none">
            <a:spAutoFit/>
          </a:bodyPr>
          <a:lstStyle/>
          <a:p>
            <a:r>
              <a:rPr lang="en-US" sz="1400">
                <a:solidFill>
                  <a:srgbClr val="C0C0C0"/>
                </a:solidFill>
              </a:rPr>
              <a:t>rly_exp.mpeg</a:t>
            </a:r>
          </a:p>
        </p:txBody>
      </p:sp>
      <p:pic>
        <p:nvPicPr>
          <p:cNvPr id="6" name="rly_osc.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7" cstate="print"/>
          <a:stretch>
            <a:fillRect/>
          </a:stretch>
        </p:blipFill>
        <p:spPr>
          <a:xfrm>
            <a:off x="1102426" y="2048494"/>
            <a:ext cx="3352800" cy="2286000"/>
          </a:xfrm>
          <a:prstGeom prst="rect">
            <a:avLst/>
          </a:prstGeom>
        </p:spPr>
      </p:pic>
      <p:pic>
        <p:nvPicPr>
          <p:cNvPr id="7" name="rly_exp.mpeg">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8" cstate="print"/>
          <a:stretch>
            <a:fillRect/>
          </a:stretch>
        </p:blipFill>
        <p:spPr>
          <a:xfrm>
            <a:off x="4938156" y="2084120"/>
            <a:ext cx="3352800" cy="2286000"/>
          </a:xfrm>
          <a:prstGeom prst="rect">
            <a:avLst/>
          </a:prstGeom>
        </p:spPr>
      </p:pic>
      <p:sp>
        <p:nvSpPr>
          <p:cNvPr id="2" name="Title 1"/>
          <p:cNvSpPr>
            <a:spLocks noGrp="1"/>
          </p:cNvSpPr>
          <p:nvPr>
            <p:ph type="title"/>
          </p:nvPr>
        </p:nvSpPr>
        <p:spPr/>
        <p:txBody>
          <a:bodyPr/>
          <a:lstStyle/>
          <a:p>
            <a:r>
              <a:rPr lang="en-US" dirty="0" smtClean="0"/>
              <a:t>Thalamic Neurons have 2 firing modes: Bursting and Single Spike Firing</a:t>
            </a:r>
            <a:endParaRPr lang="en-US" dirty="0"/>
          </a:p>
        </p:txBody>
      </p:sp>
      <p:sp>
        <p:nvSpPr>
          <p:cNvPr id="3" name="TextBox 2"/>
          <p:cNvSpPr txBox="1"/>
          <p:nvPr/>
        </p:nvSpPr>
        <p:spPr>
          <a:xfrm>
            <a:off x="1341516" y="1153467"/>
            <a:ext cx="6949440" cy="307777"/>
          </a:xfrm>
          <a:prstGeom prst="rect">
            <a:avLst/>
          </a:prstGeom>
          <a:noFill/>
        </p:spPr>
        <p:txBody>
          <a:bodyPr wrap="square" rtlCol="0">
            <a:spAutoFit/>
          </a:bodyPr>
          <a:lstStyle/>
          <a:p>
            <a:r>
              <a:rPr lang="en-US" i="1" dirty="0" smtClean="0">
                <a:solidFill>
                  <a:srgbClr val="6600CC"/>
                </a:solidFill>
              </a:rPr>
              <a:t>Where do these oscillations come from?  The bursting ability of thalamic neurons</a:t>
            </a:r>
            <a:endParaRPr lang="en-US" i="1" dirty="0">
              <a:solidFill>
                <a:srgbClr val="6600CC"/>
              </a:solidFill>
            </a:endParaRPr>
          </a:p>
        </p:txBody>
      </p:sp>
    </p:spTree>
    <p:extLst>
      <p:ext uri="{BB962C8B-B14F-4D97-AF65-F5344CB8AC3E}">
        <p14:creationId xmlns:p14="http://schemas.microsoft.com/office/powerpoint/2010/main" val="4088170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676275" y="5095875"/>
            <a:ext cx="7705725" cy="1581150"/>
          </a:xfrm>
          <a:prstGeom prst="rect">
            <a:avLst/>
          </a:prstGeom>
          <a:noFill/>
          <a:ln w="28575">
            <a:noFill/>
            <a:miter lim="800000"/>
            <a:headEnd/>
            <a:tailEnd/>
          </a:ln>
        </p:spPr>
        <p:txBody>
          <a:bodyPr>
            <a:spAutoFit/>
          </a:bodyPr>
          <a:lstStyle/>
          <a:p>
            <a:pPr algn="l">
              <a:spcBef>
                <a:spcPct val="50000"/>
              </a:spcBef>
            </a:pPr>
            <a:r>
              <a:rPr lang="en-US" sz="1400" b="1" dirty="0">
                <a:solidFill>
                  <a:srgbClr val="008000"/>
                </a:solidFill>
                <a:ea typeface="Arial Unicode MS" pitchFamily="34" charset="-128"/>
                <a:cs typeface="Arial Unicode MS" pitchFamily="34" charset="-128"/>
              </a:rPr>
              <a:t>During burst-firing – thalamic neurons can no longer faithfully transmit information from the periphery to the consciousness (cortex) because they cannot do frequency following</a:t>
            </a:r>
            <a:r>
              <a:rPr lang="en-US" sz="1400" b="1" dirty="0">
                <a:solidFill>
                  <a:srgbClr val="008000"/>
                </a:solidFill>
              </a:rPr>
              <a:t>.  </a:t>
            </a:r>
          </a:p>
          <a:p>
            <a:pPr algn="l">
              <a:spcBef>
                <a:spcPct val="50000"/>
              </a:spcBef>
            </a:pPr>
            <a:r>
              <a:rPr lang="en-US" sz="1400" b="1" dirty="0">
                <a:solidFill>
                  <a:srgbClr val="008000"/>
                </a:solidFill>
              </a:rPr>
              <a:t>Relay neurons transmit burst-firing to cortex – large numbers of thalamic and cortical neurons firing synchronously means large amplitude EEG waves.</a:t>
            </a:r>
          </a:p>
          <a:p>
            <a:pPr algn="l">
              <a:spcBef>
                <a:spcPct val="50000"/>
              </a:spcBef>
            </a:pPr>
            <a:r>
              <a:rPr lang="en-US" sz="1400" b="1" dirty="0">
                <a:solidFill>
                  <a:srgbClr val="008000"/>
                </a:solidFill>
              </a:rPr>
              <a:t>Connections between </a:t>
            </a:r>
            <a:r>
              <a:rPr lang="en-US" sz="1400" b="1" dirty="0" err="1">
                <a:solidFill>
                  <a:srgbClr val="008000"/>
                </a:solidFill>
              </a:rPr>
              <a:t>nRt</a:t>
            </a:r>
            <a:r>
              <a:rPr lang="en-US" sz="1400" b="1" dirty="0">
                <a:solidFill>
                  <a:srgbClr val="008000"/>
                </a:solidFill>
              </a:rPr>
              <a:t> and Relay Neurons control whether spindling occurs (and the amount of synchronization within the Relay Nuclei)</a:t>
            </a:r>
          </a:p>
        </p:txBody>
      </p:sp>
      <p:pic>
        <p:nvPicPr>
          <p:cNvPr id="19473" name="Picture 17"/>
          <p:cNvPicPr>
            <a:picLocks noChangeAspect="1" noChangeArrowheads="1"/>
          </p:cNvPicPr>
          <p:nvPr/>
        </p:nvPicPr>
        <p:blipFill>
          <a:blip r:embed="rId2" cstate="print"/>
          <a:srcRect/>
          <a:stretch>
            <a:fillRect/>
          </a:stretch>
        </p:blipFill>
        <p:spPr bwMode="auto">
          <a:xfrm>
            <a:off x="1000125" y="2894013"/>
            <a:ext cx="6965950" cy="2112962"/>
          </a:xfrm>
          <a:prstGeom prst="rect">
            <a:avLst/>
          </a:prstGeom>
          <a:noFill/>
          <a:ln w="28575">
            <a:noFill/>
            <a:miter lim="800000"/>
            <a:headEnd/>
            <a:tailEnd/>
          </a:ln>
        </p:spPr>
      </p:pic>
      <p:pic>
        <p:nvPicPr>
          <p:cNvPr id="19474" name="Picture 18"/>
          <p:cNvPicPr>
            <a:picLocks noChangeAspect="1" noChangeArrowheads="1"/>
          </p:cNvPicPr>
          <p:nvPr/>
        </p:nvPicPr>
        <p:blipFill>
          <a:blip r:embed="rId3" cstate="print"/>
          <a:srcRect l="1685" t="2763" r="40018"/>
          <a:stretch>
            <a:fillRect/>
          </a:stretch>
        </p:blipFill>
        <p:spPr bwMode="auto">
          <a:xfrm>
            <a:off x="1027113" y="790575"/>
            <a:ext cx="3290887" cy="2089150"/>
          </a:xfrm>
          <a:prstGeom prst="rect">
            <a:avLst/>
          </a:prstGeom>
          <a:noFill/>
          <a:ln w="28575">
            <a:noFill/>
            <a:miter lim="800000"/>
            <a:headEnd/>
            <a:tailEnd/>
          </a:ln>
        </p:spPr>
      </p:pic>
      <p:pic>
        <p:nvPicPr>
          <p:cNvPr id="36871" name="Picture 19"/>
          <p:cNvPicPr>
            <a:picLocks noChangeAspect="1" noChangeArrowheads="1"/>
          </p:cNvPicPr>
          <p:nvPr/>
        </p:nvPicPr>
        <p:blipFill>
          <a:blip r:embed="rId3" cstate="print"/>
          <a:srcRect l="60027" t="6631" r="2948"/>
          <a:stretch>
            <a:fillRect/>
          </a:stretch>
        </p:blipFill>
        <p:spPr bwMode="auto">
          <a:xfrm>
            <a:off x="5019675" y="890588"/>
            <a:ext cx="2093913" cy="2011362"/>
          </a:xfrm>
          <a:prstGeom prst="rect">
            <a:avLst/>
          </a:prstGeom>
          <a:noFill/>
          <a:ln w="28575">
            <a:noFill/>
            <a:miter lim="800000"/>
            <a:headEnd/>
            <a:tailEnd/>
          </a:ln>
        </p:spPr>
      </p:pic>
      <p:sp>
        <p:nvSpPr>
          <p:cNvPr id="36872" name="Text Box 20"/>
          <p:cNvSpPr txBox="1">
            <a:spLocks noChangeArrowheads="1"/>
          </p:cNvSpPr>
          <p:nvPr/>
        </p:nvSpPr>
        <p:spPr bwMode="auto">
          <a:xfrm>
            <a:off x="7185025" y="2435225"/>
            <a:ext cx="1803400" cy="336550"/>
          </a:xfrm>
          <a:prstGeom prst="rect">
            <a:avLst/>
          </a:prstGeom>
          <a:noFill/>
          <a:ln w="28575">
            <a:noFill/>
            <a:miter lim="800000"/>
            <a:headEnd/>
            <a:tailEnd/>
          </a:ln>
        </p:spPr>
        <p:txBody>
          <a:bodyPr>
            <a:spAutoFit/>
          </a:bodyPr>
          <a:lstStyle/>
          <a:p>
            <a:pPr algn="l">
              <a:spcBef>
                <a:spcPct val="50000"/>
              </a:spcBef>
            </a:pPr>
            <a:r>
              <a:rPr lang="en-US" sz="800">
                <a:solidFill>
                  <a:srgbClr val="333333"/>
                </a:solidFill>
              </a:rPr>
              <a:t>McCormick &amp; Bal 1997 Annu Rev Neurosci, 20: 185.</a:t>
            </a:r>
          </a:p>
        </p:txBody>
      </p:sp>
      <p:sp>
        <p:nvSpPr>
          <p:cNvPr id="36873" name="Text Box 21"/>
          <p:cNvSpPr txBox="1">
            <a:spLocks noChangeArrowheads="1"/>
          </p:cNvSpPr>
          <p:nvPr/>
        </p:nvSpPr>
        <p:spPr bwMode="auto">
          <a:xfrm>
            <a:off x="7108825" y="1381125"/>
            <a:ext cx="628650" cy="366713"/>
          </a:xfrm>
          <a:prstGeom prst="rect">
            <a:avLst/>
          </a:prstGeom>
          <a:noFill/>
          <a:ln w="28575">
            <a:noFill/>
            <a:miter lim="800000"/>
            <a:headEnd/>
            <a:tailEnd/>
          </a:ln>
        </p:spPr>
        <p:txBody>
          <a:bodyPr wrap="none">
            <a:spAutoFit/>
          </a:bodyPr>
          <a:lstStyle/>
          <a:p>
            <a:r>
              <a:rPr lang="en-US"/>
              <a:t>EEG</a:t>
            </a:r>
          </a:p>
        </p:txBody>
      </p:sp>
      <p:sp>
        <p:nvSpPr>
          <p:cNvPr id="36874" name="Text Box 22"/>
          <p:cNvSpPr txBox="1">
            <a:spLocks noChangeArrowheads="1"/>
          </p:cNvSpPr>
          <p:nvPr/>
        </p:nvSpPr>
        <p:spPr bwMode="auto">
          <a:xfrm>
            <a:off x="7108825" y="1924050"/>
            <a:ext cx="1758950" cy="366713"/>
          </a:xfrm>
          <a:prstGeom prst="rect">
            <a:avLst/>
          </a:prstGeom>
          <a:noFill/>
          <a:ln w="28575">
            <a:noFill/>
            <a:miter lim="800000"/>
            <a:headEnd/>
            <a:tailEnd/>
          </a:ln>
        </p:spPr>
        <p:txBody>
          <a:bodyPr wrap="none">
            <a:spAutoFit/>
          </a:bodyPr>
          <a:lstStyle/>
          <a:p>
            <a:r>
              <a:rPr lang="en-US"/>
              <a:t>LGN Single Unit</a:t>
            </a:r>
          </a:p>
        </p:txBody>
      </p:sp>
      <p:sp>
        <p:nvSpPr>
          <p:cNvPr id="12" name="Line 6"/>
          <p:cNvSpPr>
            <a:spLocks noChangeShapeType="1"/>
          </p:cNvSpPr>
          <p:nvPr/>
        </p:nvSpPr>
        <p:spPr bwMode="auto">
          <a:xfrm>
            <a:off x="0" y="517245"/>
            <a:ext cx="9144000" cy="0"/>
          </a:xfrm>
          <a:prstGeom prst="line">
            <a:avLst/>
          </a:prstGeom>
          <a:noFill/>
          <a:ln w="31750">
            <a:solidFill>
              <a:srgbClr val="F76FDD"/>
            </a:solidFill>
            <a:round/>
            <a:headEnd/>
            <a:tailEnd/>
          </a:ln>
        </p:spPr>
        <p:txBody>
          <a:bodyPr/>
          <a:lstStyle/>
          <a:p>
            <a:endParaRPr lang="en-US"/>
          </a:p>
        </p:txBody>
      </p:sp>
      <p:sp>
        <p:nvSpPr>
          <p:cNvPr id="3" name="Title 2"/>
          <p:cNvSpPr>
            <a:spLocks noGrp="1"/>
          </p:cNvSpPr>
          <p:nvPr>
            <p:ph type="title"/>
          </p:nvPr>
        </p:nvSpPr>
        <p:spPr/>
        <p:txBody>
          <a:bodyPr/>
          <a:lstStyle/>
          <a:p>
            <a:r>
              <a:rPr lang="en-US" dirty="0"/>
              <a:t>Thalamic Neurons have two firing Modes:   Single Spike and Burst-firing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thalamus involved in Epilepsy?</a:t>
            </a:r>
            <a:endParaRPr lang="en-US" dirty="0"/>
          </a:p>
        </p:txBody>
      </p:sp>
      <p:sp>
        <p:nvSpPr>
          <p:cNvPr id="3" name="TextBox 2"/>
          <p:cNvSpPr txBox="1"/>
          <p:nvPr/>
        </p:nvSpPr>
        <p:spPr>
          <a:xfrm>
            <a:off x="769544" y="688069"/>
            <a:ext cx="7840301" cy="2677656"/>
          </a:xfrm>
          <a:prstGeom prst="rect">
            <a:avLst/>
          </a:prstGeom>
          <a:noFill/>
        </p:spPr>
        <p:txBody>
          <a:bodyPr wrap="square" rtlCol="0">
            <a:spAutoFit/>
          </a:bodyPr>
          <a:lstStyle/>
          <a:p>
            <a:r>
              <a:rPr lang="en-US" dirty="0" smtClean="0"/>
              <a:t>Nucleus reticularis (</a:t>
            </a:r>
            <a:r>
              <a:rPr lang="en-US" dirty="0" err="1" smtClean="0"/>
              <a:t>nRT</a:t>
            </a:r>
            <a:r>
              <a:rPr lang="en-US" dirty="0" smtClean="0"/>
              <a:t>) contains inhibitory interneurons and is an initiator of sleep spindles – initiating the bursting pattern of thalamic neurons.</a:t>
            </a:r>
          </a:p>
          <a:p>
            <a:endParaRPr lang="en-US" dirty="0"/>
          </a:p>
          <a:p>
            <a:r>
              <a:rPr lang="en-US" dirty="0" smtClean="0"/>
              <a:t>In </a:t>
            </a:r>
            <a:r>
              <a:rPr lang="en-US" dirty="0" smtClean="0">
                <a:hlinkClick r:id="rId2"/>
              </a:rPr>
              <a:t>Angelman’s syndrome</a:t>
            </a:r>
            <a:r>
              <a:rPr lang="en-US" dirty="0" smtClean="0"/>
              <a:t>, there is a mutation of GABA receptors specifically within </a:t>
            </a:r>
            <a:r>
              <a:rPr lang="en-US" dirty="0" err="1" smtClean="0"/>
              <a:t>nRT</a:t>
            </a:r>
            <a:r>
              <a:rPr lang="en-US" dirty="0" smtClean="0"/>
              <a:t>.</a:t>
            </a:r>
          </a:p>
          <a:p>
            <a:endParaRPr lang="en-US" dirty="0" smtClean="0"/>
          </a:p>
          <a:p>
            <a:r>
              <a:rPr lang="en-US" dirty="0" smtClean="0"/>
              <a:t>These receptors occurring at </a:t>
            </a:r>
            <a:r>
              <a:rPr lang="en-US" dirty="0" err="1" smtClean="0"/>
              <a:t>nRT</a:t>
            </a:r>
            <a:r>
              <a:rPr lang="en-US" dirty="0" smtClean="0"/>
              <a:t> -&gt; </a:t>
            </a:r>
            <a:r>
              <a:rPr lang="en-US" dirty="0" err="1" smtClean="0"/>
              <a:t>nRT</a:t>
            </a:r>
            <a:r>
              <a:rPr lang="en-US" dirty="0" smtClean="0"/>
              <a:t> synapses, normally act to desynchronize the nucleus.  Without these receptors – once the bursting starts in one part of the nucleus, it spreads to the whole nucleus and </a:t>
            </a:r>
            <a:r>
              <a:rPr lang="en-US" dirty="0" err="1" smtClean="0"/>
              <a:t>intiates</a:t>
            </a:r>
            <a:r>
              <a:rPr lang="en-US" dirty="0" smtClean="0"/>
              <a:t> a seizure.</a:t>
            </a:r>
          </a:p>
          <a:p>
            <a:endParaRPr lang="en-US" dirty="0"/>
          </a:p>
          <a:p>
            <a:r>
              <a:rPr lang="en-US" dirty="0" smtClean="0"/>
              <a:t>Patients with this syndrome have Absence seizures.  This is treated with the drug </a:t>
            </a:r>
            <a:r>
              <a:rPr lang="en-US" dirty="0" err="1" smtClean="0"/>
              <a:t>Ethosuximide</a:t>
            </a:r>
            <a:r>
              <a:rPr lang="en-US" dirty="0" smtClean="0"/>
              <a:t>, which blocks a T-type Calcium channel in the thalamic neurons, and thereby reduces their ability to burst.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44" y="3571096"/>
            <a:ext cx="3537391" cy="24939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920" y="3571096"/>
            <a:ext cx="3501428" cy="2468571"/>
          </a:xfrm>
          <a:prstGeom prst="rect">
            <a:avLst/>
          </a:prstGeom>
        </p:spPr>
      </p:pic>
      <p:sp>
        <p:nvSpPr>
          <p:cNvPr id="7" name="TextBox 6"/>
          <p:cNvSpPr txBox="1"/>
          <p:nvPr/>
        </p:nvSpPr>
        <p:spPr>
          <a:xfrm>
            <a:off x="1872809" y="3263319"/>
            <a:ext cx="1330860" cy="307777"/>
          </a:xfrm>
          <a:prstGeom prst="rect">
            <a:avLst/>
          </a:prstGeom>
          <a:noFill/>
        </p:spPr>
        <p:txBody>
          <a:bodyPr wrap="square" rtlCol="0">
            <a:spAutoFit/>
          </a:bodyPr>
          <a:lstStyle/>
          <a:p>
            <a:r>
              <a:rPr lang="en-US" dirty="0" smtClean="0">
                <a:solidFill>
                  <a:srgbClr val="C00000"/>
                </a:solidFill>
              </a:rPr>
              <a:t>Normal EEG</a:t>
            </a:r>
            <a:endParaRPr lang="en-US" dirty="0">
              <a:solidFill>
                <a:srgbClr val="C00000"/>
              </a:solidFill>
            </a:endParaRPr>
          </a:p>
        </p:txBody>
      </p:sp>
      <p:sp>
        <p:nvSpPr>
          <p:cNvPr id="8" name="TextBox 7"/>
          <p:cNvSpPr txBox="1"/>
          <p:nvPr/>
        </p:nvSpPr>
        <p:spPr>
          <a:xfrm>
            <a:off x="5232902" y="3263319"/>
            <a:ext cx="2999464" cy="307777"/>
          </a:xfrm>
          <a:prstGeom prst="rect">
            <a:avLst/>
          </a:prstGeom>
          <a:noFill/>
        </p:spPr>
        <p:txBody>
          <a:bodyPr wrap="square" rtlCol="0">
            <a:spAutoFit/>
          </a:bodyPr>
          <a:lstStyle/>
          <a:p>
            <a:r>
              <a:rPr lang="en-US" dirty="0" smtClean="0">
                <a:solidFill>
                  <a:srgbClr val="C00000"/>
                </a:solidFill>
              </a:rPr>
              <a:t>Angelman’s 3 Hz Spike and Wave</a:t>
            </a:r>
            <a:endParaRPr lang="en-US" dirty="0">
              <a:solidFill>
                <a:srgbClr val="C00000"/>
              </a:solidFill>
            </a:endParaRPr>
          </a:p>
        </p:txBody>
      </p:sp>
      <p:sp>
        <p:nvSpPr>
          <p:cNvPr id="9" name="TextBox 8"/>
          <p:cNvSpPr txBox="1"/>
          <p:nvPr/>
        </p:nvSpPr>
        <p:spPr>
          <a:xfrm>
            <a:off x="3675706" y="6146346"/>
            <a:ext cx="2027976" cy="246221"/>
          </a:xfrm>
          <a:prstGeom prst="rect">
            <a:avLst/>
          </a:prstGeom>
          <a:noFill/>
        </p:spPr>
        <p:txBody>
          <a:bodyPr wrap="square" rtlCol="0">
            <a:spAutoFit/>
          </a:bodyPr>
          <a:lstStyle/>
          <a:p>
            <a:r>
              <a:rPr lang="en-US" sz="1000" i="1" dirty="0" smtClean="0">
                <a:solidFill>
                  <a:schemeClr val="tx1">
                    <a:lumMod val="50000"/>
                    <a:lumOff val="50000"/>
                  </a:schemeClr>
                </a:solidFill>
              </a:rPr>
              <a:t>Graph lines are 1 sec divisions</a:t>
            </a:r>
            <a:endParaRPr lang="en-US" sz="1000" i="1" dirty="0">
              <a:solidFill>
                <a:schemeClr val="tx1">
                  <a:lumMod val="50000"/>
                  <a:lumOff val="50000"/>
                </a:schemeClr>
              </a:solidFill>
            </a:endParaRPr>
          </a:p>
        </p:txBody>
      </p:sp>
      <p:sp>
        <p:nvSpPr>
          <p:cNvPr id="10" name="TextBox 9"/>
          <p:cNvSpPr txBox="1"/>
          <p:nvPr/>
        </p:nvSpPr>
        <p:spPr>
          <a:xfrm>
            <a:off x="769544" y="6473891"/>
            <a:ext cx="8019798" cy="230832"/>
          </a:xfrm>
          <a:prstGeom prst="rect">
            <a:avLst/>
          </a:prstGeom>
          <a:noFill/>
        </p:spPr>
        <p:txBody>
          <a:bodyPr wrap="square" rtlCol="0">
            <a:spAutoFit/>
          </a:bodyPr>
          <a:lstStyle/>
          <a:p>
            <a:r>
              <a:rPr lang="en-US" sz="900" i="1" dirty="0">
                <a:solidFill>
                  <a:schemeClr val="tx1">
                    <a:lumMod val="50000"/>
                    <a:lumOff val="50000"/>
                  </a:schemeClr>
                </a:solidFill>
              </a:rPr>
              <a:t>https://www.angelman.org/what-is-as/medical-information/epilepsy-and-its-treatment-for-providers/</a:t>
            </a:r>
          </a:p>
        </p:txBody>
      </p:sp>
    </p:spTree>
    <p:extLst>
      <p:ext uri="{BB962C8B-B14F-4D97-AF65-F5344CB8AC3E}">
        <p14:creationId xmlns:p14="http://schemas.microsoft.com/office/powerpoint/2010/main" val="3234240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14271-4EF7-4762-AA14-2CC7AD603A20}"/>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xmlns="" id="{F557D965-3881-445F-97B1-69FF7ACE08BD}"/>
              </a:ext>
            </a:extLst>
          </p:cNvPr>
          <p:cNvSpPr txBox="1"/>
          <p:nvPr/>
        </p:nvSpPr>
        <p:spPr>
          <a:xfrm>
            <a:off x="816495" y="3006781"/>
            <a:ext cx="7730066" cy="307777"/>
          </a:xfrm>
          <a:prstGeom prst="rect">
            <a:avLst/>
          </a:prstGeom>
          <a:noFill/>
        </p:spPr>
        <p:txBody>
          <a:bodyPr wrap="square" rtlCol="0">
            <a:spAutoFit/>
          </a:bodyPr>
          <a:lstStyle/>
          <a:p>
            <a:r>
              <a:rPr lang="en-US" dirty="0"/>
              <a:t>http://video.nytimes.com/video/2011/05/13/magazine/100000000814707/two-united-as-one.html</a:t>
            </a:r>
          </a:p>
        </p:txBody>
      </p:sp>
      <p:sp>
        <p:nvSpPr>
          <p:cNvPr id="5" name="TextBox 4">
            <a:extLst>
              <a:ext uri="{FF2B5EF4-FFF2-40B4-BE49-F238E27FC236}">
                <a16:creationId xmlns:a16="http://schemas.microsoft.com/office/drawing/2014/main" xmlns="" id="{0FCD8BDD-5513-4B11-BF55-02C976D553C9}"/>
              </a:ext>
            </a:extLst>
          </p:cNvPr>
          <p:cNvSpPr txBox="1"/>
          <p:nvPr/>
        </p:nvSpPr>
        <p:spPr>
          <a:xfrm>
            <a:off x="929170" y="3583183"/>
            <a:ext cx="3048164" cy="307777"/>
          </a:xfrm>
          <a:prstGeom prst="rect">
            <a:avLst/>
          </a:prstGeom>
          <a:noFill/>
        </p:spPr>
        <p:txBody>
          <a:bodyPr wrap="square" rtlCol="0">
            <a:spAutoFit/>
          </a:bodyPr>
          <a:lstStyle/>
          <a:p>
            <a:r>
              <a:rPr lang="en-US" dirty="0"/>
              <a:t>Start – then 1:56</a:t>
            </a:r>
          </a:p>
        </p:txBody>
      </p:sp>
      <p:sp>
        <p:nvSpPr>
          <p:cNvPr id="6" name="TextBox 5">
            <a:extLst>
              <a:ext uri="{FF2B5EF4-FFF2-40B4-BE49-F238E27FC236}">
                <a16:creationId xmlns:a16="http://schemas.microsoft.com/office/drawing/2014/main" xmlns="" id="{BF5869BE-0657-46F7-B58B-B5B2A752559A}"/>
              </a:ext>
            </a:extLst>
          </p:cNvPr>
          <p:cNvSpPr txBox="1"/>
          <p:nvPr/>
        </p:nvSpPr>
        <p:spPr>
          <a:xfrm>
            <a:off x="762722" y="853729"/>
            <a:ext cx="7497214" cy="1169551"/>
          </a:xfrm>
          <a:prstGeom prst="rect">
            <a:avLst/>
          </a:prstGeom>
          <a:noFill/>
        </p:spPr>
        <p:txBody>
          <a:bodyPr wrap="square" rtlCol="0">
            <a:spAutoFit/>
          </a:bodyPr>
          <a:lstStyle/>
          <a:p>
            <a:r>
              <a:rPr lang="en-US" dirty="0"/>
              <a:t>This is a video of conjoined twins.  The first twin, Krista has her eyes covered.  A toy is shown to the second twin, Tatiana.  Then their mother asks Krista with her eyes covered what is the toy?  Krista knows what the toy is despite the fact that she didn’t see it with HER eyes.  </a:t>
            </a:r>
          </a:p>
          <a:p>
            <a:endParaRPr lang="en-US" dirty="0"/>
          </a:p>
          <a:p>
            <a:r>
              <a:rPr lang="en-US" dirty="0"/>
              <a:t>How does she know?</a:t>
            </a:r>
          </a:p>
        </p:txBody>
      </p:sp>
    </p:spTree>
    <p:extLst>
      <p:ext uri="{BB962C8B-B14F-4D97-AF65-F5344CB8AC3E}">
        <p14:creationId xmlns:p14="http://schemas.microsoft.com/office/powerpoint/2010/main" val="354904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Questions</a:t>
            </a:r>
          </a:p>
        </p:txBody>
      </p:sp>
      <p:sp>
        <p:nvSpPr>
          <p:cNvPr id="3" name="TextBox 2"/>
          <p:cNvSpPr txBox="1">
            <a:spLocks noChangeArrowheads="1"/>
          </p:cNvSpPr>
          <p:nvPr/>
        </p:nvSpPr>
        <p:spPr bwMode="auto">
          <a:xfrm>
            <a:off x="200025" y="842963"/>
            <a:ext cx="8505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008000"/>
                </a:solidFill>
                <a:latin typeface="Arial" pitchFamily="34" charset="0"/>
              </a:rPr>
              <a:t>The VA nucleus of the thalamus receives input from ______ and sends output to ______ .</a:t>
            </a:r>
          </a:p>
        </p:txBody>
      </p:sp>
      <p:sp>
        <p:nvSpPr>
          <p:cNvPr id="4" name="TextBox 3"/>
          <p:cNvSpPr txBox="1">
            <a:spLocks noChangeArrowheads="1"/>
          </p:cNvSpPr>
          <p:nvPr/>
        </p:nvSpPr>
        <p:spPr bwMode="auto">
          <a:xfrm>
            <a:off x="280941" y="1263789"/>
            <a:ext cx="7953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ts val="1200"/>
              </a:spcAft>
              <a:buFontTx/>
              <a:buAutoNum type="alphaUcParenR"/>
            </a:pPr>
            <a:r>
              <a:rPr lang="en-US" altLang="en-US" sz="1400" dirty="0">
                <a:latin typeface="Arial" pitchFamily="34" charset="0"/>
              </a:rPr>
              <a:t>Basal Ganglia, Premotor Cortex</a:t>
            </a:r>
          </a:p>
          <a:p>
            <a:pPr eaLnBrk="1" hangingPunct="1">
              <a:spcBef>
                <a:spcPct val="0"/>
              </a:spcBef>
              <a:spcAft>
                <a:spcPts val="1200"/>
              </a:spcAft>
              <a:buFontTx/>
              <a:buAutoNum type="alphaUcParenR"/>
            </a:pPr>
            <a:r>
              <a:rPr lang="en-US" altLang="en-US" sz="1400" dirty="0" err="1">
                <a:latin typeface="Arial" pitchFamily="34" charset="0"/>
              </a:rPr>
              <a:t>Trigeminothalamic</a:t>
            </a:r>
            <a:r>
              <a:rPr lang="en-US" altLang="en-US" sz="1400" dirty="0">
                <a:latin typeface="Arial" pitchFamily="34" charset="0"/>
              </a:rPr>
              <a:t> tract, Primary Somatosensory Cortex</a:t>
            </a:r>
          </a:p>
          <a:p>
            <a:pPr eaLnBrk="1" hangingPunct="1">
              <a:spcBef>
                <a:spcPct val="0"/>
              </a:spcBef>
              <a:spcAft>
                <a:spcPts val="1200"/>
              </a:spcAft>
              <a:buFontTx/>
              <a:buAutoNum type="alphaUcParenR"/>
            </a:pPr>
            <a:r>
              <a:rPr lang="en-US" altLang="en-US" sz="1400" dirty="0">
                <a:latin typeface="Arial" pitchFamily="34" charset="0"/>
              </a:rPr>
              <a:t>Motor Cortex, Cerebellum</a:t>
            </a:r>
          </a:p>
          <a:p>
            <a:pPr eaLnBrk="1" hangingPunct="1">
              <a:spcBef>
                <a:spcPct val="0"/>
              </a:spcBef>
              <a:spcAft>
                <a:spcPts val="1200"/>
              </a:spcAft>
              <a:buFontTx/>
              <a:buAutoNum type="alphaUcParenR"/>
            </a:pPr>
            <a:r>
              <a:rPr lang="en-US" altLang="en-US" sz="1400" dirty="0" err="1">
                <a:latin typeface="Arial" pitchFamily="34" charset="0"/>
              </a:rPr>
              <a:t>Spinothalamic</a:t>
            </a:r>
            <a:r>
              <a:rPr lang="en-US" altLang="en-US" sz="1400" dirty="0">
                <a:latin typeface="Arial" pitchFamily="34" charset="0"/>
              </a:rPr>
              <a:t> and Medial </a:t>
            </a:r>
            <a:r>
              <a:rPr lang="en-US" altLang="en-US" sz="1400" dirty="0" err="1">
                <a:latin typeface="Arial" pitchFamily="34" charset="0"/>
              </a:rPr>
              <a:t>Lemniscus</a:t>
            </a:r>
            <a:r>
              <a:rPr lang="en-US" altLang="en-US" sz="1400" dirty="0">
                <a:latin typeface="Arial" pitchFamily="34" charset="0"/>
              </a:rPr>
              <a:t> tracts, Facial Nucleus</a:t>
            </a:r>
          </a:p>
          <a:p>
            <a:pPr eaLnBrk="1" hangingPunct="1">
              <a:spcBef>
                <a:spcPct val="0"/>
              </a:spcBef>
              <a:spcAft>
                <a:spcPts val="1200"/>
              </a:spcAft>
              <a:buFontTx/>
              <a:buAutoNum type="alphaUcParenR"/>
            </a:pPr>
            <a:r>
              <a:rPr lang="en-US" altLang="en-US" sz="1400" dirty="0" err="1">
                <a:latin typeface="Arial" pitchFamily="34" charset="0"/>
              </a:rPr>
              <a:t>Mammillothalamic</a:t>
            </a:r>
            <a:r>
              <a:rPr lang="en-US" altLang="en-US" sz="1400" dirty="0">
                <a:latin typeface="Arial" pitchFamily="34" charset="0"/>
              </a:rPr>
              <a:t> tract, Cingulate Cortex</a:t>
            </a:r>
          </a:p>
        </p:txBody>
      </p:sp>
      <p:sp>
        <p:nvSpPr>
          <p:cNvPr id="6" name="TextBox 5"/>
          <p:cNvSpPr txBox="1">
            <a:spLocks noChangeArrowheads="1"/>
          </p:cNvSpPr>
          <p:nvPr/>
        </p:nvSpPr>
        <p:spPr bwMode="auto">
          <a:xfrm>
            <a:off x="3356871" y="1273186"/>
            <a:ext cx="159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FF0000"/>
                </a:solidFill>
                <a:latin typeface="Arial" pitchFamily="34" charset="0"/>
              </a:rPr>
              <a:t>Answer = A</a:t>
            </a:r>
          </a:p>
        </p:txBody>
      </p:sp>
      <p:grpSp>
        <p:nvGrpSpPr>
          <p:cNvPr id="11" name="Group 10"/>
          <p:cNvGrpSpPr/>
          <p:nvPr/>
        </p:nvGrpSpPr>
        <p:grpSpPr>
          <a:xfrm>
            <a:off x="200025" y="3499558"/>
            <a:ext cx="8775299" cy="2205930"/>
            <a:chOff x="200025" y="3499558"/>
            <a:chExt cx="8775299" cy="2205930"/>
          </a:xfrm>
        </p:grpSpPr>
        <p:sp>
          <p:nvSpPr>
            <p:cNvPr id="7" name="TextBox 6"/>
            <p:cNvSpPr txBox="1">
              <a:spLocks noChangeArrowheads="1"/>
            </p:cNvSpPr>
            <p:nvPr/>
          </p:nvSpPr>
          <p:spPr bwMode="auto">
            <a:xfrm>
              <a:off x="200025" y="3499558"/>
              <a:ext cx="8775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008000"/>
                  </a:solidFill>
                  <a:latin typeface="Arial" pitchFamily="34" charset="0"/>
                </a:rPr>
                <a:t>The Anterior nucleus of the thalamus receives input from ______ and sends output to ______ .</a:t>
              </a:r>
            </a:p>
          </p:txBody>
        </p:sp>
        <p:sp>
          <p:nvSpPr>
            <p:cNvPr id="8" name="TextBox 7"/>
            <p:cNvSpPr txBox="1">
              <a:spLocks noChangeArrowheads="1"/>
            </p:cNvSpPr>
            <p:nvPr/>
          </p:nvSpPr>
          <p:spPr bwMode="auto">
            <a:xfrm>
              <a:off x="280941" y="3920384"/>
              <a:ext cx="7953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ts val="1200"/>
                </a:spcAft>
                <a:buFontTx/>
                <a:buAutoNum type="alphaUcParenR"/>
              </a:pPr>
              <a:r>
                <a:rPr lang="en-US" altLang="en-US" sz="1400" dirty="0">
                  <a:latin typeface="Arial" pitchFamily="34" charset="0"/>
                </a:rPr>
                <a:t>Basal Ganglia, Premotor Cortex</a:t>
              </a:r>
            </a:p>
            <a:p>
              <a:pPr eaLnBrk="1" hangingPunct="1">
                <a:spcBef>
                  <a:spcPct val="0"/>
                </a:spcBef>
                <a:spcAft>
                  <a:spcPts val="1200"/>
                </a:spcAft>
                <a:buFontTx/>
                <a:buAutoNum type="alphaUcParenR"/>
              </a:pPr>
              <a:r>
                <a:rPr lang="en-US" altLang="en-US" sz="1400" dirty="0" err="1">
                  <a:latin typeface="Arial" pitchFamily="34" charset="0"/>
                </a:rPr>
                <a:t>Trigeminothalamic</a:t>
              </a:r>
              <a:r>
                <a:rPr lang="en-US" altLang="en-US" sz="1400" dirty="0">
                  <a:latin typeface="Arial" pitchFamily="34" charset="0"/>
                </a:rPr>
                <a:t> tract, Primary Somatosensory Cortex</a:t>
              </a:r>
            </a:p>
            <a:p>
              <a:pPr eaLnBrk="1" hangingPunct="1">
                <a:spcBef>
                  <a:spcPct val="0"/>
                </a:spcBef>
                <a:spcAft>
                  <a:spcPts val="1200"/>
                </a:spcAft>
                <a:buFontTx/>
                <a:buAutoNum type="alphaUcParenR"/>
              </a:pPr>
              <a:r>
                <a:rPr lang="en-US" altLang="en-US" sz="1400" dirty="0">
                  <a:latin typeface="Arial" pitchFamily="34" charset="0"/>
                </a:rPr>
                <a:t>Motor Cortex, Cerebellum</a:t>
              </a:r>
            </a:p>
            <a:p>
              <a:pPr eaLnBrk="1" hangingPunct="1">
                <a:spcBef>
                  <a:spcPct val="0"/>
                </a:spcBef>
                <a:spcAft>
                  <a:spcPts val="1200"/>
                </a:spcAft>
                <a:buFontTx/>
                <a:buAutoNum type="alphaUcParenR"/>
              </a:pPr>
              <a:r>
                <a:rPr lang="en-US" altLang="en-US" sz="1400" dirty="0" err="1">
                  <a:latin typeface="Arial" pitchFamily="34" charset="0"/>
                </a:rPr>
                <a:t>Spinothalamic</a:t>
              </a:r>
              <a:r>
                <a:rPr lang="en-US" altLang="en-US" sz="1400" dirty="0">
                  <a:latin typeface="Arial" pitchFamily="34" charset="0"/>
                </a:rPr>
                <a:t> and Medial </a:t>
              </a:r>
              <a:r>
                <a:rPr lang="en-US" altLang="en-US" sz="1400" dirty="0" err="1">
                  <a:latin typeface="Arial" pitchFamily="34" charset="0"/>
                </a:rPr>
                <a:t>Lemniscus</a:t>
              </a:r>
              <a:r>
                <a:rPr lang="en-US" altLang="en-US" sz="1400" dirty="0">
                  <a:latin typeface="Arial" pitchFamily="34" charset="0"/>
                </a:rPr>
                <a:t> tracts, Facial Nucleus</a:t>
              </a:r>
            </a:p>
            <a:p>
              <a:pPr eaLnBrk="1" hangingPunct="1">
                <a:spcBef>
                  <a:spcPct val="0"/>
                </a:spcBef>
                <a:spcAft>
                  <a:spcPts val="1200"/>
                </a:spcAft>
                <a:buFontTx/>
                <a:buAutoNum type="alphaUcParenR"/>
              </a:pPr>
              <a:r>
                <a:rPr lang="en-US" altLang="en-US" sz="1400" dirty="0" err="1">
                  <a:latin typeface="Arial" pitchFamily="34" charset="0"/>
                </a:rPr>
                <a:t>Mammillothalamic</a:t>
              </a:r>
              <a:r>
                <a:rPr lang="en-US" altLang="en-US" sz="1400" dirty="0">
                  <a:latin typeface="Arial" pitchFamily="34" charset="0"/>
                </a:rPr>
                <a:t> tract, Cingulate Cortex</a:t>
              </a:r>
            </a:p>
          </p:txBody>
        </p:sp>
      </p:grpSp>
      <p:sp>
        <p:nvSpPr>
          <p:cNvPr id="10" name="TextBox 9"/>
          <p:cNvSpPr txBox="1">
            <a:spLocks noChangeArrowheads="1"/>
          </p:cNvSpPr>
          <p:nvPr/>
        </p:nvSpPr>
        <p:spPr bwMode="auto">
          <a:xfrm>
            <a:off x="4152208" y="5416585"/>
            <a:ext cx="159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FF0000"/>
                </a:solidFill>
                <a:latin typeface="Arial" pitchFamily="34" charset="0"/>
              </a:rPr>
              <a:t>Answer = E</a:t>
            </a:r>
          </a:p>
        </p:txBody>
      </p:sp>
    </p:spTree>
    <p:extLst>
      <p:ext uri="{BB962C8B-B14F-4D97-AF65-F5344CB8AC3E}">
        <p14:creationId xmlns:p14="http://schemas.microsoft.com/office/powerpoint/2010/main" val="31361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Questions</a:t>
            </a:r>
          </a:p>
        </p:txBody>
      </p:sp>
      <p:sp>
        <p:nvSpPr>
          <p:cNvPr id="3" name="TextBox 2"/>
          <p:cNvSpPr txBox="1">
            <a:spLocks noChangeArrowheads="1"/>
          </p:cNvSpPr>
          <p:nvPr/>
        </p:nvSpPr>
        <p:spPr bwMode="auto">
          <a:xfrm>
            <a:off x="200025" y="842963"/>
            <a:ext cx="8505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008000"/>
                </a:solidFill>
                <a:latin typeface="Arial" pitchFamily="34" charset="0"/>
              </a:rPr>
              <a:t>The MGN and VL thalamic nuclei have roles in _______ and ______.</a:t>
            </a:r>
          </a:p>
        </p:txBody>
      </p:sp>
      <p:sp>
        <p:nvSpPr>
          <p:cNvPr id="4" name="TextBox 3"/>
          <p:cNvSpPr txBox="1">
            <a:spLocks noChangeArrowheads="1"/>
          </p:cNvSpPr>
          <p:nvPr/>
        </p:nvSpPr>
        <p:spPr bwMode="auto">
          <a:xfrm>
            <a:off x="280941" y="1263789"/>
            <a:ext cx="7953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ts val="1200"/>
              </a:spcAft>
              <a:buFontTx/>
              <a:buAutoNum type="alphaUcParenR"/>
            </a:pPr>
            <a:r>
              <a:rPr lang="en-US" altLang="en-US" sz="1400" dirty="0">
                <a:latin typeface="Arial" pitchFamily="34" charset="0"/>
              </a:rPr>
              <a:t>Vision, Preparation of Movement</a:t>
            </a:r>
          </a:p>
          <a:p>
            <a:pPr eaLnBrk="1" hangingPunct="1">
              <a:spcBef>
                <a:spcPct val="0"/>
              </a:spcBef>
              <a:spcAft>
                <a:spcPts val="1200"/>
              </a:spcAft>
              <a:buFontTx/>
              <a:buAutoNum type="alphaUcParenR"/>
            </a:pPr>
            <a:r>
              <a:rPr lang="en-US" altLang="en-US" sz="1400" dirty="0">
                <a:latin typeface="Arial" pitchFamily="34" charset="0"/>
              </a:rPr>
              <a:t>Audition, Coordination of Movement</a:t>
            </a:r>
          </a:p>
          <a:p>
            <a:pPr eaLnBrk="1" hangingPunct="1">
              <a:spcBef>
                <a:spcPct val="0"/>
              </a:spcBef>
              <a:spcAft>
                <a:spcPts val="1200"/>
              </a:spcAft>
              <a:buFontTx/>
              <a:buAutoNum type="alphaUcParenR"/>
            </a:pPr>
            <a:r>
              <a:rPr lang="en-US" altLang="en-US" sz="1400" dirty="0" err="1">
                <a:latin typeface="Arial" pitchFamily="34" charset="0"/>
              </a:rPr>
              <a:t>Somatosensation</a:t>
            </a:r>
            <a:r>
              <a:rPr lang="en-US" altLang="en-US" sz="1400" dirty="0">
                <a:latin typeface="Arial" pitchFamily="34" charset="0"/>
              </a:rPr>
              <a:t>, Memory</a:t>
            </a:r>
          </a:p>
          <a:p>
            <a:pPr eaLnBrk="1" hangingPunct="1">
              <a:spcBef>
                <a:spcPct val="0"/>
              </a:spcBef>
              <a:spcAft>
                <a:spcPts val="1200"/>
              </a:spcAft>
              <a:buFontTx/>
              <a:buAutoNum type="alphaUcParenR"/>
            </a:pPr>
            <a:r>
              <a:rPr lang="en-US" altLang="en-US" sz="1400" dirty="0">
                <a:latin typeface="Arial" pitchFamily="34" charset="0"/>
              </a:rPr>
              <a:t>Motivation, Emotion</a:t>
            </a:r>
          </a:p>
          <a:p>
            <a:pPr eaLnBrk="1" hangingPunct="1">
              <a:spcBef>
                <a:spcPct val="0"/>
              </a:spcBef>
              <a:spcAft>
                <a:spcPts val="1200"/>
              </a:spcAft>
              <a:buFontTx/>
              <a:buAutoNum type="alphaUcParenR"/>
            </a:pPr>
            <a:r>
              <a:rPr lang="en-US" altLang="en-US" sz="1400" dirty="0">
                <a:latin typeface="Arial" pitchFamily="34" charset="0"/>
              </a:rPr>
              <a:t>Higher order visual function, Initiation of Movement</a:t>
            </a:r>
          </a:p>
        </p:txBody>
      </p:sp>
      <p:sp>
        <p:nvSpPr>
          <p:cNvPr id="6" name="TextBox 5"/>
          <p:cNvSpPr txBox="1">
            <a:spLocks noChangeArrowheads="1"/>
          </p:cNvSpPr>
          <p:nvPr/>
        </p:nvSpPr>
        <p:spPr bwMode="auto">
          <a:xfrm>
            <a:off x="3657599" y="1667521"/>
            <a:ext cx="159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FF0000"/>
                </a:solidFill>
                <a:latin typeface="Arial" pitchFamily="34" charset="0"/>
              </a:rPr>
              <a:t>Answer = B</a:t>
            </a:r>
          </a:p>
        </p:txBody>
      </p:sp>
      <p:grpSp>
        <p:nvGrpSpPr>
          <p:cNvPr id="11" name="Group 10"/>
          <p:cNvGrpSpPr/>
          <p:nvPr/>
        </p:nvGrpSpPr>
        <p:grpSpPr>
          <a:xfrm>
            <a:off x="200025" y="3499558"/>
            <a:ext cx="8775299" cy="2472270"/>
            <a:chOff x="200025" y="3499558"/>
            <a:chExt cx="8775299" cy="2472270"/>
          </a:xfrm>
        </p:grpSpPr>
        <p:sp>
          <p:nvSpPr>
            <p:cNvPr id="7" name="TextBox 6"/>
            <p:cNvSpPr txBox="1">
              <a:spLocks noChangeArrowheads="1"/>
            </p:cNvSpPr>
            <p:nvPr/>
          </p:nvSpPr>
          <p:spPr bwMode="auto">
            <a:xfrm>
              <a:off x="200025" y="3499558"/>
              <a:ext cx="8775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008000"/>
                  </a:solidFill>
                  <a:latin typeface="Arial" pitchFamily="34" charset="0"/>
                </a:rPr>
                <a:t>Specific Relay Nuclei of the thalamus send projections to what layer of the cortex and receive projections back to the same nucleus from what layer of the cortex?</a:t>
              </a:r>
            </a:p>
          </p:txBody>
        </p:sp>
        <p:sp>
          <p:nvSpPr>
            <p:cNvPr id="8" name="TextBox 7"/>
            <p:cNvSpPr txBox="1">
              <a:spLocks noChangeArrowheads="1"/>
            </p:cNvSpPr>
            <p:nvPr/>
          </p:nvSpPr>
          <p:spPr bwMode="auto">
            <a:xfrm>
              <a:off x="280941" y="4186724"/>
              <a:ext cx="7953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ts val="1200"/>
                </a:spcAft>
                <a:buFontTx/>
                <a:buAutoNum type="alphaUcParenR"/>
              </a:pPr>
              <a:r>
                <a:rPr lang="en-US" altLang="en-US" sz="1400" dirty="0">
                  <a:latin typeface="Arial" pitchFamily="34" charset="0"/>
                </a:rPr>
                <a:t>Layer V, Layer III</a:t>
              </a:r>
            </a:p>
            <a:p>
              <a:pPr eaLnBrk="1" hangingPunct="1">
                <a:spcBef>
                  <a:spcPct val="0"/>
                </a:spcBef>
                <a:spcAft>
                  <a:spcPts val="1200"/>
                </a:spcAft>
                <a:buFontTx/>
                <a:buAutoNum type="alphaUcParenR"/>
              </a:pPr>
              <a:r>
                <a:rPr lang="en-US" altLang="en-US" sz="1400" dirty="0">
                  <a:latin typeface="Arial" pitchFamily="34" charset="0"/>
                </a:rPr>
                <a:t>Layer II, Layer IV</a:t>
              </a:r>
            </a:p>
            <a:p>
              <a:pPr eaLnBrk="1" hangingPunct="1">
                <a:spcBef>
                  <a:spcPct val="0"/>
                </a:spcBef>
                <a:spcAft>
                  <a:spcPts val="1200"/>
                </a:spcAft>
                <a:buFontTx/>
                <a:buAutoNum type="alphaUcParenR"/>
              </a:pPr>
              <a:r>
                <a:rPr lang="en-US" altLang="en-US" sz="1400" dirty="0">
                  <a:latin typeface="Arial" pitchFamily="34" charset="0"/>
                </a:rPr>
                <a:t>Layer VI, Layer IV</a:t>
              </a:r>
            </a:p>
            <a:p>
              <a:pPr eaLnBrk="1" hangingPunct="1">
                <a:spcBef>
                  <a:spcPct val="0"/>
                </a:spcBef>
                <a:spcAft>
                  <a:spcPts val="1200"/>
                </a:spcAft>
                <a:buFontTx/>
                <a:buAutoNum type="alphaUcParenR"/>
              </a:pPr>
              <a:r>
                <a:rPr lang="en-US" altLang="en-US" sz="1400" dirty="0">
                  <a:latin typeface="Arial" pitchFamily="34" charset="0"/>
                </a:rPr>
                <a:t>Layer IV,  Layer VI</a:t>
              </a:r>
            </a:p>
            <a:p>
              <a:pPr eaLnBrk="1" hangingPunct="1">
                <a:spcBef>
                  <a:spcPct val="0"/>
                </a:spcBef>
                <a:spcAft>
                  <a:spcPts val="1200"/>
                </a:spcAft>
                <a:buFontTx/>
                <a:buAutoNum type="alphaUcParenR"/>
              </a:pPr>
              <a:r>
                <a:rPr lang="en-US" altLang="en-US" sz="1400" dirty="0">
                  <a:latin typeface="Arial" pitchFamily="34" charset="0"/>
                </a:rPr>
                <a:t>Layer III, Layer V</a:t>
              </a:r>
            </a:p>
          </p:txBody>
        </p:sp>
      </p:grpSp>
      <p:sp>
        <p:nvSpPr>
          <p:cNvPr id="10" name="TextBox 9"/>
          <p:cNvSpPr txBox="1">
            <a:spLocks noChangeArrowheads="1"/>
          </p:cNvSpPr>
          <p:nvPr/>
        </p:nvSpPr>
        <p:spPr bwMode="auto">
          <a:xfrm>
            <a:off x="2252387" y="5292308"/>
            <a:ext cx="159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FF0000"/>
                </a:solidFill>
                <a:latin typeface="Arial" pitchFamily="34" charset="0"/>
              </a:rPr>
              <a:t>Answer = D</a:t>
            </a:r>
          </a:p>
        </p:txBody>
      </p:sp>
    </p:spTree>
    <p:extLst>
      <p:ext uri="{BB962C8B-B14F-4D97-AF65-F5344CB8AC3E}">
        <p14:creationId xmlns:p14="http://schemas.microsoft.com/office/powerpoint/2010/main" val="359322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Questions</a:t>
            </a:r>
          </a:p>
        </p:txBody>
      </p:sp>
      <p:sp>
        <p:nvSpPr>
          <p:cNvPr id="3" name="TextBox 2"/>
          <p:cNvSpPr txBox="1">
            <a:spLocks noChangeArrowheads="1"/>
          </p:cNvSpPr>
          <p:nvPr/>
        </p:nvSpPr>
        <p:spPr bwMode="auto">
          <a:xfrm>
            <a:off x="200025" y="842963"/>
            <a:ext cx="8505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008000"/>
                </a:solidFill>
                <a:latin typeface="Arial" pitchFamily="34" charset="0"/>
              </a:rPr>
              <a:t>A major role of specific thalamic relay neurons is:</a:t>
            </a:r>
          </a:p>
        </p:txBody>
      </p:sp>
      <p:sp>
        <p:nvSpPr>
          <p:cNvPr id="6" name="TextBox 5"/>
          <p:cNvSpPr txBox="1">
            <a:spLocks noChangeArrowheads="1"/>
          </p:cNvSpPr>
          <p:nvPr/>
        </p:nvSpPr>
        <p:spPr bwMode="auto">
          <a:xfrm>
            <a:off x="7004481" y="1571930"/>
            <a:ext cx="159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FF0000"/>
                </a:solidFill>
                <a:latin typeface="Arial" pitchFamily="34" charset="0"/>
              </a:rPr>
              <a:t>Answer = B</a:t>
            </a:r>
          </a:p>
        </p:txBody>
      </p:sp>
      <p:grpSp>
        <p:nvGrpSpPr>
          <p:cNvPr id="12" name="Group 11"/>
          <p:cNvGrpSpPr/>
          <p:nvPr/>
        </p:nvGrpSpPr>
        <p:grpSpPr>
          <a:xfrm>
            <a:off x="200025" y="3783654"/>
            <a:ext cx="8775299" cy="2188174"/>
            <a:chOff x="200025" y="3783654"/>
            <a:chExt cx="8775299" cy="2188174"/>
          </a:xfrm>
        </p:grpSpPr>
        <p:sp>
          <p:nvSpPr>
            <p:cNvPr id="7" name="TextBox 6"/>
            <p:cNvSpPr txBox="1">
              <a:spLocks noChangeArrowheads="1"/>
            </p:cNvSpPr>
            <p:nvPr/>
          </p:nvSpPr>
          <p:spPr bwMode="auto">
            <a:xfrm>
              <a:off x="200025" y="3783654"/>
              <a:ext cx="8775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dirty="0">
                  <a:solidFill>
                    <a:srgbClr val="008000"/>
                  </a:solidFill>
                  <a:latin typeface="Arial" pitchFamily="34" charset="0"/>
                </a:rPr>
                <a:t>A major role of modulatory neurons within higher order thalamic nuclei is to:</a:t>
              </a:r>
            </a:p>
          </p:txBody>
        </p:sp>
        <p:sp>
          <p:nvSpPr>
            <p:cNvPr id="8" name="TextBox 7"/>
            <p:cNvSpPr txBox="1">
              <a:spLocks noChangeArrowheads="1"/>
            </p:cNvSpPr>
            <p:nvPr/>
          </p:nvSpPr>
          <p:spPr bwMode="auto">
            <a:xfrm>
              <a:off x="280941" y="4186724"/>
              <a:ext cx="7953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ts val="1200"/>
                </a:spcAft>
                <a:buFontTx/>
                <a:buAutoNum type="alphaUcParenR"/>
              </a:pPr>
              <a:r>
                <a:rPr lang="en-US" altLang="en-US" sz="1400" dirty="0">
                  <a:latin typeface="Arial" pitchFamily="34" charset="0"/>
                </a:rPr>
                <a:t>Provide nonspecific general attentional information for a specific sense</a:t>
              </a:r>
            </a:p>
            <a:p>
              <a:pPr eaLnBrk="1" hangingPunct="1">
                <a:spcBef>
                  <a:spcPct val="0"/>
                </a:spcBef>
                <a:spcAft>
                  <a:spcPts val="1200"/>
                </a:spcAft>
                <a:buFontTx/>
                <a:buAutoNum type="alphaUcParenR"/>
              </a:pPr>
              <a:r>
                <a:rPr lang="en-US" altLang="en-US" sz="1400" dirty="0">
                  <a:latin typeface="Arial" pitchFamily="34" charset="0"/>
                </a:rPr>
                <a:t>Drive high resolution focused sensory information to perception (the cortex)</a:t>
              </a:r>
            </a:p>
            <a:p>
              <a:pPr eaLnBrk="1" hangingPunct="1">
                <a:spcBef>
                  <a:spcPct val="0"/>
                </a:spcBef>
                <a:spcAft>
                  <a:spcPts val="1200"/>
                </a:spcAft>
                <a:buFontTx/>
                <a:buAutoNum type="alphaUcParenR"/>
              </a:pPr>
              <a:r>
                <a:rPr lang="en-US" altLang="en-US" sz="1400" dirty="0">
                  <a:latin typeface="Arial" pitchFamily="34" charset="0"/>
                </a:rPr>
                <a:t>Connect thalamic reticular and specific thalamic relay nuclei</a:t>
              </a:r>
            </a:p>
            <a:p>
              <a:pPr eaLnBrk="1" hangingPunct="1">
                <a:spcBef>
                  <a:spcPct val="0"/>
                </a:spcBef>
                <a:spcAft>
                  <a:spcPts val="1200"/>
                </a:spcAft>
                <a:buFontTx/>
                <a:buAutoNum type="alphaUcParenR"/>
              </a:pPr>
              <a:r>
                <a:rPr lang="en-US" altLang="en-US" sz="1400" dirty="0">
                  <a:latin typeface="Arial" pitchFamily="34" charset="0"/>
                </a:rPr>
                <a:t>Amplify the gain of the signal</a:t>
              </a:r>
            </a:p>
            <a:p>
              <a:pPr eaLnBrk="1" hangingPunct="1">
                <a:spcBef>
                  <a:spcPct val="0"/>
                </a:spcBef>
                <a:spcAft>
                  <a:spcPts val="1200"/>
                </a:spcAft>
                <a:buFontTx/>
                <a:buAutoNum type="alphaUcParenR"/>
              </a:pPr>
              <a:r>
                <a:rPr lang="en-US" altLang="en-US" sz="1400" dirty="0">
                  <a:latin typeface="Arial" pitchFamily="34" charset="0"/>
                </a:rPr>
                <a:t>Provide connections between senses within the thalamus</a:t>
              </a:r>
            </a:p>
          </p:txBody>
        </p:sp>
      </p:grpSp>
      <p:sp>
        <p:nvSpPr>
          <p:cNvPr id="10" name="TextBox 9"/>
          <p:cNvSpPr txBox="1">
            <a:spLocks noChangeArrowheads="1"/>
          </p:cNvSpPr>
          <p:nvPr/>
        </p:nvSpPr>
        <p:spPr bwMode="auto">
          <a:xfrm>
            <a:off x="3047724" y="5292308"/>
            <a:ext cx="159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dirty="0">
                <a:solidFill>
                  <a:srgbClr val="FF0000"/>
                </a:solidFill>
                <a:latin typeface="Arial" pitchFamily="34" charset="0"/>
              </a:rPr>
              <a:t>Answer = D</a:t>
            </a:r>
          </a:p>
        </p:txBody>
      </p:sp>
      <p:sp>
        <p:nvSpPr>
          <p:cNvPr id="11" name="TextBox 10"/>
          <p:cNvSpPr txBox="1">
            <a:spLocks noChangeArrowheads="1"/>
          </p:cNvSpPr>
          <p:nvPr/>
        </p:nvSpPr>
        <p:spPr bwMode="auto">
          <a:xfrm>
            <a:off x="280941" y="1206096"/>
            <a:ext cx="7953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spcAft>
                <a:spcPts val="1200"/>
              </a:spcAft>
              <a:buFontTx/>
              <a:buAutoNum type="alphaUcParenR"/>
            </a:pPr>
            <a:r>
              <a:rPr lang="en-US" altLang="en-US" sz="1400" dirty="0">
                <a:latin typeface="Arial" pitchFamily="34" charset="0"/>
              </a:rPr>
              <a:t>Provide nonspecific general attentional information for a specific sense</a:t>
            </a:r>
          </a:p>
          <a:p>
            <a:pPr eaLnBrk="1" hangingPunct="1">
              <a:spcBef>
                <a:spcPct val="0"/>
              </a:spcBef>
              <a:spcAft>
                <a:spcPts val="1200"/>
              </a:spcAft>
              <a:buFontTx/>
              <a:buAutoNum type="alphaUcParenR"/>
            </a:pPr>
            <a:r>
              <a:rPr lang="en-US" altLang="en-US" sz="1400" dirty="0">
                <a:latin typeface="Arial" pitchFamily="34" charset="0"/>
              </a:rPr>
              <a:t>Drive high resolution focused sensory information to perception (the cortex)</a:t>
            </a:r>
          </a:p>
          <a:p>
            <a:pPr eaLnBrk="1" hangingPunct="1">
              <a:spcBef>
                <a:spcPct val="0"/>
              </a:spcBef>
              <a:spcAft>
                <a:spcPts val="1200"/>
              </a:spcAft>
              <a:buFontTx/>
              <a:buAutoNum type="alphaUcParenR"/>
            </a:pPr>
            <a:r>
              <a:rPr lang="en-US" altLang="en-US" sz="1400" dirty="0">
                <a:latin typeface="Arial" pitchFamily="34" charset="0"/>
              </a:rPr>
              <a:t>Connect thalamic reticular and specific thalamic relay nuclei</a:t>
            </a:r>
          </a:p>
          <a:p>
            <a:pPr eaLnBrk="1" hangingPunct="1">
              <a:spcBef>
                <a:spcPct val="0"/>
              </a:spcBef>
              <a:spcAft>
                <a:spcPts val="1200"/>
              </a:spcAft>
              <a:buFontTx/>
              <a:buAutoNum type="alphaUcParenR"/>
            </a:pPr>
            <a:r>
              <a:rPr lang="en-US" altLang="en-US" sz="1400" dirty="0">
                <a:latin typeface="Arial" pitchFamily="34" charset="0"/>
              </a:rPr>
              <a:t>Amplify the gain of the signal</a:t>
            </a:r>
          </a:p>
          <a:p>
            <a:pPr eaLnBrk="1" hangingPunct="1">
              <a:spcBef>
                <a:spcPct val="0"/>
              </a:spcBef>
              <a:spcAft>
                <a:spcPts val="1200"/>
              </a:spcAft>
              <a:buFontTx/>
              <a:buAutoNum type="alphaUcParenR"/>
            </a:pPr>
            <a:r>
              <a:rPr lang="en-US" altLang="en-US" sz="1400" dirty="0">
                <a:latin typeface="Arial" pitchFamily="34" charset="0"/>
              </a:rPr>
              <a:t>Provide connections between senses within the thalamus</a:t>
            </a:r>
          </a:p>
        </p:txBody>
      </p:sp>
    </p:spTree>
    <p:extLst>
      <p:ext uri="{BB962C8B-B14F-4D97-AF65-F5344CB8AC3E}">
        <p14:creationId xmlns:p14="http://schemas.microsoft.com/office/powerpoint/2010/main" val="378769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Conjoined twins connected at thalamus</a:t>
            </a:r>
          </a:p>
        </p:txBody>
      </p:sp>
      <p:sp>
        <p:nvSpPr>
          <p:cNvPr id="3" name="TextBox 2"/>
          <p:cNvSpPr txBox="1"/>
          <p:nvPr/>
        </p:nvSpPr>
        <p:spPr>
          <a:xfrm>
            <a:off x="942171" y="4337304"/>
            <a:ext cx="7730066" cy="307777"/>
          </a:xfrm>
          <a:prstGeom prst="rect">
            <a:avLst/>
          </a:prstGeom>
          <a:noFill/>
        </p:spPr>
        <p:txBody>
          <a:bodyPr wrap="square" rtlCol="0">
            <a:spAutoFit/>
          </a:bodyPr>
          <a:lstStyle/>
          <a:p>
            <a:r>
              <a:rPr lang="en-US" dirty="0"/>
              <a:t>http://video.nytimes.com/video/2011/05/13/magazine/100000000814707/two-united-as-one.html</a:t>
            </a:r>
          </a:p>
        </p:txBody>
      </p:sp>
      <p:sp>
        <p:nvSpPr>
          <p:cNvPr id="4" name="TextBox 3"/>
          <p:cNvSpPr txBox="1"/>
          <p:nvPr/>
        </p:nvSpPr>
        <p:spPr>
          <a:xfrm>
            <a:off x="1499847" y="4792177"/>
            <a:ext cx="6451600" cy="738664"/>
          </a:xfrm>
          <a:prstGeom prst="rect">
            <a:avLst/>
          </a:prstGeom>
          <a:noFill/>
        </p:spPr>
        <p:txBody>
          <a:bodyPr wrap="square" rtlCol="0">
            <a:spAutoFit/>
          </a:bodyPr>
          <a:lstStyle/>
          <a:p>
            <a:r>
              <a:rPr lang="en-US" dirty="0"/>
              <a:t>One twin can transfer information from her fingers or eyes to the consciousness of the other twin because they share the thalamus.  They both have inputs to that thalamus and it projects to both of their cortices.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543" y="575108"/>
            <a:ext cx="4863465" cy="3685995"/>
          </a:xfrm>
          <a:prstGeom prst="rect">
            <a:avLst/>
          </a:prstGeom>
        </p:spPr>
      </p:pic>
      <p:sp>
        <p:nvSpPr>
          <p:cNvPr id="7" name="TextBox 6">
            <a:extLst>
              <a:ext uri="{FF2B5EF4-FFF2-40B4-BE49-F238E27FC236}">
                <a16:creationId xmlns:a16="http://schemas.microsoft.com/office/drawing/2014/main" xmlns="" id="{505F6951-AB9D-490E-B2A2-D6DB6B2FA940}"/>
              </a:ext>
            </a:extLst>
          </p:cNvPr>
          <p:cNvSpPr txBox="1"/>
          <p:nvPr/>
        </p:nvSpPr>
        <p:spPr>
          <a:xfrm>
            <a:off x="942171" y="5863427"/>
            <a:ext cx="7471211" cy="523220"/>
          </a:xfrm>
          <a:prstGeom prst="rect">
            <a:avLst/>
          </a:prstGeom>
          <a:noFill/>
        </p:spPr>
        <p:txBody>
          <a:bodyPr wrap="square" rtlCol="0">
            <a:spAutoFit/>
          </a:bodyPr>
          <a:lstStyle/>
          <a:p>
            <a:r>
              <a:rPr lang="en-US" dirty="0">
                <a:solidFill>
                  <a:srgbClr val="0000FF"/>
                </a:solidFill>
              </a:rPr>
              <a:t>An important function of the thalamus is transferring sensory information from the periphery to consciousness (cortex)</a:t>
            </a:r>
          </a:p>
        </p:txBody>
      </p:sp>
    </p:spTree>
    <p:extLst>
      <p:ext uri="{BB962C8B-B14F-4D97-AF65-F5344CB8AC3E}">
        <p14:creationId xmlns:p14="http://schemas.microsoft.com/office/powerpoint/2010/main" val="12601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39394" y="850722"/>
            <a:ext cx="4495800" cy="4006400"/>
            <a:chOff x="638175" y="752475"/>
            <a:chExt cx="4495800" cy="4006400"/>
          </a:xfrm>
        </p:grpSpPr>
        <p:pic>
          <p:nvPicPr>
            <p:cNvPr id="6" name="Picture 5" descr="Neuroscience5e-Fig-A08-2R"/>
            <p:cNvPicPr>
              <a:picLocks noChangeAspect="1" noChangeArrowheads="1"/>
            </p:cNvPicPr>
            <p:nvPr/>
          </p:nvPicPr>
          <p:blipFill>
            <a:blip r:embed="rId3" cstate="print"/>
            <a:srcRect b="6324"/>
            <a:stretch>
              <a:fillRect/>
            </a:stretch>
          </p:blipFill>
          <p:spPr bwMode="auto">
            <a:xfrm>
              <a:off x="638175" y="1000125"/>
              <a:ext cx="4495800" cy="3758750"/>
            </a:xfrm>
            <a:prstGeom prst="rect">
              <a:avLst/>
            </a:prstGeom>
            <a:noFill/>
            <a:ln w="9525">
              <a:noFill/>
              <a:miter lim="800000"/>
              <a:headEnd/>
              <a:tailEnd/>
            </a:ln>
          </p:spPr>
        </p:pic>
        <p:sp>
          <p:nvSpPr>
            <p:cNvPr id="7" name="TextBox 6"/>
            <p:cNvSpPr txBox="1"/>
            <p:nvPr/>
          </p:nvSpPr>
          <p:spPr>
            <a:xfrm>
              <a:off x="1028700" y="752475"/>
              <a:ext cx="1369286" cy="307777"/>
            </a:xfrm>
            <a:prstGeom prst="rect">
              <a:avLst/>
            </a:prstGeom>
            <a:noFill/>
          </p:spPr>
          <p:txBody>
            <a:bodyPr wrap="none" rtlCol="0">
              <a:spAutoFit/>
            </a:bodyPr>
            <a:lstStyle/>
            <a:p>
              <a:r>
                <a:rPr lang="en-US" i="1" dirty="0"/>
                <a:t>Dorsal Surface</a:t>
              </a:r>
            </a:p>
          </p:txBody>
        </p:sp>
      </p:grpSp>
      <p:sp>
        <p:nvSpPr>
          <p:cNvPr id="2" name="Title 1"/>
          <p:cNvSpPr>
            <a:spLocks noGrp="1"/>
          </p:cNvSpPr>
          <p:nvPr>
            <p:ph type="title"/>
          </p:nvPr>
        </p:nvSpPr>
        <p:spPr/>
        <p:txBody>
          <a:bodyPr/>
          <a:lstStyle/>
          <a:p>
            <a:r>
              <a:rPr lang="en-US" dirty="0"/>
              <a:t>Thalamus – Sensory Gateway to the Cortex</a:t>
            </a:r>
          </a:p>
        </p:txBody>
      </p:sp>
      <p:pic>
        <p:nvPicPr>
          <p:cNvPr id="3" name="Picture 7" descr="thalamus"/>
          <p:cNvPicPr>
            <a:picLocks noChangeAspect="1" noChangeArrowheads="1"/>
          </p:cNvPicPr>
          <p:nvPr/>
        </p:nvPicPr>
        <p:blipFill>
          <a:blip r:embed="rId4" cstate="print"/>
          <a:srcRect r="52571"/>
          <a:stretch>
            <a:fillRect/>
          </a:stretch>
        </p:blipFill>
        <p:spPr bwMode="auto">
          <a:xfrm>
            <a:off x="381000" y="761999"/>
            <a:ext cx="3109144" cy="3840163"/>
          </a:xfrm>
          <a:prstGeom prst="rect">
            <a:avLst/>
          </a:prstGeom>
          <a:noFill/>
          <a:ln w="9525">
            <a:noFill/>
            <a:miter lim="800000"/>
            <a:headEnd/>
            <a:tailEnd/>
          </a:ln>
        </p:spPr>
      </p:pic>
      <p:pic>
        <p:nvPicPr>
          <p:cNvPr id="4" name="Picture 14"/>
          <p:cNvPicPr>
            <a:picLocks noChangeAspect="1" noChangeArrowheads="1"/>
          </p:cNvPicPr>
          <p:nvPr/>
        </p:nvPicPr>
        <p:blipFill>
          <a:blip r:embed="rId5" cstate="print"/>
          <a:srcRect l="7526" r="5988" b="64444"/>
          <a:stretch>
            <a:fillRect/>
          </a:stretch>
        </p:blipFill>
        <p:spPr bwMode="auto">
          <a:xfrm>
            <a:off x="2908885" y="4067175"/>
            <a:ext cx="5931561"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Thalamic Structure: 3 Main Groups of Nuclei</a:t>
            </a:r>
          </a:p>
        </p:txBody>
      </p:sp>
      <p:sp>
        <p:nvSpPr>
          <p:cNvPr id="10" name="Rectangle 3"/>
          <p:cNvSpPr>
            <a:spLocks noChangeArrowheads="1"/>
          </p:cNvSpPr>
          <p:nvPr/>
        </p:nvSpPr>
        <p:spPr bwMode="auto">
          <a:xfrm>
            <a:off x="320060" y="639330"/>
            <a:ext cx="3750733" cy="530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a:latin typeface="+mj-lt"/>
                <a:ea typeface="ＭＳ Ｐゴシック" charset="0"/>
              </a:rPr>
              <a:t>Anterior</a:t>
            </a:r>
            <a:r>
              <a:rPr lang="en-US" dirty="0">
                <a:latin typeface="+mj-lt"/>
                <a:ea typeface="ＭＳ Ｐゴシック" charset="0"/>
              </a:rPr>
              <a:t>: </a:t>
            </a:r>
            <a:r>
              <a:rPr lang="en-US" i="1" dirty="0">
                <a:latin typeface="+mj-lt"/>
                <a:ea typeface="ＭＳ Ｐゴシック" charset="0"/>
              </a:rPr>
              <a:t>attention, memory and learning</a:t>
            </a:r>
            <a:r>
              <a:rPr lang="en-US" dirty="0">
                <a:latin typeface="+mj-lt"/>
                <a:ea typeface="ＭＳ Ｐゴシック" charset="0"/>
              </a:rPr>
              <a:t> </a:t>
            </a:r>
          </a:p>
          <a:p>
            <a:pPr>
              <a:defRPr/>
            </a:pPr>
            <a:r>
              <a:rPr lang="en-US" dirty="0">
                <a:latin typeface="+mj-lt"/>
                <a:ea typeface="ＭＳ Ｐゴシック" charset="0"/>
              </a:rPr>
              <a:t>anterior nuclei</a:t>
            </a:r>
          </a:p>
          <a:p>
            <a:pPr>
              <a:defRPr/>
            </a:pPr>
            <a:endParaRPr lang="en-US" b="1" dirty="0">
              <a:latin typeface="+mj-lt"/>
              <a:ea typeface="ＭＳ Ｐゴシック" charset="0"/>
            </a:endParaRPr>
          </a:p>
          <a:p>
            <a:pPr>
              <a:defRPr/>
            </a:pPr>
            <a:r>
              <a:rPr lang="en-US" b="1" dirty="0">
                <a:latin typeface="+mj-lt"/>
                <a:ea typeface="ＭＳ Ｐゴシック" charset="0"/>
              </a:rPr>
              <a:t>Medial</a:t>
            </a:r>
            <a:r>
              <a:rPr lang="en-US" dirty="0">
                <a:latin typeface="+mj-lt"/>
                <a:ea typeface="ＭＳ Ｐゴシック" charset="0"/>
              </a:rPr>
              <a:t>: </a:t>
            </a:r>
            <a:r>
              <a:rPr lang="en-US" i="1" dirty="0">
                <a:latin typeface="+mj-lt"/>
                <a:ea typeface="ＭＳ Ｐゴシック" charset="0"/>
              </a:rPr>
              <a:t>sensory integration for abstract thinking and long-term, goal oriented behavior</a:t>
            </a:r>
          </a:p>
          <a:p>
            <a:pPr>
              <a:defRPr/>
            </a:pPr>
            <a:r>
              <a:rPr lang="en-US" dirty="0" err="1">
                <a:latin typeface="+mj-lt"/>
                <a:ea typeface="ＭＳ Ｐゴシック" charset="0"/>
              </a:rPr>
              <a:t>dorsomedial</a:t>
            </a:r>
            <a:r>
              <a:rPr lang="en-US" dirty="0">
                <a:latin typeface="+mj-lt"/>
                <a:ea typeface="ＭＳ Ｐゴシック" charset="0"/>
              </a:rPr>
              <a:t> (DM) nucleus also called </a:t>
            </a:r>
            <a:r>
              <a:rPr lang="en-US" dirty="0" err="1">
                <a:latin typeface="+mj-lt"/>
                <a:ea typeface="ＭＳ Ｐゴシック" charset="0"/>
              </a:rPr>
              <a:t>Mediodorsal</a:t>
            </a:r>
            <a:r>
              <a:rPr lang="en-US" dirty="0">
                <a:latin typeface="+mj-lt"/>
                <a:ea typeface="ＭＳ Ｐゴシック" charset="0"/>
              </a:rPr>
              <a:t>(MD)</a:t>
            </a:r>
          </a:p>
          <a:p>
            <a:pPr>
              <a:defRPr/>
            </a:pPr>
            <a:endParaRPr lang="en-US" b="1" dirty="0">
              <a:latin typeface="+mj-lt"/>
              <a:ea typeface="ＭＳ Ｐゴシック" charset="0"/>
            </a:endParaRPr>
          </a:p>
          <a:p>
            <a:pPr>
              <a:defRPr/>
            </a:pPr>
            <a:r>
              <a:rPr lang="en-US" b="1" dirty="0">
                <a:latin typeface="+mj-lt"/>
                <a:ea typeface="ＭＳ Ｐゴシック" charset="0"/>
              </a:rPr>
              <a:t>Lateral</a:t>
            </a:r>
            <a:r>
              <a:rPr lang="en-US" dirty="0">
                <a:latin typeface="+mj-lt"/>
                <a:ea typeface="ＭＳ Ｐゴシック" charset="0"/>
              </a:rPr>
              <a:t>: </a:t>
            </a:r>
            <a:r>
              <a:rPr lang="en-US" i="1" dirty="0">
                <a:latin typeface="+mj-lt"/>
                <a:ea typeface="ＭＳ Ｐゴシック" charset="0"/>
              </a:rPr>
              <a:t>motor and sensory relay</a:t>
            </a:r>
            <a:r>
              <a:rPr lang="en-US" dirty="0">
                <a:latin typeface="+mj-lt"/>
                <a:ea typeface="ＭＳ Ｐゴシック" charset="0"/>
              </a:rPr>
              <a:t> </a:t>
            </a:r>
          </a:p>
          <a:p>
            <a:pPr>
              <a:defRPr/>
            </a:pPr>
            <a:endParaRPr lang="en-US" u="sng" dirty="0">
              <a:latin typeface="+mj-lt"/>
              <a:ea typeface="ＭＳ Ｐゴシック" charset="0"/>
            </a:endParaRPr>
          </a:p>
          <a:p>
            <a:pPr>
              <a:defRPr/>
            </a:pPr>
            <a:r>
              <a:rPr lang="en-US" u="sng" dirty="0">
                <a:latin typeface="+mj-lt"/>
                <a:ea typeface="ＭＳ Ｐゴシック" charset="0"/>
              </a:rPr>
              <a:t>dorsal tier</a:t>
            </a:r>
            <a:r>
              <a:rPr lang="en-US" dirty="0">
                <a:latin typeface="+mj-lt"/>
                <a:ea typeface="ＭＳ Ｐゴシック" charset="0"/>
              </a:rPr>
              <a:t>: lateral dorsal (LD); lateral posterior (LP), </a:t>
            </a:r>
            <a:r>
              <a:rPr lang="en-US" dirty="0" err="1">
                <a:latin typeface="+mj-lt"/>
                <a:ea typeface="ＭＳ Ｐゴシック" charset="0"/>
              </a:rPr>
              <a:t>pulvinar</a:t>
            </a:r>
            <a:r>
              <a:rPr lang="en-US" dirty="0">
                <a:latin typeface="+mj-lt"/>
                <a:ea typeface="ＭＳ Ｐゴシック" charset="0"/>
              </a:rPr>
              <a:t> (P) nuclei</a:t>
            </a:r>
          </a:p>
          <a:p>
            <a:pPr>
              <a:defRPr/>
            </a:pPr>
            <a:endParaRPr lang="en-US" dirty="0">
              <a:latin typeface="+mj-lt"/>
              <a:ea typeface="ＭＳ Ｐゴシック" charset="0"/>
            </a:endParaRPr>
          </a:p>
          <a:p>
            <a:pPr>
              <a:defRPr/>
            </a:pPr>
            <a:r>
              <a:rPr lang="en-US" u="sng" dirty="0">
                <a:latin typeface="+mj-lt"/>
                <a:ea typeface="ＭＳ Ｐゴシック" charset="0"/>
              </a:rPr>
              <a:t>ventral tier</a:t>
            </a:r>
            <a:r>
              <a:rPr lang="en-US" dirty="0">
                <a:latin typeface="+mj-lt"/>
                <a:ea typeface="ＭＳ Ｐゴシック" charset="0"/>
              </a:rPr>
              <a:t>: ventral anterior (VA) and ventral lateral (VL) nuclei involved in motor control with cerebellum and basal ganglia (VL)</a:t>
            </a:r>
          </a:p>
          <a:p>
            <a:pPr>
              <a:defRPr/>
            </a:pPr>
            <a:endParaRPr lang="en-US" dirty="0">
              <a:latin typeface="+mj-lt"/>
              <a:ea typeface="ＭＳ Ｐゴシック" charset="0"/>
            </a:endParaRPr>
          </a:p>
          <a:p>
            <a:pPr>
              <a:defRPr/>
            </a:pPr>
            <a:r>
              <a:rPr lang="en-US" dirty="0">
                <a:latin typeface="+mj-lt"/>
                <a:ea typeface="ＭＳ Ｐゴシック" charset="0"/>
              </a:rPr>
              <a:t>ventral posterior nucleus (VP) is divided into VPL (somatosensory relay for body) and VPM (somatosensory for head)</a:t>
            </a:r>
          </a:p>
          <a:p>
            <a:pPr>
              <a:defRPr/>
            </a:pPr>
            <a:endParaRPr lang="en-US" b="1" dirty="0">
              <a:latin typeface="+mj-lt"/>
              <a:ea typeface="ＭＳ Ｐゴシック" charset="0"/>
            </a:endParaRPr>
          </a:p>
          <a:p>
            <a:pPr>
              <a:defRPr/>
            </a:pPr>
            <a:r>
              <a:rPr lang="en-US" b="1" dirty="0">
                <a:latin typeface="+mj-lt"/>
                <a:ea typeface="ＭＳ Ｐゴシック" charset="0"/>
              </a:rPr>
              <a:t>Posterior to ventral tier is </a:t>
            </a:r>
            <a:r>
              <a:rPr lang="en-US" dirty="0">
                <a:latin typeface="+mj-lt"/>
                <a:ea typeface="ＭＳ Ｐゴシック" charset="0"/>
              </a:rPr>
              <a:t>LGN (visual relay) and MGN (auditory relay)</a:t>
            </a:r>
          </a:p>
        </p:txBody>
      </p:sp>
      <p:sp>
        <p:nvSpPr>
          <p:cNvPr id="11" name="Text Box 3"/>
          <p:cNvSpPr txBox="1">
            <a:spLocks noChangeArrowheads="1"/>
          </p:cNvSpPr>
          <p:nvPr/>
        </p:nvSpPr>
        <p:spPr bwMode="auto">
          <a:xfrm>
            <a:off x="4441825" y="639330"/>
            <a:ext cx="42002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i="1" dirty="0">
                <a:solidFill>
                  <a:srgbClr val="008000"/>
                </a:solidFill>
                <a:latin typeface="+mj-lt"/>
                <a:ea typeface="ＭＳ Ｐゴシック" charset="0"/>
              </a:rPr>
              <a:t>The internal medullary lamina divides the thalamus into </a:t>
            </a:r>
            <a:r>
              <a:rPr lang="en-US" i="1" dirty="0">
                <a:solidFill>
                  <a:srgbClr val="FF6600"/>
                </a:solidFill>
                <a:latin typeface="+mj-lt"/>
                <a:ea typeface="ＭＳ Ｐゴシック" charset="0"/>
              </a:rPr>
              <a:t>anterior</a:t>
            </a:r>
            <a:r>
              <a:rPr lang="en-US" i="1" dirty="0">
                <a:solidFill>
                  <a:srgbClr val="008000"/>
                </a:solidFill>
                <a:latin typeface="+mj-lt"/>
                <a:ea typeface="ＭＳ Ｐゴシック" charset="0"/>
              </a:rPr>
              <a:t>, </a:t>
            </a:r>
            <a:r>
              <a:rPr lang="en-US" i="1" dirty="0">
                <a:solidFill>
                  <a:srgbClr val="000066"/>
                </a:solidFill>
                <a:latin typeface="+mj-lt"/>
                <a:ea typeface="ＭＳ Ｐゴシック" charset="0"/>
              </a:rPr>
              <a:t>medial </a:t>
            </a:r>
            <a:r>
              <a:rPr lang="en-US" i="1" dirty="0">
                <a:solidFill>
                  <a:srgbClr val="008000"/>
                </a:solidFill>
                <a:latin typeface="+mj-lt"/>
                <a:ea typeface="ＭＳ Ｐゴシック" charset="0"/>
              </a:rPr>
              <a:t>and </a:t>
            </a:r>
            <a:r>
              <a:rPr lang="en-US" i="1" dirty="0">
                <a:solidFill>
                  <a:srgbClr val="C00000"/>
                </a:solidFill>
                <a:latin typeface="+mj-lt"/>
                <a:ea typeface="ＭＳ Ｐゴシック" charset="0"/>
              </a:rPr>
              <a:t>lateral</a:t>
            </a:r>
            <a:r>
              <a:rPr lang="en-US" i="1" dirty="0">
                <a:solidFill>
                  <a:srgbClr val="008000"/>
                </a:solidFill>
                <a:latin typeface="+mj-lt"/>
                <a:ea typeface="ＭＳ Ｐゴシック" charset="0"/>
              </a:rPr>
              <a:t> nuclear groups. The lateral nuclear groups are subdivided into </a:t>
            </a:r>
            <a:r>
              <a:rPr lang="en-US" i="1" u="sng" dirty="0">
                <a:solidFill>
                  <a:srgbClr val="008000"/>
                </a:solidFill>
                <a:latin typeface="+mj-lt"/>
                <a:ea typeface="ＭＳ Ｐゴシック" charset="0"/>
              </a:rPr>
              <a:t>dorsal</a:t>
            </a:r>
            <a:r>
              <a:rPr lang="en-US" i="1" dirty="0">
                <a:solidFill>
                  <a:srgbClr val="008000"/>
                </a:solidFill>
                <a:latin typeface="+mj-lt"/>
                <a:ea typeface="ＭＳ Ｐゴシック" charset="0"/>
              </a:rPr>
              <a:t> and </a:t>
            </a:r>
            <a:r>
              <a:rPr lang="en-US" i="1" u="sng" dirty="0">
                <a:solidFill>
                  <a:srgbClr val="008000"/>
                </a:solidFill>
                <a:latin typeface="+mj-lt"/>
                <a:ea typeface="ＭＳ Ｐゴシック" charset="0"/>
              </a:rPr>
              <a:t>ventral</a:t>
            </a:r>
            <a:r>
              <a:rPr lang="en-US" i="1" dirty="0">
                <a:solidFill>
                  <a:srgbClr val="008000"/>
                </a:solidFill>
                <a:latin typeface="+mj-lt"/>
                <a:ea typeface="ＭＳ Ｐゴシック" charset="0"/>
              </a:rPr>
              <a:t> tiers</a:t>
            </a:r>
            <a:endParaRPr lang="en-US" i="1" u="sng" dirty="0">
              <a:solidFill>
                <a:srgbClr val="008000"/>
              </a:solidFill>
              <a:latin typeface="Times New Roman" charset="0"/>
              <a:ea typeface="ＭＳ Ｐゴシック" charset="0"/>
            </a:endParaRPr>
          </a:p>
        </p:txBody>
      </p:sp>
      <p:pic>
        <p:nvPicPr>
          <p:cNvPr id="12" name="Picture 6"/>
          <p:cNvPicPr>
            <a:picLocks noChangeAspect="1"/>
          </p:cNvPicPr>
          <p:nvPr/>
        </p:nvPicPr>
        <p:blipFill>
          <a:blip r:embed="rId3" cstate="print"/>
          <a:srcRect/>
          <a:stretch>
            <a:fillRect/>
          </a:stretch>
        </p:blipFill>
        <p:spPr bwMode="auto">
          <a:xfrm>
            <a:off x="3310085" y="1957438"/>
            <a:ext cx="5727383" cy="465058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Visual Thalamus:  Lateral Geniculate Nucleus (LGN)</a:t>
            </a:r>
          </a:p>
        </p:txBody>
      </p:sp>
      <p:sp>
        <p:nvSpPr>
          <p:cNvPr id="4" name="TextBox 3"/>
          <p:cNvSpPr txBox="1"/>
          <p:nvPr/>
        </p:nvSpPr>
        <p:spPr>
          <a:xfrm>
            <a:off x="6327852" y="1646989"/>
            <a:ext cx="984565" cy="307777"/>
          </a:xfrm>
          <a:prstGeom prst="rect">
            <a:avLst/>
          </a:prstGeom>
          <a:noFill/>
        </p:spPr>
        <p:txBody>
          <a:bodyPr wrap="none" rtlCol="0">
            <a:spAutoFit/>
          </a:bodyPr>
          <a:lstStyle/>
          <a:p>
            <a:r>
              <a:rPr lang="en-US" dirty="0">
                <a:latin typeface="Arial Black" panose="020B0A04020102020204" pitchFamily="34" charset="0"/>
              </a:rPr>
              <a:t>Anterior</a:t>
            </a:r>
          </a:p>
        </p:txBody>
      </p:sp>
      <p:sp>
        <p:nvSpPr>
          <p:cNvPr id="7" name="TextBox 6"/>
          <p:cNvSpPr txBox="1"/>
          <p:nvPr/>
        </p:nvSpPr>
        <p:spPr>
          <a:xfrm>
            <a:off x="1721458" y="3025288"/>
            <a:ext cx="1079334" cy="307777"/>
          </a:xfrm>
          <a:prstGeom prst="rect">
            <a:avLst/>
          </a:prstGeom>
          <a:noFill/>
        </p:spPr>
        <p:txBody>
          <a:bodyPr wrap="none" rtlCol="0">
            <a:spAutoFit/>
          </a:bodyPr>
          <a:lstStyle/>
          <a:p>
            <a:r>
              <a:rPr lang="en-US" dirty="0">
                <a:latin typeface="Arial Black" panose="020B0A04020102020204" pitchFamily="34" charset="0"/>
              </a:rPr>
              <a:t>Posterior</a:t>
            </a:r>
          </a:p>
        </p:txBody>
      </p:sp>
      <p:sp>
        <p:nvSpPr>
          <p:cNvPr id="8" name="TextBox 7"/>
          <p:cNvSpPr txBox="1"/>
          <p:nvPr/>
        </p:nvSpPr>
        <p:spPr>
          <a:xfrm>
            <a:off x="3055440" y="2071743"/>
            <a:ext cx="833883" cy="307777"/>
          </a:xfrm>
          <a:prstGeom prst="rect">
            <a:avLst/>
          </a:prstGeom>
          <a:noFill/>
        </p:spPr>
        <p:txBody>
          <a:bodyPr wrap="none" rtlCol="0">
            <a:spAutoFit/>
          </a:bodyPr>
          <a:lstStyle/>
          <a:p>
            <a:r>
              <a:rPr lang="en-US" dirty="0">
                <a:latin typeface="Arial Black" panose="020B0A04020102020204" pitchFamily="34" charset="0"/>
              </a:rPr>
              <a:t>Medial</a:t>
            </a:r>
          </a:p>
        </p:txBody>
      </p:sp>
      <p:sp>
        <p:nvSpPr>
          <p:cNvPr id="9" name="TextBox 8"/>
          <p:cNvSpPr txBox="1"/>
          <p:nvPr/>
        </p:nvSpPr>
        <p:spPr>
          <a:xfrm>
            <a:off x="5149601" y="3920720"/>
            <a:ext cx="885179" cy="307777"/>
          </a:xfrm>
          <a:prstGeom prst="rect">
            <a:avLst/>
          </a:prstGeom>
          <a:noFill/>
        </p:spPr>
        <p:txBody>
          <a:bodyPr wrap="none" rtlCol="0">
            <a:spAutoFit/>
          </a:bodyPr>
          <a:lstStyle/>
          <a:p>
            <a:r>
              <a:rPr lang="en-US" dirty="0">
                <a:latin typeface="Arial Black" panose="020B0A04020102020204" pitchFamily="34" charset="0"/>
              </a:rPr>
              <a:t>Lateral</a:t>
            </a:r>
          </a:p>
        </p:txBody>
      </p:sp>
      <p:sp>
        <p:nvSpPr>
          <p:cNvPr id="5" name="TextBox 4"/>
          <p:cNvSpPr txBox="1"/>
          <p:nvPr/>
        </p:nvSpPr>
        <p:spPr>
          <a:xfrm>
            <a:off x="5780828" y="2031550"/>
            <a:ext cx="707245" cy="276999"/>
          </a:xfrm>
          <a:prstGeom prst="rect">
            <a:avLst/>
          </a:prstGeom>
          <a:noFill/>
        </p:spPr>
        <p:txBody>
          <a:bodyPr wrap="none" rtlCol="0">
            <a:spAutoFit/>
          </a:bodyPr>
          <a:lstStyle/>
          <a:p>
            <a:r>
              <a:rPr lang="en-US" sz="1200" dirty="0">
                <a:solidFill>
                  <a:schemeClr val="tx1">
                    <a:lumMod val="50000"/>
                    <a:lumOff val="50000"/>
                  </a:schemeClr>
                </a:solidFill>
                <a:latin typeface="Times New Roman" panose="02020603050405020304" pitchFamily="18" charset="0"/>
                <a:cs typeface="Times New Roman" panose="02020603050405020304" pitchFamily="18" charset="0"/>
              </a:rPr>
              <a:t>Anterior</a:t>
            </a:r>
          </a:p>
        </p:txBody>
      </p:sp>
      <p:sp>
        <p:nvSpPr>
          <p:cNvPr id="11" name="TextBox 10"/>
          <p:cNvSpPr txBox="1"/>
          <p:nvPr/>
        </p:nvSpPr>
        <p:spPr>
          <a:xfrm>
            <a:off x="4763542" y="1970864"/>
            <a:ext cx="963725" cy="276999"/>
          </a:xfrm>
          <a:prstGeom prst="rect">
            <a:avLst/>
          </a:prstGeom>
          <a:noFill/>
        </p:spPr>
        <p:txBody>
          <a:bodyPr wrap="none" rtlCol="0">
            <a:spAutoFit/>
          </a:bodyPr>
          <a:lstStyle/>
          <a:p>
            <a:r>
              <a:rPr lang="en-US" sz="1200" dirty="0" err="1">
                <a:solidFill>
                  <a:schemeClr val="tx1">
                    <a:lumMod val="95000"/>
                    <a:lumOff val="5000"/>
                  </a:schemeClr>
                </a:solidFill>
                <a:latin typeface="Times New Roman" panose="02020603050405020304" pitchFamily="18" charset="0"/>
                <a:cs typeface="Times New Roman" panose="02020603050405020304" pitchFamily="18" charset="0"/>
              </a:rPr>
              <a:t>Mediodorsal</a:t>
            </a:r>
            <a:endParaRPr lang="en-US"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6213430" y="2580862"/>
            <a:ext cx="2146796" cy="1834840"/>
            <a:chOff x="6213430" y="2580862"/>
            <a:chExt cx="2146796" cy="1834840"/>
          </a:xfrm>
        </p:grpSpPr>
        <p:sp>
          <p:nvSpPr>
            <p:cNvPr id="12" name="TextBox 11"/>
            <p:cNvSpPr txBox="1"/>
            <p:nvPr/>
          </p:nvSpPr>
          <p:spPr>
            <a:xfrm>
              <a:off x="6213430" y="2580862"/>
              <a:ext cx="386068" cy="276999"/>
            </a:xfrm>
            <a:prstGeom prst="rect">
              <a:avLst/>
            </a:prstGeom>
            <a:noFill/>
          </p:spPr>
          <p:txBody>
            <a:bodyPr wrap="none" rtlCol="0">
              <a:spAutoFit/>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VA</a:t>
              </a:r>
            </a:p>
          </p:txBody>
        </p:sp>
        <p:sp>
          <p:nvSpPr>
            <p:cNvPr id="6" name="TextBox 5"/>
            <p:cNvSpPr txBox="1"/>
            <p:nvPr/>
          </p:nvSpPr>
          <p:spPr>
            <a:xfrm>
              <a:off x="6526323" y="4138703"/>
              <a:ext cx="1833903"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VA = Ventral Anterior</a:t>
              </a:r>
            </a:p>
          </p:txBody>
        </p:sp>
      </p:grpSp>
      <p:grpSp>
        <p:nvGrpSpPr>
          <p:cNvPr id="29" name="Group 28"/>
          <p:cNvGrpSpPr/>
          <p:nvPr/>
        </p:nvGrpSpPr>
        <p:grpSpPr>
          <a:xfrm>
            <a:off x="5845895" y="2733843"/>
            <a:ext cx="2514331" cy="1957870"/>
            <a:chOff x="5845895" y="2733843"/>
            <a:chExt cx="2514331" cy="1957870"/>
          </a:xfrm>
        </p:grpSpPr>
        <p:sp>
          <p:nvSpPr>
            <p:cNvPr id="16" name="TextBox 15"/>
            <p:cNvSpPr txBox="1"/>
            <p:nvPr/>
          </p:nvSpPr>
          <p:spPr>
            <a:xfrm>
              <a:off x="5845895" y="2733843"/>
              <a:ext cx="397866" cy="276999"/>
            </a:xfrm>
            <a:prstGeom prst="rect">
              <a:avLst/>
            </a:prstGeom>
            <a:noFill/>
          </p:spPr>
          <p:txBody>
            <a:bodyPr wrap="non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VL</a:t>
              </a:r>
            </a:p>
          </p:txBody>
        </p:sp>
        <p:sp>
          <p:nvSpPr>
            <p:cNvPr id="17" name="TextBox 16"/>
            <p:cNvSpPr txBox="1"/>
            <p:nvPr/>
          </p:nvSpPr>
          <p:spPr>
            <a:xfrm>
              <a:off x="6526323" y="4414714"/>
              <a:ext cx="1833903"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VL = Ventral Lateral</a:t>
              </a:r>
            </a:p>
          </p:txBody>
        </p:sp>
      </p:grpSp>
      <p:grpSp>
        <p:nvGrpSpPr>
          <p:cNvPr id="34" name="Group 33"/>
          <p:cNvGrpSpPr/>
          <p:nvPr/>
        </p:nvGrpSpPr>
        <p:grpSpPr>
          <a:xfrm>
            <a:off x="5337422" y="2328247"/>
            <a:ext cx="3022804" cy="2637176"/>
            <a:chOff x="5337422" y="2328247"/>
            <a:chExt cx="3022804" cy="2637176"/>
          </a:xfrm>
        </p:grpSpPr>
        <p:sp>
          <p:nvSpPr>
            <p:cNvPr id="18" name="TextBox 17"/>
            <p:cNvSpPr txBox="1"/>
            <p:nvPr/>
          </p:nvSpPr>
          <p:spPr>
            <a:xfrm>
              <a:off x="5337422" y="2328247"/>
              <a:ext cx="397866" cy="276999"/>
            </a:xfrm>
            <a:prstGeom prst="rect">
              <a:avLst/>
            </a:prstGeom>
            <a:noFill/>
          </p:spPr>
          <p:txBody>
            <a:bodyPr wrap="none" rtlCol="0">
              <a:spAutoFit/>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LD</a:t>
              </a:r>
            </a:p>
          </p:txBody>
        </p:sp>
        <p:sp>
          <p:nvSpPr>
            <p:cNvPr id="20" name="TextBox 19"/>
            <p:cNvSpPr txBox="1"/>
            <p:nvPr/>
          </p:nvSpPr>
          <p:spPr>
            <a:xfrm>
              <a:off x="6526323" y="4688424"/>
              <a:ext cx="1833903"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LD = Lateral Dorsal</a:t>
              </a:r>
            </a:p>
          </p:txBody>
        </p:sp>
      </p:grpSp>
      <p:grpSp>
        <p:nvGrpSpPr>
          <p:cNvPr id="35" name="Group 34"/>
          <p:cNvGrpSpPr/>
          <p:nvPr/>
        </p:nvGrpSpPr>
        <p:grpSpPr>
          <a:xfrm>
            <a:off x="5353452" y="2625487"/>
            <a:ext cx="3006774" cy="2616052"/>
            <a:chOff x="5353452" y="2625487"/>
            <a:chExt cx="3006774" cy="2616052"/>
          </a:xfrm>
        </p:grpSpPr>
        <p:sp>
          <p:nvSpPr>
            <p:cNvPr id="21" name="TextBox 20"/>
            <p:cNvSpPr txBox="1"/>
            <p:nvPr/>
          </p:nvSpPr>
          <p:spPr>
            <a:xfrm>
              <a:off x="5353452" y="2625487"/>
              <a:ext cx="381836" cy="276999"/>
            </a:xfrm>
            <a:prstGeom prst="rect">
              <a:avLst/>
            </a:prstGeom>
            <a:noFill/>
          </p:spPr>
          <p:txBody>
            <a:bodyPr wrap="non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LP</a:t>
              </a:r>
            </a:p>
          </p:txBody>
        </p:sp>
        <p:sp>
          <p:nvSpPr>
            <p:cNvPr id="22" name="TextBox 21"/>
            <p:cNvSpPr txBox="1"/>
            <p:nvPr/>
          </p:nvSpPr>
          <p:spPr>
            <a:xfrm>
              <a:off x="6526323" y="4964540"/>
              <a:ext cx="1833903"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LP = Lateral Posterior</a:t>
              </a:r>
            </a:p>
          </p:txBody>
        </p:sp>
      </p:grpSp>
      <p:grpSp>
        <p:nvGrpSpPr>
          <p:cNvPr id="36" name="Group 35"/>
          <p:cNvGrpSpPr/>
          <p:nvPr/>
        </p:nvGrpSpPr>
        <p:grpSpPr>
          <a:xfrm>
            <a:off x="5353452" y="3194565"/>
            <a:ext cx="3408708" cy="2351681"/>
            <a:chOff x="5353452" y="3194565"/>
            <a:chExt cx="3408708" cy="2351681"/>
          </a:xfrm>
        </p:grpSpPr>
        <p:sp>
          <p:nvSpPr>
            <p:cNvPr id="23" name="TextBox 22"/>
            <p:cNvSpPr txBox="1"/>
            <p:nvPr/>
          </p:nvSpPr>
          <p:spPr>
            <a:xfrm>
              <a:off x="5353452" y="3194565"/>
              <a:ext cx="492443" cy="276999"/>
            </a:xfrm>
            <a:prstGeom prst="rect">
              <a:avLst/>
            </a:prstGeom>
            <a:noFill/>
          </p:spPr>
          <p:txBody>
            <a:bodyPr wrap="non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VPL</a:t>
              </a:r>
            </a:p>
          </p:txBody>
        </p:sp>
        <p:sp>
          <p:nvSpPr>
            <p:cNvPr id="27" name="TextBox 26"/>
            <p:cNvSpPr txBox="1"/>
            <p:nvPr/>
          </p:nvSpPr>
          <p:spPr>
            <a:xfrm>
              <a:off x="6526323" y="5269247"/>
              <a:ext cx="2235837"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VPL = Ventral Posterior Lateral</a:t>
              </a:r>
            </a:p>
          </p:txBody>
        </p:sp>
      </p:grpSp>
      <p:grpSp>
        <p:nvGrpSpPr>
          <p:cNvPr id="37" name="Group 36"/>
          <p:cNvGrpSpPr/>
          <p:nvPr/>
        </p:nvGrpSpPr>
        <p:grpSpPr>
          <a:xfrm>
            <a:off x="4572630" y="3560114"/>
            <a:ext cx="4189530" cy="2280791"/>
            <a:chOff x="4572630" y="3560114"/>
            <a:chExt cx="4189530" cy="2280791"/>
          </a:xfrm>
        </p:grpSpPr>
        <p:grpSp>
          <p:nvGrpSpPr>
            <p:cNvPr id="25" name="Group 24"/>
            <p:cNvGrpSpPr/>
            <p:nvPr/>
          </p:nvGrpSpPr>
          <p:grpSpPr>
            <a:xfrm>
              <a:off x="4572630" y="3560114"/>
              <a:ext cx="535724" cy="672858"/>
              <a:chOff x="4593890" y="3252020"/>
              <a:chExt cx="535724" cy="672858"/>
            </a:xfrm>
          </p:grpSpPr>
          <p:sp>
            <p:nvSpPr>
              <p:cNvPr id="24" name="TextBox 23"/>
              <p:cNvSpPr txBox="1"/>
              <p:nvPr/>
            </p:nvSpPr>
            <p:spPr>
              <a:xfrm>
                <a:off x="4593890" y="3647879"/>
                <a:ext cx="535724" cy="276999"/>
              </a:xfrm>
              <a:prstGeom prst="rect">
                <a:avLst/>
              </a:prstGeom>
              <a:noFill/>
            </p:spPr>
            <p:txBody>
              <a:bodyPr wrap="none" rtlCol="0">
                <a:spAutoFit/>
              </a:bodyPr>
              <a:lstStyle/>
              <a:p>
                <a:r>
                  <a:rPr lang="en-US" sz="1200" b="1" dirty="0">
                    <a:solidFill>
                      <a:srgbClr val="000066"/>
                    </a:solidFill>
                    <a:latin typeface="Times New Roman" panose="02020603050405020304" pitchFamily="18" charset="0"/>
                    <a:cs typeface="Times New Roman" panose="02020603050405020304" pitchFamily="18" charset="0"/>
                  </a:rPr>
                  <a:t>VPM</a:t>
                </a:r>
              </a:p>
            </p:txBody>
          </p:sp>
          <p:cxnSp>
            <p:nvCxnSpPr>
              <p:cNvPr id="19" name="Straight Connector 18"/>
              <p:cNvCxnSpPr/>
              <p:nvPr/>
            </p:nvCxnSpPr>
            <p:spPr>
              <a:xfrm flipH="1">
                <a:off x="4762919" y="3252020"/>
                <a:ext cx="10048" cy="48930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526323" y="5563906"/>
              <a:ext cx="2235837"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VPM = Ventral Posterior Medial</a:t>
              </a:r>
            </a:p>
          </p:txBody>
        </p:sp>
      </p:grpSp>
      <p:grpSp>
        <p:nvGrpSpPr>
          <p:cNvPr id="38" name="Group 37"/>
          <p:cNvGrpSpPr/>
          <p:nvPr/>
        </p:nvGrpSpPr>
        <p:grpSpPr>
          <a:xfrm>
            <a:off x="3055440" y="4037235"/>
            <a:ext cx="5885913" cy="2096742"/>
            <a:chOff x="3055440" y="4037235"/>
            <a:chExt cx="5885913" cy="2096742"/>
          </a:xfrm>
        </p:grpSpPr>
        <p:sp>
          <p:nvSpPr>
            <p:cNvPr id="30" name="TextBox 29"/>
            <p:cNvSpPr txBox="1"/>
            <p:nvPr/>
          </p:nvSpPr>
          <p:spPr>
            <a:xfrm>
              <a:off x="3055440" y="4037235"/>
              <a:ext cx="518091" cy="276999"/>
            </a:xfrm>
            <a:prstGeom prst="rect">
              <a:avLst/>
            </a:prstGeom>
            <a:noFill/>
          </p:spPr>
          <p:txBody>
            <a:bodyPr wrap="none" rtlCol="0">
              <a:spAutoFit/>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LGN</a:t>
              </a:r>
            </a:p>
          </p:txBody>
        </p:sp>
        <p:sp>
          <p:nvSpPr>
            <p:cNvPr id="32" name="TextBox 31"/>
            <p:cNvSpPr txBox="1"/>
            <p:nvPr/>
          </p:nvSpPr>
          <p:spPr>
            <a:xfrm>
              <a:off x="6526323" y="5856978"/>
              <a:ext cx="2415030"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LGN = Lateral Geniculate Nucleus</a:t>
              </a:r>
            </a:p>
          </p:txBody>
        </p:sp>
      </p:grpSp>
      <p:grpSp>
        <p:nvGrpSpPr>
          <p:cNvPr id="39" name="Group 38"/>
          <p:cNvGrpSpPr/>
          <p:nvPr/>
        </p:nvGrpSpPr>
        <p:grpSpPr>
          <a:xfrm>
            <a:off x="2643629" y="3773539"/>
            <a:ext cx="6297724" cy="2633414"/>
            <a:chOff x="2643629" y="3773539"/>
            <a:chExt cx="6297724" cy="2633414"/>
          </a:xfrm>
        </p:grpSpPr>
        <p:sp>
          <p:nvSpPr>
            <p:cNvPr id="31" name="TextBox 30"/>
            <p:cNvSpPr txBox="1"/>
            <p:nvPr/>
          </p:nvSpPr>
          <p:spPr>
            <a:xfrm>
              <a:off x="2643629" y="3773539"/>
              <a:ext cx="529312" cy="261610"/>
            </a:xfrm>
            <a:prstGeom prst="rect">
              <a:avLst/>
            </a:prstGeom>
            <a:noFill/>
          </p:spPr>
          <p:txBody>
            <a:bodyPr wrap="none" rtlCol="0">
              <a:spAutoFit/>
            </a:bodyPr>
            <a:lstStyle/>
            <a:p>
              <a:r>
                <a:rPr lang="en-US" sz="1100" b="1" dirty="0">
                  <a:solidFill>
                    <a:schemeClr val="tx1">
                      <a:lumMod val="75000"/>
                      <a:lumOff val="25000"/>
                    </a:schemeClr>
                  </a:solidFill>
                  <a:latin typeface="Times New Roman" panose="02020603050405020304" pitchFamily="18" charset="0"/>
                  <a:cs typeface="Times New Roman" panose="02020603050405020304" pitchFamily="18" charset="0"/>
                </a:rPr>
                <a:t>MGN</a:t>
              </a:r>
            </a:p>
          </p:txBody>
        </p:sp>
        <p:sp>
          <p:nvSpPr>
            <p:cNvPr id="33" name="TextBox 32"/>
            <p:cNvSpPr txBox="1"/>
            <p:nvPr/>
          </p:nvSpPr>
          <p:spPr>
            <a:xfrm>
              <a:off x="6526323" y="6129954"/>
              <a:ext cx="2415030"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MGN = Medial Geniculate Nucleus</a:t>
              </a:r>
            </a:p>
          </p:txBody>
        </p:sp>
      </p:grpSp>
      <p:sp>
        <p:nvSpPr>
          <p:cNvPr id="40" name="TextBox 39"/>
          <p:cNvSpPr txBox="1"/>
          <p:nvPr/>
        </p:nvSpPr>
        <p:spPr>
          <a:xfrm>
            <a:off x="3172941" y="3471564"/>
            <a:ext cx="707245" cy="276999"/>
          </a:xfrm>
          <a:prstGeom prst="rect">
            <a:avLst/>
          </a:prstGeom>
          <a:noFill/>
        </p:spPr>
        <p:txBody>
          <a:bodyPr wrap="none" rtlCol="0">
            <a:spAutoFit/>
          </a:bodyPr>
          <a:lstStyle/>
          <a:p>
            <a:r>
              <a:rPr lang="en-US" sz="1200" dirty="0" err="1">
                <a:solidFill>
                  <a:schemeClr val="tx1">
                    <a:lumMod val="75000"/>
                    <a:lumOff val="25000"/>
                  </a:schemeClr>
                </a:solidFill>
                <a:latin typeface="Times New Roman" panose="02020603050405020304" pitchFamily="18" charset="0"/>
                <a:cs typeface="Times New Roman" panose="02020603050405020304" pitchFamily="18" charset="0"/>
              </a:rPr>
              <a:t>Pulvinar</a:t>
            </a:r>
            <a:endParaRPr 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48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195" y="1979177"/>
            <a:ext cx="384620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576241" y="4452092"/>
            <a:ext cx="4362122" cy="1897328"/>
            <a:chOff x="2576241" y="4452092"/>
            <a:chExt cx="4362122" cy="1897328"/>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14553" y="4452092"/>
              <a:ext cx="2723810" cy="1761905"/>
            </a:xfrm>
            <a:prstGeom prst="rect">
              <a:avLst/>
            </a:prstGeom>
          </p:spPr>
        </p:pic>
        <p:sp>
          <p:nvSpPr>
            <p:cNvPr id="18" name="TextBox 17"/>
            <p:cNvSpPr txBox="1"/>
            <p:nvPr/>
          </p:nvSpPr>
          <p:spPr>
            <a:xfrm>
              <a:off x="2576241" y="5826200"/>
              <a:ext cx="2080057" cy="523220"/>
            </a:xfrm>
            <a:prstGeom prst="rect">
              <a:avLst/>
            </a:prstGeom>
            <a:noFill/>
          </p:spPr>
          <p:txBody>
            <a:bodyPr wrap="none" rtlCol="0">
              <a:spAutoFit/>
            </a:bodyPr>
            <a:lstStyle/>
            <a:p>
              <a:r>
                <a:rPr lang="en-US" dirty="0">
                  <a:solidFill>
                    <a:srgbClr val="7733FF"/>
                  </a:solidFill>
                  <a:latin typeface="Arial Rounded MT Bold" panose="020F0704030504030204" pitchFamily="34" charset="0"/>
                </a:rPr>
                <a:t>Primary Visual Cortex</a:t>
              </a:r>
            </a:p>
            <a:p>
              <a:r>
                <a:rPr lang="en-US" dirty="0">
                  <a:solidFill>
                    <a:srgbClr val="7733FF"/>
                  </a:solidFill>
                  <a:latin typeface="Arial Rounded MT Bold" panose="020F0704030504030204" pitchFamily="34" charset="0"/>
                </a:rPr>
                <a:t>Area 17</a:t>
              </a:r>
            </a:p>
          </p:txBody>
        </p:sp>
      </p:grpSp>
      <p:sp>
        <p:nvSpPr>
          <p:cNvPr id="2" name="Title 1"/>
          <p:cNvSpPr>
            <a:spLocks noGrp="1"/>
          </p:cNvSpPr>
          <p:nvPr>
            <p:ph type="title"/>
          </p:nvPr>
        </p:nvSpPr>
        <p:spPr/>
        <p:txBody>
          <a:bodyPr/>
          <a:lstStyle/>
          <a:p>
            <a:r>
              <a:rPr lang="en-US" dirty="0"/>
              <a:t>Thalamus:  Lateral Geniculate Nucleus (LGN)</a:t>
            </a:r>
          </a:p>
        </p:txBody>
      </p:sp>
      <p:sp>
        <p:nvSpPr>
          <p:cNvPr id="7" name="TextBox 6"/>
          <p:cNvSpPr txBox="1"/>
          <p:nvPr/>
        </p:nvSpPr>
        <p:spPr>
          <a:xfrm>
            <a:off x="1721458" y="3025288"/>
            <a:ext cx="1079334" cy="307777"/>
          </a:xfrm>
          <a:prstGeom prst="rect">
            <a:avLst/>
          </a:prstGeom>
          <a:noFill/>
        </p:spPr>
        <p:txBody>
          <a:bodyPr wrap="none" rtlCol="0">
            <a:spAutoFit/>
          </a:bodyPr>
          <a:lstStyle/>
          <a:p>
            <a:r>
              <a:rPr lang="en-US" dirty="0">
                <a:latin typeface="Arial Black" panose="020B0A04020102020204" pitchFamily="34" charset="0"/>
              </a:rPr>
              <a:t>Posterior</a:t>
            </a:r>
          </a:p>
        </p:txBody>
      </p:sp>
      <p:sp>
        <p:nvSpPr>
          <p:cNvPr id="8" name="TextBox 7"/>
          <p:cNvSpPr txBox="1"/>
          <p:nvPr/>
        </p:nvSpPr>
        <p:spPr>
          <a:xfrm>
            <a:off x="3055440" y="2071743"/>
            <a:ext cx="833883" cy="307777"/>
          </a:xfrm>
          <a:prstGeom prst="rect">
            <a:avLst/>
          </a:prstGeom>
          <a:noFill/>
        </p:spPr>
        <p:txBody>
          <a:bodyPr wrap="none" rtlCol="0">
            <a:spAutoFit/>
          </a:bodyPr>
          <a:lstStyle/>
          <a:p>
            <a:r>
              <a:rPr lang="en-US" dirty="0">
                <a:latin typeface="Arial Black" panose="020B0A04020102020204" pitchFamily="34" charset="0"/>
              </a:rPr>
              <a:t>Medial</a:t>
            </a:r>
          </a:p>
        </p:txBody>
      </p:sp>
      <p:sp>
        <p:nvSpPr>
          <p:cNvPr id="9" name="TextBox 8"/>
          <p:cNvSpPr txBox="1"/>
          <p:nvPr/>
        </p:nvSpPr>
        <p:spPr>
          <a:xfrm>
            <a:off x="5149601" y="3920720"/>
            <a:ext cx="885179" cy="307777"/>
          </a:xfrm>
          <a:prstGeom prst="rect">
            <a:avLst/>
          </a:prstGeom>
          <a:noFill/>
        </p:spPr>
        <p:txBody>
          <a:bodyPr wrap="none" rtlCol="0">
            <a:spAutoFit/>
          </a:bodyPr>
          <a:lstStyle/>
          <a:p>
            <a:r>
              <a:rPr lang="en-US" dirty="0">
                <a:latin typeface="Arial Black" panose="020B0A04020102020204" pitchFamily="34" charset="0"/>
              </a:rPr>
              <a:t>Lateral</a:t>
            </a:r>
          </a:p>
        </p:txBody>
      </p:sp>
      <p:sp>
        <p:nvSpPr>
          <p:cNvPr id="41" name="Rectangle 3"/>
          <p:cNvSpPr>
            <a:spLocks noChangeArrowheads="1"/>
          </p:cNvSpPr>
          <p:nvPr/>
        </p:nvSpPr>
        <p:spPr bwMode="auto">
          <a:xfrm>
            <a:off x="320061" y="1092108"/>
            <a:ext cx="1401398" cy="3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5852" tIns="67926" rIns="135852" bIns="67926">
            <a:spAutoFit/>
          </a:bodyPr>
          <a:lstStyle/>
          <a:p>
            <a:pPr>
              <a:defRPr/>
            </a:pPr>
            <a:r>
              <a:rPr lang="en-US" b="1" dirty="0">
                <a:solidFill>
                  <a:srgbClr val="7733FF"/>
                </a:solidFill>
                <a:latin typeface="+mj-lt"/>
                <a:ea typeface="ＭＳ Ｐゴシック" charset="0"/>
              </a:rPr>
              <a:t>LGN: Vision</a:t>
            </a:r>
            <a:endParaRPr lang="en-US" dirty="0">
              <a:solidFill>
                <a:srgbClr val="7733FF"/>
              </a:solidFill>
              <a:latin typeface="+mj-lt"/>
              <a:ea typeface="ＭＳ Ｐゴシック" charset="0"/>
            </a:endParaRPr>
          </a:p>
        </p:txBody>
      </p:sp>
      <p:grpSp>
        <p:nvGrpSpPr>
          <p:cNvPr id="15" name="Group 14"/>
          <p:cNvGrpSpPr/>
          <p:nvPr/>
        </p:nvGrpSpPr>
        <p:grpSpPr>
          <a:xfrm>
            <a:off x="3055440" y="4037235"/>
            <a:ext cx="5885913" cy="2096742"/>
            <a:chOff x="3055440" y="4037235"/>
            <a:chExt cx="5885913" cy="2096742"/>
          </a:xfrm>
        </p:grpSpPr>
        <p:sp>
          <p:nvSpPr>
            <p:cNvPr id="16" name="TextBox 15"/>
            <p:cNvSpPr txBox="1"/>
            <p:nvPr/>
          </p:nvSpPr>
          <p:spPr>
            <a:xfrm>
              <a:off x="3055440" y="4037235"/>
              <a:ext cx="518091" cy="276999"/>
            </a:xfrm>
            <a:prstGeom prst="rect">
              <a:avLst/>
            </a:prstGeom>
            <a:noFill/>
          </p:spPr>
          <p:txBody>
            <a:bodyPr wrap="none" rtlCol="0">
              <a:spAutoFit/>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LGN</a:t>
              </a:r>
            </a:p>
          </p:txBody>
        </p:sp>
        <p:sp>
          <p:nvSpPr>
            <p:cNvPr id="17" name="TextBox 16"/>
            <p:cNvSpPr txBox="1"/>
            <p:nvPr/>
          </p:nvSpPr>
          <p:spPr>
            <a:xfrm>
              <a:off x="6526323" y="5856978"/>
              <a:ext cx="2415030" cy="276999"/>
            </a:xfrm>
            <a:prstGeom prst="rect">
              <a:avLst/>
            </a:prstGeom>
            <a:noFill/>
          </p:spPr>
          <p:txBody>
            <a:bodyPr wrap="square" rtlCol="0">
              <a:spAutoFit/>
            </a:bodyPr>
            <a:lstStyle/>
            <a:p>
              <a:r>
                <a:rPr lang="en-US" sz="1200" dirty="0">
                  <a:solidFill>
                    <a:schemeClr val="tx1">
                      <a:lumMod val="65000"/>
                      <a:lumOff val="35000"/>
                    </a:schemeClr>
                  </a:solidFill>
                  <a:latin typeface="Times New Roman" panose="02020603050405020304" pitchFamily="18" charset="0"/>
                  <a:cs typeface="Times New Roman" panose="02020603050405020304" pitchFamily="18" charset="0"/>
                </a:rPr>
                <a:t>LGN = Lateral Geniculate Nucleus</a:t>
              </a:r>
            </a:p>
          </p:txBody>
        </p:sp>
      </p:grpSp>
      <p:sp>
        <p:nvSpPr>
          <p:cNvPr id="3" name="TextBox 2"/>
          <p:cNvSpPr txBox="1"/>
          <p:nvPr/>
        </p:nvSpPr>
        <p:spPr>
          <a:xfrm>
            <a:off x="1028167" y="3865070"/>
            <a:ext cx="1162369" cy="307777"/>
          </a:xfrm>
          <a:prstGeom prst="rect">
            <a:avLst/>
          </a:prstGeom>
          <a:noFill/>
        </p:spPr>
        <p:txBody>
          <a:bodyPr wrap="none" rtlCol="0">
            <a:spAutoFit/>
          </a:bodyPr>
          <a:lstStyle/>
          <a:p>
            <a:r>
              <a:rPr lang="en-US" dirty="0">
                <a:solidFill>
                  <a:srgbClr val="9966FF"/>
                </a:solidFill>
                <a:latin typeface="Arial Rounded MT Bold" panose="020F0704030504030204" pitchFamily="34" charset="0"/>
              </a:rPr>
              <a:t>Optic Tract</a:t>
            </a:r>
          </a:p>
        </p:txBody>
      </p:sp>
      <p:sp>
        <p:nvSpPr>
          <p:cNvPr id="11" name="TextBox 10"/>
          <p:cNvSpPr txBox="1"/>
          <p:nvPr/>
        </p:nvSpPr>
        <p:spPr>
          <a:xfrm>
            <a:off x="1788309" y="630442"/>
            <a:ext cx="1668255" cy="307777"/>
          </a:xfrm>
          <a:prstGeom prst="rect">
            <a:avLst/>
          </a:prstGeom>
          <a:noFill/>
        </p:spPr>
        <p:txBody>
          <a:bodyPr wrap="square" rtlCol="0">
            <a:spAutoFit/>
          </a:bodyPr>
          <a:lstStyle/>
          <a:p>
            <a:r>
              <a:rPr lang="en-US" dirty="0"/>
              <a:t>Thalamic LESION:</a:t>
            </a:r>
          </a:p>
        </p:txBody>
      </p:sp>
      <p:sp>
        <p:nvSpPr>
          <p:cNvPr id="24" name="TextBox 23"/>
          <p:cNvSpPr txBox="1"/>
          <p:nvPr/>
        </p:nvSpPr>
        <p:spPr>
          <a:xfrm>
            <a:off x="505426" y="892052"/>
            <a:ext cx="1045479" cy="307777"/>
          </a:xfrm>
          <a:prstGeom prst="rect">
            <a:avLst/>
          </a:prstGeom>
          <a:noFill/>
        </p:spPr>
        <p:txBody>
          <a:bodyPr wrap="none" rtlCol="0">
            <a:spAutoFit/>
          </a:bodyPr>
          <a:lstStyle/>
          <a:p>
            <a:r>
              <a:rPr lang="en-US" u="sng" dirty="0">
                <a:latin typeface="Arial Black" panose="020B0A04020102020204" pitchFamily="34" charset="0"/>
              </a:rPr>
              <a:t>Function</a:t>
            </a:r>
          </a:p>
        </p:txBody>
      </p:sp>
      <p:grpSp>
        <p:nvGrpSpPr>
          <p:cNvPr id="27" name="Group 26"/>
          <p:cNvGrpSpPr/>
          <p:nvPr/>
        </p:nvGrpSpPr>
        <p:grpSpPr>
          <a:xfrm>
            <a:off x="1738781" y="3778462"/>
            <a:ext cx="1346733" cy="900067"/>
            <a:chOff x="1738781" y="3778462"/>
            <a:chExt cx="1346733" cy="900067"/>
          </a:xfrm>
        </p:grpSpPr>
        <p:sp>
          <p:nvSpPr>
            <p:cNvPr id="31" name="Freeform 30"/>
            <p:cNvSpPr/>
            <p:nvPr/>
          </p:nvSpPr>
          <p:spPr>
            <a:xfrm rot="18681345">
              <a:off x="1962114" y="3555129"/>
              <a:ext cx="900067" cy="134673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9966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324840">
              <a:off x="1932292" y="4400476"/>
              <a:ext cx="516488" cy="276999"/>
            </a:xfrm>
            <a:prstGeom prst="rect">
              <a:avLst/>
            </a:prstGeom>
            <a:noFill/>
          </p:spPr>
          <p:txBody>
            <a:bodyPr wrap="none" rtlCol="0">
              <a:spAutoFit/>
            </a:bodyPr>
            <a:lstStyle/>
            <a:p>
              <a:r>
                <a:rPr lang="en-US" sz="1200" i="1" dirty="0"/>
                <a:t>input</a:t>
              </a:r>
            </a:p>
          </p:txBody>
        </p:sp>
      </p:grpSp>
      <p:grpSp>
        <p:nvGrpSpPr>
          <p:cNvPr id="30" name="Group 29"/>
          <p:cNvGrpSpPr/>
          <p:nvPr/>
        </p:nvGrpSpPr>
        <p:grpSpPr>
          <a:xfrm>
            <a:off x="3267955" y="4314234"/>
            <a:ext cx="946598" cy="1346733"/>
            <a:chOff x="3267955" y="4314234"/>
            <a:chExt cx="946598" cy="1346733"/>
          </a:xfrm>
        </p:grpSpPr>
        <p:sp>
          <p:nvSpPr>
            <p:cNvPr id="29" name="Freeform 28"/>
            <p:cNvSpPr/>
            <p:nvPr/>
          </p:nvSpPr>
          <p:spPr>
            <a:xfrm>
              <a:off x="3314486" y="4314234"/>
              <a:ext cx="900067" cy="1346733"/>
            </a:xfrm>
            <a:custGeom>
              <a:avLst/>
              <a:gdLst>
                <a:gd name="connsiteX0" fmla="*/ 0 w 2003367"/>
                <a:gd name="connsiteY0" fmla="*/ 0 h 1685574"/>
                <a:gd name="connsiteX1" fmla="*/ 947651 w 2003367"/>
                <a:gd name="connsiteY1" fmla="*/ 1479665 h 1685574"/>
                <a:gd name="connsiteX2" fmla="*/ 2003367 w 2003367"/>
                <a:gd name="connsiteY2" fmla="*/ 1637607 h 1685574"/>
              </a:gdLst>
              <a:ahLst/>
              <a:cxnLst>
                <a:cxn ang="0">
                  <a:pos x="connsiteX0" y="connsiteY0"/>
                </a:cxn>
                <a:cxn ang="0">
                  <a:pos x="connsiteX1" y="connsiteY1"/>
                </a:cxn>
                <a:cxn ang="0">
                  <a:pos x="connsiteX2" y="connsiteY2"/>
                </a:cxn>
              </a:cxnLst>
              <a:rect l="l" t="t" r="r" b="b"/>
              <a:pathLst>
                <a:path w="2003367" h="1685574">
                  <a:moveTo>
                    <a:pt x="0" y="0"/>
                  </a:moveTo>
                  <a:cubicBezTo>
                    <a:pt x="306878" y="603365"/>
                    <a:pt x="613757" y="1206731"/>
                    <a:pt x="947651" y="1479665"/>
                  </a:cubicBezTo>
                  <a:cubicBezTo>
                    <a:pt x="1281546" y="1752600"/>
                    <a:pt x="1642456" y="1695103"/>
                    <a:pt x="2003367" y="1637607"/>
                  </a:cubicBezTo>
                </a:path>
              </a:pathLst>
            </a:custGeom>
            <a:noFill/>
            <a:ln w="57150">
              <a:solidFill>
                <a:srgbClr val="7733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rot="4263399">
              <a:off x="3100922" y="4880223"/>
              <a:ext cx="611065" cy="276999"/>
            </a:xfrm>
            <a:prstGeom prst="rect">
              <a:avLst/>
            </a:prstGeom>
            <a:noFill/>
          </p:spPr>
          <p:txBody>
            <a:bodyPr wrap="none" rtlCol="0">
              <a:spAutoFit/>
            </a:bodyPr>
            <a:lstStyle/>
            <a:p>
              <a:r>
                <a:rPr lang="en-US" sz="1200" i="1" dirty="0"/>
                <a:t>output</a:t>
              </a:r>
            </a:p>
          </p:txBody>
        </p:sp>
      </p:grpSp>
      <p:grpSp>
        <p:nvGrpSpPr>
          <p:cNvPr id="34" name="Group 33"/>
          <p:cNvGrpSpPr/>
          <p:nvPr/>
        </p:nvGrpSpPr>
        <p:grpSpPr>
          <a:xfrm>
            <a:off x="3406454" y="676608"/>
            <a:ext cx="5017869" cy="1485567"/>
            <a:chOff x="3406454" y="676608"/>
            <a:chExt cx="5017869" cy="1485567"/>
          </a:xfrm>
        </p:grpSpPr>
        <p:pic>
          <p:nvPicPr>
            <p:cNvPr id="103426" name="Picture 2" descr="Lhv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573" y="1057274"/>
              <a:ext cx="2190750" cy="11049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350394" y="1252007"/>
              <a:ext cx="2175929" cy="461665"/>
            </a:xfrm>
            <a:prstGeom prst="rect">
              <a:avLst/>
            </a:prstGeom>
            <a:noFill/>
          </p:spPr>
          <p:txBody>
            <a:bodyPr wrap="square" rtlCol="0">
              <a:spAutoFit/>
            </a:bodyPr>
            <a:lstStyle/>
            <a:p>
              <a:r>
                <a:rPr lang="en-US" sz="1200" i="1" dirty="0"/>
                <a:t>Lesion on right side produces loss on left side</a:t>
              </a:r>
            </a:p>
          </p:txBody>
        </p:sp>
        <p:sp>
          <p:nvSpPr>
            <p:cNvPr id="33" name="TextBox 32"/>
            <p:cNvSpPr txBox="1"/>
            <p:nvPr/>
          </p:nvSpPr>
          <p:spPr>
            <a:xfrm>
              <a:off x="3406454" y="676608"/>
              <a:ext cx="4048298" cy="738664"/>
            </a:xfrm>
            <a:prstGeom prst="rect">
              <a:avLst/>
            </a:prstGeom>
            <a:noFill/>
          </p:spPr>
          <p:txBody>
            <a:bodyPr wrap="square" rtlCol="0">
              <a:spAutoFit/>
            </a:bodyPr>
            <a:lstStyle/>
            <a:p>
              <a:r>
                <a:rPr lang="en-US" dirty="0"/>
                <a:t>in LGN: contralateral homonymous </a:t>
              </a:r>
              <a:r>
                <a:rPr lang="en-US" dirty="0" err="1"/>
                <a:t>hemianopsia</a:t>
              </a:r>
              <a:r>
                <a:rPr lang="en-US" dirty="0"/>
                <a:t> -  same </a:t>
              </a:r>
              <a:r>
                <a:rPr lang="en-US" dirty="0" err="1"/>
                <a:t>hemifield</a:t>
              </a:r>
              <a:r>
                <a:rPr lang="en-US" dirty="0"/>
                <a:t> in both eyes lost</a:t>
              </a:r>
            </a:p>
            <a:p>
              <a:endParaRPr lang="en-US" dirty="0"/>
            </a:p>
          </p:txBody>
        </p:sp>
      </p:grpSp>
    </p:spTree>
    <p:extLst>
      <p:ext uri="{BB962C8B-B14F-4D97-AF65-F5344CB8AC3E}">
        <p14:creationId xmlns:p14="http://schemas.microsoft.com/office/powerpoint/2010/main" val="36530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11" grpId="0"/>
    </p:bldLst>
  </p:timing>
</p:sld>
</file>

<file path=ppt/theme/theme1.xml><?xml version="1.0" encoding="utf-8"?>
<a:theme xmlns:a="http://schemas.openxmlformats.org/drawingml/2006/main" name="Default Design">
  <a:themeElements>
    <a:clrScheme name="Custom 1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50870</TotalTime>
  <Words>3352</Words>
  <Application>Microsoft Office PowerPoint</Application>
  <PresentationFormat>On-screen Show (4:3)</PresentationFormat>
  <Paragraphs>500</Paragraphs>
  <Slides>42</Slides>
  <Notes>8</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 Unicode MS</vt:lpstr>
      <vt:lpstr>ＭＳ Ｐゴシック</vt:lpstr>
      <vt:lpstr>Arial</vt:lpstr>
      <vt:lpstr>Arial Black</vt:lpstr>
      <vt:lpstr>Arial Rounded MT Bold</vt:lpstr>
      <vt:lpstr>Impact</vt:lpstr>
      <vt:lpstr>Times New Roman</vt:lpstr>
      <vt:lpstr>Wingdings</vt:lpstr>
      <vt:lpstr>Default Design</vt:lpstr>
      <vt:lpstr>PowerPoint Presentation</vt:lpstr>
      <vt:lpstr>Thalamic location in sections</vt:lpstr>
      <vt:lpstr>Thalamic aspects of the Diencephalon</vt:lpstr>
      <vt:lpstr>PowerPoint Presentation</vt:lpstr>
      <vt:lpstr>Conjoined twins connected at thalamus</vt:lpstr>
      <vt:lpstr>Thalamus – Sensory Gateway to the Cortex</vt:lpstr>
      <vt:lpstr>Thalamic Structure: 3 Main Groups of Nuclei</vt:lpstr>
      <vt:lpstr>Visual Thalamus:  Lateral Geniculate Nucleus (LGN)</vt:lpstr>
      <vt:lpstr>Thalamus:  Lateral Geniculate Nucleus (LGN)</vt:lpstr>
      <vt:lpstr>Thalamus:  Medial Geniculate Nucleus (MGN)</vt:lpstr>
      <vt:lpstr>Thalamus:  Ventral Posterior Medial and Lateral (VPM, VPL)</vt:lpstr>
      <vt:lpstr>Thalamic Pain or Central Pain Syndrome</vt:lpstr>
      <vt:lpstr>Repetitive TMS helps alleviate Central Pain Syndrome</vt:lpstr>
      <vt:lpstr>Thalamus:  Ventral Anterior (VA)</vt:lpstr>
      <vt:lpstr>Thalamus:  Ventral Lateral (VL)</vt:lpstr>
      <vt:lpstr>Thalamus:  Pulvinar</vt:lpstr>
      <vt:lpstr>Thalamus:  Mediodorsal Nucleus (MD)</vt:lpstr>
      <vt:lpstr>Thalamus:  Anterior Nucleus</vt:lpstr>
      <vt:lpstr>Additional Effect of Thalamic Lesions</vt:lpstr>
      <vt:lpstr>Thalamus:  Internal Capsule</vt:lpstr>
      <vt:lpstr>PowerPoint Presentation</vt:lpstr>
      <vt:lpstr>Associations between specific thalamic and specific cortical regions</vt:lpstr>
      <vt:lpstr>B) Cellular level: basic functions of typical thalamic neurons</vt:lpstr>
      <vt:lpstr>Specific Relay Nuclei have Specific Relay Neurons that provide the focal high resolution input to Primary Cortical Areas</vt:lpstr>
      <vt:lpstr>Thalamic input to cortex</vt:lpstr>
      <vt:lpstr>Thalamic input to cortex</vt:lpstr>
      <vt:lpstr>Cortex Provides Feedback to the Thalamus</vt:lpstr>
      <vt:lpstr>How does the information get down to cortical layer VI?</vt:lpstr>
      <vt:lpstr>Primary Cortex Provides a Connection to Higher Order Thalamus</vt:lpstr>
      <vt:lpstr>Primary Cortex Provides a Connection to Higher Order Thalamus</vt:lpstr>
      <vt:lpstr>Secondary cortical areas surround primary areas.  Much of what is left is Association cortex where senses are integrated</vt:lpstr>
      <vt:lpstr>Thalamic cells project mainly to layer IV and receive back from layer VI</vt:lpstr>
      <vt:lpstr>There are three (known) levels of this hierarchy – the pattern is the same</vt:lpstr>
      <vt:lpstr>There are three (known) levels of this hierarchy– the pattern is the same</vt:lpstr>
      <vt:lpstr>EXAMPLE FOR VISION</vt:lpstr>
      <vt:lpstr>C) Thalamic neurons role in sleep and Absence epilepsy</vt:lpstr>
      <vt:lpstr>Thalamic Neurons have 2 firing modes: Bursting and Single Spike Firing</vt:lpstr>
      <vt:lpstr>Thalamic Neurons have two firing Modes:   Single Spike and Burst-firing</vt:lpstr>
      <vt:lpstr>How is the thalamus involved in Epilepsy?</vt:lpstr>
      <vt:lpstr>Questions</vt:lpstr>
      <vt:lpstr>Questions</vt:lpstr>
      <vt:lpstr>Questions</vt:lpstr>
    </vt:vector>
  </TitlesOfParts>
  <Company>Virginia Commonwealth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 M Jacobs</dc:creator>
  <cp:lastModifiedBy>Kimberle Jacobs</cp:lastModifiedBy>
  <cp:revision>1423</cp:revision>
  <dcterms:created xsi:type="dcterms:W3CDTF">2002-11-26T17:14:26Z</dcterms:created>
  <dcterms:modified xsi:type="dcterms:W3CDTF">2018-11-07T14:06:05Z</dcterms:modified>
</cp:coreProperties>
</file>