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86" r:id="rId2"/>
    <p:sldId id="288" r:id="rId3"/>
    <p:sldId id="284" r:id="rId4"/>
    <p:sldId id="289" r:id="rId5"/>
    <p:sldId id="290" r:id="rId6"/>
    <p:sldId id="283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71">
          <p15:clr>
            <a:srgbClr val="A4A3A4"/>
          </p15:clr>
        </p15:guide>
        <p15:guide id="2" pos="160">
          <p15:clr>
            <a:srgbClr val="A4A3A4"/>
          </p15:clr>
        </p15:guide>
        <p15:guide id="3" pos="56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FF"/>
    <a:srgbClr val="00FFCC"/>
    <a:srgbClr val="0000FF"/>
    <a:srgbClr val="9900FF"/>
    <a:srgbClr val="00A29E"/>
    <a:srgbClr val="00FFFF"/>
    <a:srgbClr val="660066"/>
    <a:srgbClr val="FF33CC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0449" autoAdjust="0"/>
  </p:normalViewPr>
  <p:slideViewPr>
    <p:cSldViewPr snapToGrid="0">
      <p:cViewPr varScale="1">
        <p:scale>
          <a:sx n="102" d="100"/>
          <a:sy n="102" d="100"/>
        </p:scale>
        <p:origin x="1794" y="102"/>
      </p:cViewPr>
      <p:guideLst>
        <p:guide orient="horz" pos="1171"/>
        <p:guide pos="160"/>
        <p:guide pos="562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83" d="100"/>
          <a:sy n="83" d="100"/>
        </p:scale>
        <p:origin x="-3108" y="-78"/>
      </p:cViewPr>
      <p:guideLst>
        <p:guide orient="horz" pos="2880"/>
        <p:guide pos="2160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616B9C14-5B40-4149-942E-D2C607FEABE0}" type="datetimeFigureOut">
              <a:rPr lang="en-US"/>
              <a:pPr>
                <a:defRPr/>
              </a:pPr>
              <a:t>10/25/2016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D0E55B5B-8EEB-4BA9-A17F-97D7DB2BB2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9217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1D5FEACF-A676-4777-8A88-E6E8D96C1D84}" type="datetimeFigureOut">
              <a:rPr lang="en-US"/>
              <a:pPr>
                <a:defRPr/>
              </a:pPr>
              <a:t>10/25/2016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16284A3A-BB54-4BB6-9BB1-A2B54263CF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386747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6284A3A-BB54-4BB6-9BB1-A2B54263CF85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70852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69A36BC-7B39-429F-BA9F-119DC55B669B}" type="slidenum">
              <a:rPr lang="en-US" altLang="en-US" smtClean="0"/>
              <a:pPr eaLnBrk="1" hangingPunct="1"/>
              <a:t>3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7718564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69A36BC-7B39-429F-BA9F-119DC55B669B}" type="slidenum">
              <a:rPr lang="en-US" altLang="en-US" smtClean="0"/>
              <a:pPr eaLnBrk="1" hangingPunct="1"/>
              <a:t>4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2388709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69A36BC-7B39-429F-BA9F-119DC55B669B}" type="slidenum">
              <a:rPr lang="en-US" altLang="en-US" smtClean="0"/>
              <a:pPr eaLnBrk="1" hangingPunct="1"/>
              <a:t>5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5444545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1625"/>
            <a:ext cx="7772400" cy="307975"/>
          </a:xfrm>
        </p:spPr>
        <p:txBody>
          <a:bodyPr>
            <a:normAutofit/>
          </a:bodyPr>
          <a:lstStyle>
            <a:lvl1pPr>
              <a:defRPr sz="1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8CB753-03D2-4900-88D0-E771BB7253CF}" type="datetimeFigureOut">
              <a:rPr lang="en-US"/>
              <a:pPr>
                <a:defRPr/>
              </a:pPr>
              <a:t>10/25/2016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976676-27AF-4776-952A-0ACB9F86B1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8674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0CC81E-0DD6-4FFE-9619-82E3F1CB09DB}" type="datetimeFigureOut">
              <a:rPr lang="en-US"/>
              <a:pPr>
                <a:defRPr/>
              </a:pPr>
              <a:t>10/25/2016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EFA138-D300-465E-8544-24066E1B89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0078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B34D47-F990-43D7-AD66-72DEF6C19D79}" type="datetimeFigureOut">
              <a:rPr lang="en-US"/>
              <a:pPr>
                <a:defRPr/>
              </a:pPr>
              <a:t>10/25/2016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1CE56D-FAA3-4B75-9E08-421B1704C4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6732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918EB1-18B8-4A9C-9A9C-4227BE69E672}" type="datetimeFigureOut">
              <a:rPr lang="en-US"/>
              <a:pPr>
                <a:defRPr/>
              </a:pPr>
              <a:t>10/25/2016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5F9788-1EE1-409C-9936-CB212AAAD9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7440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CB9DEE-25EB-4456-9508-DDBCC24548DE}" type="datetimeFigureOut">
              <a:rPr lang="en-US"/>
              <a:pPr>
                <a:defRPr/>
              </a:pPr>
              <a:t>10/25/2016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15E5C2-4E69-4B0F-BD33-85CC12561F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3048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AC28C0-1EB8-454D-A23F-183085032E21}" type="datetimeFigureOut">
              <a:rPr lang="en-US"/>
              <a:pPr>
                <a:defRPr/>
              </a:pPr>
              <a:t>10/25/2016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C85C3D-63DA-4F0A-9889-1E06887F0A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533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82E7BE-65AD-4E3A-BBD1-18D00CC876F9}" type="datetimeFigureOut">
              <a:rPr lang="en-US"/>
              <a:pPr>
                <a:defRPr/>
              </a:pPr>
              <a:t>10/25/2016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94E08F-53AF-4923-976F-0EA4A2A050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56074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E54DF2-978D-460E-9A35-A028BF04EB67}" type="datetimeFigureOut">
              <a:rPr lang="en-US"/>
              <a:pPr>
                <a:defRPr/>
              </a:pPr>
              <a:t>10/25/2016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01324E-0E4F-421A-8E15-9D5B47655E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8551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A13AE1-AF8D-44AC-A5E7-24AA815D114D}" type="datetimeFigureOut">
              <a:rPr lang="en-US"/>
              <a:pPr>
                <a:defRPr/>
              </a:pPr>
              <a:t>10/25/2016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0D7AD6-CE4A-4333-9678-BADEEBE30B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5406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F2A188-BCDA-44DA-98DB-AE230731F2DC}" type="datetimeFigureOut">
              <a:rPr lang="en-US"/>
              <a:pPr>
                <a:defRPr/>
              </a:pPr>
              <a:t>10/25/2016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7CA64E-5513-41DC-9397-7148E7DDCC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822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B520BA-2E62-4EF4-9A42-458B34B4D5C9}" type="datetimeFigureOut">
              <a:rPr lang="en-US"/>
              <a:pPr>
                <a:defRPr/>
              </a:pPr>
              <a:t>10/25/2016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2E3E2B-B9AF-48AF-BC29-49FA0543A0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93131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8CA1984-4999-457D-B6E2-77B917529233}" type="datetimeFigureOut">
              <a:rPr lang="en-US"/>
              <a:pPr>
                <a:defRPr/>
              </a:pPr>
              <a:t>10/25/2016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2C6A04D-05A9-49E2-BB57-C141C51A61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57352" y="669716"/>
            <a:ext cx="17247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9900FF"/>
                </a:solidFill>
                <a:latin typeface="+mn-lt"/>
              </a:rPr>
              <a:t>2 Central Sulcus</a:t>
            </a:r>
            <a:endParaRPr lang="en-US" b="1" dirty="0">
              <a:solidFill>
                <a:srgbClr val="9900FF"/>
              </a:solidFill>
              <a:latin typeface="+mn-lt"/>
            </a:endParaRPr>
          </a:p>
        </p:txBody>
      </p:sp>
      <p:pic>
        <p:nvPicPr>
          <p:cNvPr id="26626" name="Picture 2"/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5246582" y="2481517"/>
            <a:ext cx="3333720" cy="22735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27" name="Picture 3"/>
          <p:cNvPicPr>
            <a:picLocks noChangeAspect="1" noChangeArrowheads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675065" y="2191121"/>
            <a:ext cx="3280440" cy="2514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733550" y="5314574"/>
            <a:ext cx="27031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B050"/>
                </a:solidFill>
                <a:latin typeface="+mn-lt"/>
              </a:rPr>
              <a:t>1</a:t>
            </a:r>
            <a:r>
              <a:rPr lang="en-US" b="1" dirty="0" smtClean="0">
                <a:solidFill>
                  <a:srgbClr val="00B050"/>
                </a:solidFill>
                <a:latin typeface="+mn-lt"/>
              </a:rPr>
              <a:t> Sylvian or Lateral Fissure</a:t>
            </a:r>
            <a:endParaRPr lang="en-US" b="1" dirty="0">
              <a:solidFill>
                <a:srgbClr val="00B050"/>
              </a:solidFill>
              <a:latin typeface="+mn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922774" y="1765884"/>
            <a:ext cx="2222275" cy="36933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FFCC"/>
                </a:solidFill>
                <a:latin typeface="+mn-lt"/>
              </a:rPr>
              <a:t>3 Longitudinal Fissure</a:t>
            </a:r>
            <a:endParaRPr lang="en-US" dirty="0">
              <a:solidFill>
                <a:srgbClr val="00FFCC"/>
              </a:solidFill>
              <a:latin typeface="+mn-lt"/>
            </a:endParaRPr>
          </a:p>
        </p:txBody>
      </p:sp>
      <p:sp>
        <p:nvSpPr>
          <p:cNvPr id="22" name="Freeform 21"/>
          <p:cNvSpPr/>
          <p:nvPr/>
        </p:nvSpPr>
        <p:spPr>
          <a:xfrm>
            <a:off x="5969564" y="1975551"/>
            <a:ext cx="984392" cy="1014411"/>
          </a:xfrm>
          <a:custGeom>
            <a:avLst/>
            <a:gdLst>
              <a:gd name="connsiteX0" fmla="*/ 2258 w 984392"/>
              <a:gd name="connsiteY0" fmla="*/ 0 h 1014411"/>
              <a:gd name="connsiteX1" fmla="*/ 126436 w 984392"/>
              <a:gd name="connsiteY1" fmla="*/ 959556 h 1014411"/>
              <a:gd name="connsiteX2" fmla="*/ 815058 w 984392"/>
              <a:gd name="connsiteY2" fmla="*/ 903111 h 1014411"/>
              <a:gd name="connsiteX3" fmla="*/ 815058 w 984392"/>
              <a:gd name="connsiteY3" fmla="*/ 903111 h 1014411"/>
              <a:gd name="connsiteX4" fmla="*/ 984392 w 984392"/>
              <a:gd name="connsiteY4" fmla="*/ 903111 h 10144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84392" h="1014411">
                <a:moveTo>
                  <a:pt x="2258" y="0"/>
                </a:moveTo>
                <a:cubicBezTo>
                  <a:pt x="-3387" y="404519"/>
                  <a:pt x="-9031" y="809038"/>
                  <a:pt x="126436" y="959556"/>
                </a:cubicBezTo>
                <a:cubicBezTo>
                  <a:pt x="261903" y="1110074"/>
                  <a:pt x="815058" y="903111"/>
                  <a:pt x="815058" y="903111"/>
                </a:cubicBezTo>
                <a:lnTo>
                  <a:pt x="815058" y="903111"/>
                </a:lnTo>
                <a:lnTo>
                  <a:pt x="984392" y="903111"/>
                </a:lnTo>
              </a:path>
            </a:pathLst>
          </a:custGeom>
          <a:noFill/>
          <a:ln w="57150">
            <a:solidFill>
              <a:srgbClr val="00FFCC"/>
            </a:solidFill>
            <a:tailEnd type="stealt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1" name="Group 30"/>
          <p:cNvGrpSpPr/>
          <p:nvPr/>
        </p:nvGrpSpPr>
        <p:grpSpPr>
          <a:xfrm>
            <a:off x="1876419" y="669716"/>
            <a:ext cx="6438990" cy="5014190"/>
            <a:chOff x="1876419" y="1132565"/>
            <a:chExt cx="6438990" cy="5014190"/>
          </a:xfrm>
        </p:grpSpPr>
        <p:sp>
          <p:nvSpPr>
            <p:cNvPr id="15" name="TextBox 14"/>
            <p:cNvSpPr txBox="1"/>
            <p:nvPr/>
          </p:nvSpPr>
          <p:spPr>
            <a:xfrm>
              <a:off x="1876419" y="1132565"/>
              <a:ext cx="365882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+mn-lt"/>
                </a:rPr>
                <a:t>- separates </a:t>
              </a:r>
              <a:r>
                <a:rPr lang="en-US" b="1" dirty="0" smtClean="0">
                  <a:solidFill>
                    <a:srgbClr val="0000FF"/>
                  </a:solidFill>
                  <a:latin typeface="+mn-lt"/>
                </a:rPr>
                <a:t>parietal</a:t>
              </a:r>
              <a:r>
                <a:rPr lang="en-US" dirty="0" smtClean="0">
                  <a:latin typeface="+mn-lt"/>
                </a:rPr>
                <a:t> and </a:t>
              </a:r>
              <a:r>
                <a:rPr lang="en-US" b="1" dirty="0" smtClean="0">
                  <a:solidFill>
                    <a:srgbClr val="FF0000"/>
                  </a:solidFill>
                  <a:latin typeface="+mn-lt"/>
                </a:rPr>
                <a:t>frontal</a:t>
              </a:r>
              <a:r>
                <a:rPr lang="en-US" dirty="0" smtClean="0">
                  <a:latin typeface="+mn-lt"/>
                </a:rPr>
                <a:t> lobes</a:t>
              </a:r>
              <a:endParaRPr lang="en-US" dirty="0">
                <a:latin typeface="+mn-lt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4375163" y="5777423"/>
              <a:ext cx="3940246" cy="36933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+mn-lt"/>
                </a:rPr>
                <a:t> - separates </a:t>
              </a:r>
              <a:r>
                <a:rPr lang="en-US" b="1" dirty="0" smtClean="0">
                  <a:solidFill>
                    <a:srgbClr val="0000FF"/>
                  </a:solidFill>
                  <a:latin typeface="+mn-lt"/>
                </a:rPr>
                <a:t>parietal</a:t>
              </a:r>
              <a:r>
                <a:rPr lang="en-US" dirty="0" smtClean="0">
                  <a:latin typeface="+mn-lt"/>
                </a:rPr>
                <a:t> and </a:t>
              </a:r>
              <a:r>
                <a:rPr lang="en-US" b="1" dirty="0" smtClean="0">
                  <a:solidFill>
                    <a:srgbClr val="FFFF00"/>
                  </a:solidFill>
                  <a:latin typeface="+mn-lt"/>
                </a:rPr>
                <a:t>temporal</a:t>
              </a:r>
              <a:r>
                <a:rPr lang="en-US" dirty="0" smtClean="0">
                  <a:solidFill>
                    <a:srgbClr val="FFFF00"/>
                  </a:solidFill>
                  <a:latin typeface="+mn-lt"/>
                </a:rPr>
                <a:t> </a:t>
              </a:r>
              <a:r>
                <a:rPr lang="en-US" dirty="0" smtClean="0">
                  <a:latin typeface="+mn-lt"/>
                </a:rPr>
                <a:t>lobes</a:t>
              </a:r>
              <a:endParaRPr lang="en-US" dirty="0">
                <a:latin typeface="+mn-lt"/>
              </a:endParaRPr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685800" y="2270826"/>
            <a:ext cx="3167063" cy="2100263"/>
            <a:chOff x="685800" y="2733675"/>
            <a:chExt cx="3167063" cy="2100263"/>
          </a:xfrm>
        </p:grpSpPr>
        <p:sp>
          <p:nvSpPr>
            <p:cNvPr id="11" name="Freeform 10"/>
            <p:cNvSpPr/>
            <p:nvPr/>
          </p:nvSpPr>
          <p:spPr>
            <a:xfrm>
              <a:off x="2071688" y="2762250"/>
              <a:ext cx="1781175" cy="1600200"/>
            </a:xfrm>
            <a:custGeom>
              <a:avLst/>
              <a:gdLst>
                <a:gd name="connsiteX0" fmla="*/ 395287 w 1781175"/>
                <a:gd name="connsiteY0" fmla="*/ 1114425 h 1600200"/>
                <a:gd name="connsiteX1" fmla="*/ 404812 w 1781175"/>
                <a:gd name="connsiteY1" fmla="*/ 1290638 h 1600200"/>
                <a:gd name="connsiteX2" fmla="*/ 519112 w 1781175"/>
                <a:gd name="connsiteY2" fmla="*/ 1333500 h 1600200"/>
                <a:gd name="connsiteX3" fmla="*/ 671512 w 1781175"/>
                <a:gd name="connsiteY3" fmla="*/ 1485900 h 1600200"/>
                <a:gd name="connsiteX4" fmla="*/ 1000125 w 1781175"/>
                <a:gd name="connsiteY4" fmla="*/ 1600200 h 1600200"/>
                <a:gd name="connsiteX5" fmla="*/ 1414462 w 1781175"/>
                <a:gd name="connsiteY5" fmla="*/ 1595438 h 1600200"/>
                <a:gd name="connsiteX6" fmla="*/ 1700212 w 1781175"/>
                <a:gd name="connsiteY6" fmla="*/ 1528763 h 1600200"/>
                <a:gd name="connsiteX7" fmla="*/ 1781175 w 1781175"/>
                <a:gd name="connsiteY7" fmla="*/ 1071563 h 1600200"/>
                <a:gd name="connsiteX8" fmla="*/ 1638300 w 1781175"/>
                <a:gd name="connsiteY8" fmla="*/ 719138 h 1600200"/>
                <a:gd name="connsiteX9" fmla="*/ 1443037 w 1781175"/>
                <a:gd name="connsiteY9" fmla="*/ 552450 h 1600200"/>
                <a:gd name="connsiteX10" fmla="*/ 1281112 w 1781175"/>
                <a:gd name="connsiteY10" fmla="*/ 366713 h 1600200"/>
                <a:gd name="connsiteX11" fmla="*/ 957262 w 1781175"/>
                <a:gd name="connsiteY11" fmla="*/ 152400 h 1600200"/>
                <a:gd name="connsiteX12" fmla="*/ 728662 w 1781175"/>
                <a:gd name="connsiteY12" fmla="*/ 71438 h 1600200"/>
                <a:gd name="connsiteX13" fmla="*/ 452437 w 1781175"/>
                <a:gd name="connsiteY13" fmla="*/ 9525 h 1600200"/>
                <a:gd name="connsiteX14" fmla="*/ 209550 w 1781175"/>
                <a:gd name="connsiteY14" fmla="*/ 0 h 1600200"/>
                <a:gd name="connsiteX15" fmla="*/ 85725 w 1781175"/>
                <a:gd name="connsiteY15" fmla="*/ 33338 h 1600200"/>
                <a:gd name="connsiteX16" fmla="*/ 0 w 1781175"/>
                <a:gd name="connsiteY16" fmla="*/ 142875 h 1600200"/>
                <a:gd name="connsiteX17" fmla="*/ 200025 w 1781175"/>
                <a:gd name="connsiteY17" fmla="*/ 242888 h 1600200"/>
                <a:gd name="connsiteX18" fmla="*/ 200025 w 1781175"/>
                <a:gd name="connsiteY18" fmla="*/ 385763 h 1600200"/>
                <a:gd name="connsiteX19" fmla="*/ 304800 w 1781175"/>
                <a:gd name="connsiteY19" fmla="*/ 500063 h 1600200"/>
                <a:gd name="connsiteX20" fmla="*/ 347662 w 1781175"/>
                <a:gd name="connsiteY20" fmla="*/ 657225 h 1600200"/>
                <a:gd name="connsiteX21" fmla="*/ 428625 w 1781175"/>
                <a:gd name="connsiteY21" fmla="*/ 747713 h 1600200"/>
                <a:gd name="connsiteX22" fmla="*/ 442912 w 1781175"/>
                <a:gd name="connsiteY22" fmla="*/ 862013 h 1600200"/>
                <a:gd name="connsiteX23" fmla="*/ 400050 w 1781175"/>
                <a:gd name="connsiteY23" fmla="*/ 1028700 h 1600200"/>
                <a:gd name="connsiteX24" fmla="*/ 395287 w 1781175"/>
                <a:gd name="connsiteY24" fmla="*/ 1114425 h 1600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781175" h="1600200">
                  <a:moveTo>
                    <a:pt x="395287" y="1114425"/>
                  </a:moveTo>
                  <a:lnTo>
                    <a:pt x="404812" y="1290638"/>
                  </a:lnTo>
                  <a:lnTo>
                    <a:pt x="519112" y="1333500"/>
                  </a:lnTo>
                  <a:lnTo>
                    <a:pt x="671512" y="1485900"/>
                  </a:lnTo>
                  <a:lnTo>
                    <a:pt x="1000125" y="1600200"/>
                  </a:lnTo>
                  <a:lnTo>
                    <a:pt x="1414462" y="1595438"/>
                  </a:lnTo>
                  <a:lnTo>
                    <a:pt x="1700212" y="1528763"/>
                  </a:lnTo>
                  <a:lnTo>
                    <a:pt x="1781175" y="1071563"/>
                  </a:lnTo>
                  <a:lnTo>
                    <a:pt x="1638300" y="719138"/>
                  </a:lnTo>
                  <a:lnTo>
                    <a:pt x="1443037" y="552450"/>
                  </a:lnTo>
                  <a:lnTo>
                    <a:pt x="1281112" y="366713"/>
                  </a:lnTo>
                  <a:lnTo>
                    <a:pt x="957262" y="152400"/>
                  </a:lnTo>
                  <a:lnTo>
                    <a:pt x="728662" y="71438"/>
                  </a:lnTo>
                  <a:lnTo>
                    <a:pt x="452437" y="9525"/>
                  </a:lnTo>
                  <a:lnTo>
                    <a:pt x="209550" y="0"/>
                  </a:lnTo>
                  <a:lnTo>
                    <a:pt x="85725" y="33338"/>
                  </a:lnTo>
                  <a:lnTo>
                    <a:pt x="0" y="142875"/>
                  </a:lnTo>
                  <a:lnTo>
                    <a:pt x="200025" y="242888"/>
                  </a:lnTo>
                  <a:lnTo>
                    <a:pt x="200025" y="385763"/>
                  </a:lnTo>
                  <a:lnTo>
                    <a:pt x="304800" y="500063"/>
                  </a:lnTo>
                  <a:lnTo>
                    <a:pt x="347662" y="657225"/>
                  </a:lnTo>
                  <a:lnTo>
                    <a:pt x="428625" y="747713"/>
                  </a:lnTo>
                  <a:lnTo>
                    <a:pt x="442912" y="862013"/>
                  </a:lnTo>
                  <a:lnTo>
                    <a:pt x="400050" y="1028700"/>
                  </a:lnTo>
                  <a:lnTo>
                    <a:pt x="395287" y="1114425"/>
                  </a:lnTo>
                  <a:close/>
                </a:path>
              </a:pathLst>
            </a:custGeom>
            <a:gradFill>
              <a:gsLst>
                <a:gs pos="95000">
                  <a:srgbClr val="FF0000">
                    <a:alpha val="40000"/>
                  </a:srgbClr>
                </a:gs>
                <a:gs pos="100000">
                  <a:schemeClr val="accent1">
                    <a:tint val="44500"/>
                    <a:satMod val="160000"/>
                    <a:alpha val="64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Freeform 12"/>
            <p:cNvSpPr/>
            <p:nvPr/>
          </p:nvSpPr>
          <p:spPr>
            <a:xfrm>
              <a:off x="976313" y="2733675"/>
              <a:ext cx="1514475" cy="1400175"/>
            </a:xfrm>
            <a:custGeom>
              <a:avLst/>
              <a:gdLst>
                <a:gd name="connsiteX0" fmla="*/ 1466850 w 1514475"/>
                <a:gd name="connsiteY0" fmla="*/ 1300163 h 1400175"/>
                <a:gd name="connsiteX1" fmla="*/ 1476375 w 1514475"/>
                <a:gd name="connsiteY1" fmla="*/ 1100138 h 1400175"/>
                <a:gd name="connsiteX2" fmla="*/ 1514475 w 1514475"/>
                <a:gd name="connsiteY2" fmla="*/ 928688 h 1400175"/>
                <a:gd name="connsiteX3" fmla="*/ 1509712 w 1514475"/>
                <a:gd name="connsiteY3" fmla="*/ 785813 h 1400175"/>
                <a:gd name="connsiteX4" fmla="*/ 1423987 w 1514475"/>
                <a:gd name="connsiteY4" fmla="*/ 671513 h 1400175"/>
                <a:gd name="connsiteX5" fmla="*/ 1404937 w 1514475"/>
                <a:gd name="connsiteY5" fmla="*/ 528638 h 1400175"/>
                <a:gd name="connsiteX6" fmla="*/ 1295400 w 1514475"/>
                <a:gd name="connsiteY6" fmla="*/ 414338 h 1400175"/>
                <a:gd name="connsiteX7" fmla="*/ 1290637 w 1514475"/>
                <a:gd name="connsiteY7" fmla="*/ 280988 h 1400175"/>
                <a:gd name="connsiteX8" fmla="*/ 1138237 w 1514475"/>
                <a:gd name="connsiteY8" fmla="*/ 190500 h 1400175"/>
                <a:gd name="connsiteX9" fmla="*/ 1133475 w 1514475"/>
                <a:gd name="connsiteY9" fmla="*/ 138113 h 1400175"/>
                <a:gd name="connsiteX10" fmla="*/ 1266825 w 1514475"/>
                <a:gd name="connsiteY10" fmla="*/ 38100 h 1400175"/>
                <a:gd name="connsiteX11" fmla="*/ 1252537 w 1514475"/>
                <a:gd name="connsiteY11" fmla="*/ 0 h 1400175"/>
                <a:gd name="connsiteX12" fmla="*/ 990600 w 1514475"/>
                <a:gd name="connsiteY12" fmla="*/ 14288 h 1400175"/>
                <a:gd name="connsiteX13" fmla="*/ 661987 w 1514475"/>
                <a:gd name="connsiteY13" fmla="*/ 85725 h 1400175"/>
                <a:gd name="connsiteX14" fmla="*/ 476250 w 1514475"/>
                <a:gd name="connsiteY14" fmla="*/ 190500 h 1400175"/>
                <a:gd name="connsiteX15" fmla="*/ 238125 w 1514475"/>
                <a:gd name="connsiteY15" fmla="*/ 428625 h 1400175"/>
                <a:gd name="connsiteX16" fmla="*/ 95250 w 1514475"/>
                <a:gd name="connsiteY16" fmla="*/ 600075 h 1400175"/>
                <a:gd name="connsiteX17" fmla="*/ 0 w 1514475"/>
                <a:gd name="connsiteY17" fmla="*/ 742950 h 1400175"/>
                <a:gd name="connsiteX18" fmla="*/ 128587 w 1514475"/>
                <a:gd name="connsiteY18" fmla="*/ 919163 h 1400175"/>
                <a:gd name="connsiteX19" fmla="*/ 214312 w 1514475"/>
                <a:gd name="connsiteY19" fmla="*/ 1081088 h 1400175"/>
                <a:gd name="connsiteX20" fmla="*/ 252412 w 1514475"/>
                <a:gd name="connsiteY20" fmla="*/ 1247775 h 1400175"/>
                <a:gd name="connsiteX21" fmla="*/ 190500 w 1514475"/>
                <a:gd name="connsiteY21" fmla="*/ 1400175 h 1400175"/>
                <a:gd name="connsiteX22" fmla="*/ 338137 w 1514475"/>
                <a:gd name="connsiteY22" fmla="*/ 1323975 h 1400175"/>
                <a:gd name="connsiteX23" fmla="*/ 666750 w 1514475"/>
                <a:gd name="connsiteY23" fmla="*/ 1014413 h 1400175"/>
                <a:gd name="connsiteX24" fmla="*/ 857250 w 1514475"/>
                <a:gd name="connsiteY24" fmla="*/ 966788 h 1400175"/>
                <a:gd name="connsiteX25" fmla="*/ 1009650 w 1514475"/>
                <a:gd name="connsiteY25" fmla="*/ 1033463 h 1400175"/>
                <a:gd name="connsiteX26" fmla="*/ 1200150 w 1514475"/>
                <a:gd name="connsiteY26" fmla="*/ 1128713 h 1400175"/>
                <a:gd name="connsiteX27" fmla="*/ 1371600 w 1514475"/>
                <a:gd name="connsiteY27" fmla="*/ 1262063 h 1400175"/>
                <a:gd name="connsiteX28" fmla="*/ 1466850 w 1514475"/>
                <a:gd name="connsiteY28" fmla="*/ 1300163 h 14001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1514475" h="1400175">
                  <a:moveTo>
                    <a:pt x="1466850" y="1300163"/>
                  </a:moveTo>
                  <a:lnTo>
                    <a:pt x="1476375" y="1100138"/>
                  </a:lnTo>
                  <a:lnTo>
                    <a:pt x="1514475" y="928688"/>
                  </a:lnTo>
                  <a:lnTo>
                    <a:pt x="1509712" y="785813"/>
                  </a:lnTo>
                  <a:lnTo>
                    <a:pt x="1423987" y="671513"/>
                  </a:lnTo>
                  <a:lnTo>
                    <a:pt x="1404937" y="528638"/>
                  </a:lnTo>
                  <a:lnTo>
                    <a:pt x="1295400" y="414338"/>
                  </a:lnTo>
                  <a:lnTo>
                    <a:pt x="1290637" y="280988"/>
                  </a:lnTo>
                  <a:lnTo>
                    <a:pt x="1138237" y="190500"/>
                  </a:lnTo>
                  <a:lnTo>
                    <a:pt x="1133475" y="138113"/>
                  </a:lnTo>
                  <a:lnTo>
                    <a:pt x="1266825" y="38100"/>
                  </a:lnTo>
                  <a:lnTo>
                    <a:pt x="1252537" y="0"/>
                  </a:lnTo>
                  <a:lnTo>
                    <a:pt x="990600" y="14288"/>
                  </a:lnTo>
                  <a:lnTo>
                    <a:pt x="661987" y="85725"/>
                  </a:lnTo>
                  <a:lnTo>
                    <a:pt x="476250" y="190500"/>
                  </a:lnTo>
                  <a:lnTo>
                    <a:pt x="238125" y="428625"/>
                  </a:lnTo>
                  <a:lnTo>
                    <a:pt x="95250" y="600075"/>
                  </a:lnTo>
                  <a:lnTo>
                    <a:pt x="0" y="742950"/>
                  </a:lnTo>
                  <a:lnTo>
                    <a:pt x="128587" y="919163"/>
                  </a:lnTo>
                  <a:lnTo>
                    <a:pt x="214312" y="1081088"/>
                  </a:lnTo>
                  <a:lnTo>
                    <a:pt x="252412" y="1247775"/>
                  </a:lnTo>
                  <a:lnTo>
                    <a:pt x="190500" y="1400175"/>
                  </a:lnTo>
                  <a:lnTo>
                    <a:pt x="338137" y="1323975"/>
                  </a:lnTo>
                  <a:lnTo>
                    <a:pt x="666750" y="1014413"/>
                  </a:lnTo>
                  <a:lnTo>
                    <a:pt x="857250" y="966788"/>
                  </a:lnTo>
                  <a:lnTo>
                    <a:pt x="1009650" y="1033463"/>
                  </a:lnTo>
                  <a:lnTo>
                    <a:pt x="1200150" y="1128713"/>
                  </a:lnTo>
                  <a:lnTo>
                    <a:pt x="1371600" y="1262063"/>
                  </a:lnTo>
                  <a:lnTo>
                    <a:pt x="1466850" y="1300163"/>
                  </a:lnTo>
                  <a:close/>
                </a:path>
              </a:pathLst>
            </a:custGeom>
            <a:gradFill>
              <a:gsLst>
                <a:gs pos="95000">
                  <a:srgbClr val="0000FF">
                    <a:alpha val="40000"/>
                  </a:srgbClr>
                </a:gs>
                <a:gs pos="100000">
                  <a:schemeClr val="accent1">
                    <a:tint val="44500"/>
                    <a:satMod val="160000"/>
                    <a:alpha val="64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 13"/>
            <p:cNvSpPr/>
            <p:nvPr/>
          </p:nvSpPr>
          <p:spPr>
            <a:xfrm>
              <a:off x="2095500" y="2757488"/>
              <a:ext cx="438150" cy="1281112"/>
            </a:xfrm>
            <a:custGeom>
              <a:avLst/>
              <a:gdLst>
                <a:gd name="connsiteX0" fmla="*/ 128588 w 438150"/>
                <a:gd name="connsiteY0" fmla="*/ 0 h 1281112"/>
                <a:gd name="connsiteX1" fmla="*/ 0 w 438150"/>
                <a:gd name="connsiteY1" fmla="*/ 133350 h 1281112"/>
                <a:gd name="connsiteX2" fmla="*/ 47625 w 438150"/>
                <a:gd name="connsiteY2" fmla="*/ 176212 h 1281112"/>
                <a:gd name="connsiteX3" fmla="*/ 166688 w 438150"/>
                <a:gd name="connsiteY3" fmla="*/ 290512 h 1281112"/>
                <a:gd name="connsiteX4" fmla="*/ 204788 w 438150"/>
                <a:gd name="connsiteY4" fmla="*/ 319087 h 1281112"/>
                <a:gd name="connsiteX5" fmla="*/ 157163 w 438150"/>
                <a:gd name="connsiteY5" fmla="*/ 404812 h 1281112"/>
                <a:gd name="connsiteX6" fmla="*/ 119063 w 438150"/>
                <a:gd name="connsiteY6" fmla="*/ 447675 h 1281112"/>
                <a:gd name="connsiteX7" fmla="*/ 152400 w 438150"/>
                <a:gd name="connsiteY7" fmla="*/ 476250 h 1281112"/>
                <a:gd name="connsiteX8" fmla="*/ 233363 w 438150"/>
                <a:gd name="connsiteY8" fmla="*/ 471487 h 1281112"/>
                <a:gd name="connsiteX9" fmla="*/ 276225 w 438150"/>
                <a:gd name="connsiteY9" fmla="*/ 576262 h 1281112"/>
                <a:gd name="connsiteX10" fmla="*/ 319088 w 438150"/>
                <a:gd name="connsiteY10" fmla="*/ 690562 h 1281112"/>
                <a:gd name="connsiteX11" fmla="*/ 381000 w 438150"/>
                <a:gd name="connsiteY11" fmla="*/ 762000 h 1281112"/>
                <a:gd name="connsiteX12" fmla="*/ 400050 w 438150"/>
                <a:gd name="connsiteY12" fmla="*/ 852487 h 1281112"/>
                <a:gd name="connsiteX13" fmla="*/ 361950 w 438150"/>
                <a:gd name="connsiteY13" fmla="*/ 1019175 h 1281112"/>
                <a:gd name="connsiteX14" fmla="*/ 347663 w 438150"/>
                <a:gd name="connsiteY14" fmla="*/ 1133475 h 1281112"/>
                <a:gd name="connsiteX15" fmla="*/ 347663 w 438150"/>
                <a:gd name="connsiteY15" fmla="*/ 1281112 h 1281112"/>
                <a:gd name="connsiteX16" fmla="*/ 376238 w 438150"/>
                <a:gd name="connsiteY16" fmla="*/ 1104900 h 1281112"/>
                <a:gd name="connsiteX17" fmla="*/ 409575 w 438150"/>
                <a:gd name="connsiteY17" fmla="*/ 957262 h 1281112"/>
                <a:gd name="connsiteX18" fmla="*/ 438150 w 438150"/>
                <a:gd name="connsiteY18" fmla="*/ 804862 h 1281112"/>
                <a:gd name="connsiteX19" fmla="*/ 390525 w 438150"/>
                <a:gd name="connsiteY19" fmla="*/ 714375 h 1281112"/>
                <a:gd name="connsiteX20" fmla="*/ 357188 w 438150"/>
                <a:gd name="connsiteY20" fmla="*/ 628650 h 1281112"/>
                <a:gd name="connsiteX21" fmla="*/ 300038 w 438150"/>
                <a:gd name="connsiteY21" fmla="*/ 528637 h 1281112"/>
                <a:gd name="connsiteX22" fmla="*/ 247650 w 438150"/>
                <a:gd name="connsiteY22" fmla="*/ 433387 h 1281112"/>
                <a:gd name="connsiteX23" fmla="*/ 200025 w 438150"/>
                <a:gd name="connsiteY23" fmla="*/ 385762 h 1281112"/>
                <a:gd name="connsiteX24" fmla="*/ 209550 w 438150"/>
                <a:gd name="connsiteY24" fmla="*/ 300037 h 1281112"/>
                <a:gd name="connsiteX25" fmla="*/ 171450 w 438150"/>
                <a:gd name="connsiteY25" fmla="*/ 238125 h 1281112"/>
                <a:gd name="connsiteX26" fmla="*/ 38100 w 438150"/>
                <a:gd name="connsiteY26" fmla="*/ 147637 h 1281112"/>
                <a:gd name="connsiteX27" fmla="*/ 52388 w 438150"/>
                <a:gd name="connsiteY27" fmla="*/ 85725 h 1281112"/>
                <a:gd name="connsiteX28" fmla="*/ 128588 w 438150"/>
                <a:gd name="connsiteY28" fmla="*/ 0 h 12811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438150" h="1281112">
                  <a:moveTo>
                    <a:pt x="128588" y="0"/>
                  </a:moveTo>
                  <a:lnTo>
                    <a:pt x="0" y="133350"/>
                  </a:lnTo>
                  <a:lnTo>
                    <a:pt x="47625" y="176212"/>
                  </a:lnTo>
                  <a:lnTo>
                    <a:pt x="166688" y="290512"/>
                  </a:lnTo>
                  <a:lnTo>
                    <a:pt x="204788" y="319087"/>
                  </a:lnTo>
                  <a:lnTo>
                    <a:pt x="157163" y="404812"/>
                  </a:lnTo>
                  <a:lnTo>
                    <a:pt x="119063" y="447675"/>
                  </a:lnTo>
                  <a:lnTo>
                    <a:pt x="152400" y="476250"/>
                  </a:lnTo>
                  <a:lnTo>
                    <a:pt x="233363" y="471487"/>
                  </a:lnTo>
                  <a:lnTo>
                    <a:pt x="276225" y="576262"/>
                  </a:lnTo>
                  <a:lnTo>
                    <a:pt x="319088" y="690562"/>
                  </a:lnTo>
                  <a:lnTo>
                    <a:pt x="381000" y="762000"/>
                  </a:lnTo>
                  <a:lnTo>
                    <a:pt x="400050" y="852487"/>
                  </a:lnTo>
                  <a:lnTo>
                    <a:pt x="361950" y="1019175"/>
                  </a:lnTo>
                  <a:lnTo>
                    <a:pt x="347663" y="1133475"/>
                  </a:lnTo>
                  <a:lnTo>
                    <a:pt x="347663" y="1281112"/>
                  </a:lnTo>
                  <a:lnTo>
                    <a:pt x="376238" y="1104900"/>
                  </a:lnTo>
                  <a:lnTo>
                    <a:pt x="409575" y="957262"/>
                  </a:lnTo>
                  <a:lnTo>
                    <a:pt x="438150" y="804862"/>
                  </a:lnTo>
                  <a:lnTo>
                    <a:pt x="390525" y="714375"/>
                  </a:lnTo>
                  <a:lnTo>
                    <a:pt x="357188" y="628650"/>
                  </a:lnTo>
                  <a:lnTo>
                    <a:pt x="300038" y="528637"/>
                  </a:lnTo>
                  <a:lnTo>
                    <a:pt x="247650" y="433387"/>
                  </a:lnTo>
                  <a:lnTo>
                    <a:pt x="200025" y="385762"/>
                  </a:lnTo>
                  <a:lnTo>
                    <a:pt x="209550" y="300037"/>
                  </a:lnTo>
                  <a:lnTo>
                    <a:pt x="171450" y="238125"/>
                  </a:lnTo>
                  <a:lnTo>
                    <a:pt x="38100" y="147637"/>
                  </a:lnTo>
                  <a:lnTo>
                    <a:pt x="52388" y="85725"/>
                  </a:lnTo>
                  <a:lnTo>
                    <a:pt x="128588" y="0"/>
                  </a:lnTo>
                  <a:close/>
                </a:path>
              </a:pathLst>
            </a:custGeom>
            <a:solidFill>
              <a:srgbClr val="9900FF"/>
            </a:solidFill>
            <a:ln>
              <a:solidFill>
                <a:srgbClr val="99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 15"/>
            <p:cNvSpPr/>
            <p:nvPr/>
          </p:nvSpPr>
          <p:spPr>
            <a:xfrm>
              <a:off x="1157288" y="3719513"/>
              <a:ext cx="1728787" cy="1114425"/>
            </a:xfrm>
            <a:custGeom>
              <a:avLst/>
              <a:gdLst>
                <a:gd name="connsiteX0" fmla="*/ 23812 w 1728787"/>
                <a:gd name="connsiteY0" fmla="*/ 428625 h 1114425"/>
                <a:gd name="connsiteX1" fmla="*/ 0 w 1728787"/>
                <a:gd name="connsiteY1" fmla="*/ 633412 h 1114425"/>
                <a:gd name="connsiteX2" fmla="*/ 238125 w 1728787"/>
                <a:gd name="connsiteY2" fmla="*/ 790575 h 1114425"/>
                <a:gd name="connsiteX3" fmla="*/ 557212 w 1728787"/>
                <a:gd name="connsiteY3" fmla="*/ 957262 h 1114425"/>
                <a:gd name="connsiteX4" fmla="*/ 838200 w 1728787"/>
                <a:gd name="connsiteY4" fmla="*/ 1047750 h 1114425"/>
                <a:gd name="connsiteX5" fmla="*/ 1038225 w 1728787"/>
                <a:gd name="connsiteY5" fmla="*/ 1114425 h 1114425"/>
                <a:gd name="connsiteX6" fmla="*/ 1214437 w 1728787"/>
                <a:gd name="connsiteY6" fmla="*/ 1109662 h 1114425"/>
                <a:gd name="connsiteX7" fmla="*/ 1552575 w 1728787"/>
                <a:gd name="connsiteY7" fmla="*/ 1028700 h 1114425"/>
                <a:gd name="connsiteX8" fmla="*/ 1728787 w 1728787"/>
                <a:gd name="connsiteY8" fmla="*/ 942975 h 1114425"/>
                <a:gd name="connsiteX9" fmla="*/ 1709737 w 1728787"/>
                <a:gd name="connsiteY9" fmla="*/ 766762 h 1114425"/>
                <a:gd name="connsiteX10" fmla="*/ 1666875 w 1728787"/>
                <a:gd name="connsiteY10" fmla="*/ 657225 h 1114425"/>
                <a:gd name="connsiteX11" fmla="*/ 1538287 w 1728787"/>
                <a:gd name="connsiteY11" fmla="*/ 523875 h 1114425"/>
                <a:gd name="connsiteX12" fmla="*/ 1423987 w 1728787"/>
                <a:gd name="connsiteY12" fmla="*/ 438150 h 1114425"/>
                <a:gd name="connsiteX13" fmla="*/ 1266825 w 1728787"/>
                <a:gd name="connsiteY13" fmla="*/ 347662 h 1114425"/>
                <a:gd name="connsiteX14" fmla="*/ 1052512 w 1728787"/>
                <a:gd name="connsiteY14" fmla="*/ 252412 h 1114425"/>
                <a:gd name="connsiteX15" fmla="*/ 990600 w 1728787"/>
                <a:gd name="connsiteY15" fmla="*/ 185737 h 1114425"/>
                <a:gd name="connsiteX16" fmla="*/ 804862 w 1728787"/>
                <a:gd name="connsiteY16" fmla="*/ 66675 h 1114425"/>
                <a:gd name="connsiteX17" fmla="*/ 652462 w 1728787"/>
                <a:gd name="connsiteY17" fmla="*/ 0 h 1114425"/>
                <a:gd name="connsiteX18" fmla="*/ 509587 w 1728787"/>
                <a:gd name="connsiteY18" fmla="*/ 42862 h 1114425"/>
                <a:gd name="connsiteX19" fmla="*/ 390525 w 1728787"/>
                <a:gd name="connsiteY19" fmla="*/ 133350 h 1114425"/>
                <a:gd name="connsiteX20" fmla="*/ 219075 w 1728787"/>
                <a:gd name="connsiteY20" fmla="*/ 285750 h 1114425"/>
                <a:gd name="connsiteX21" fmla="*/ 123825 w 1728787"/>
                <a:gd name="connsiteY21" fmla="*/ 371475 h 1114425"/>
                <a:gd name="connsiteX22" fmla="*/ 23812 w 1728787"/>
                <a:gd name="connsiteY22" fmla="*/ 428625 h 11144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1728787" h="1114425">
                  <a:moveTo>
                    <a:pt x="23812" y="428625"/>
                  </a:moveTo>
                  <a:lnTo>
                    <a:pt x="0" y="633412"/>
                  </a:lnTo>
                  <a:lnTo>
                    <a:pt x="238125" y="790575"/>
                  </a:lnTo>
                  <a:lnTo>
                    <a:pt x="557212" y="957262"/>
                  </a:lnTo>
                  <a:lnTo>
                    <a:pt x="838200" y="1047750"/>
                  </a:lnTo>
                  <a:lnTo>
                    <a:pt x="1038225" y="1114425"/>
                  </a:lnTo>
                  <a:lnTo>
                    <a:pt x="1214437" y="1109662"/>
                  </a:lnTo>
                  <a:lnTo>
                    <a:pt x="1552575" y="1028700"/>
                  </a:lnTo>
                  <a:lnTo>
                    <a:pt x="1728787" y="942975"/>
                  </a:lnTo>
                  <a:lnTo>
                    <a:pt x="1709737" y="766762"/>
                  </a:lnTo>
                  <a:lnTo>
                    <a:pt x="1666875" y="657225"/>
                  </a:lnTo>
                  <a:lnTo>
                    <a:pt x="1538287" y="523875"/>
                  </a:lnTo>
                  <a:lnTo>
                    <a:pt x="1423987" y="438150"/>
                  </a:lnTo>
                  <a:lnTo>
                    <a:pt x="1266825" y="347662"/>
                  </a:lnTo>
                  <a:lnTo>
                    <a:pt x="1052512" y="252412"/>
                  </a:lnTo>
                  <a:lnTo>
                    <a:pt x="990600" y="185737"/>
                  </a:lnTo>
                  <a:lnTo>
                    <a:pt x="804862" y="66675"/>
                  </a:lnTo>
                  <a:lnTo>
                    <a:pt x="652462" y="0"/>
                  </a:lnTo>
                  <a:lnTo>
                    <a:pt x="509587" y="42862"/>
                  </a:lnTo>
                  <a:lnTo>
                    <a:pt x="390525" y="133350"/>
                  </a:lnTo>
                  <a:lnTo>
                    <a:pt x="219075" y="285750"/>
                  </a:lnTo>
                  <a:lnTo>
                    <a:pt x="123825" y="371475"/>
                  </a:lnTo>
                  <a:lnTo>
                    <a:pt x="23812" y="428625"/>
                  </a:lnTo>
                  <a:close/>
                </a:path>
              </a:pathLst>
            </a:custGeom>
            <a:gradFill>
              <a:gsLst>
                <a:gs pos="95000">
                  <a:srgbClr val="FFFF00">
                    <a:alpha val="40000"/>
                  </a:srgbClr>
                </a:gs>
                <a:gs pos="100000">
                  <a:schemeClr val="accent1">
                    <a:tint val="44500"/>
                    <a:satMod val="160000"/>
                    <a:alpha val="64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 16"/>
            <p:cNvSpPr/>
            <p:nvPr/>
          </p:nvSpPr>
          <p:spPr>
            <a:xfrm>
              <a:off x="1804988" y="3695700"/>
              <a:ext cx="985837" cy="623888"/>
            </a:xfrm>
            <a:custGeom>
              <a:avLst/>
              <a:gdLst>
                <a:gd name="connsiteX0" fmla="*/ 985837 w 985837"/>
                <a:gd name="connsiteY0" fmla="*/ 623888 h 623888"/>
                <a:gd name="connsiteX1" fmla="*/ 728662 w 985837"/>
                <a:gd name="connsiteY1" fmla="*/ 423863 h 623888"/>
                <a:gd name="connsiteX2" fmla="*/ 528637 w 985837"/>
                <a:gd name="connsiteY2" fmla="*/ 333375 h 623888"/>
                <a:gd name="connsiteX3" fmla="*/ 385762 w 985837"/>
                <a:gd name="connsiteY3" fmla="*/ 252413 h 623888"/>
                <a:gd name="connsiteX4" fmla="*/ 238125 w 985837"/>
                <a:gd name="connsiteY4" fmla="*/ 133350 h 623888"/>
                <a:gd name="connsiteX5" fmla="*/ 71437 w 985837"/>
                <a:gd name="connsiteY5" fmla="*/ 66675 h 623888"/>
                <a:gd name="connsiteX6" fmla="*/ 0 w 985837"/>
                <a:gd name="connsiteY6" fmla="*/ 28575 h 623888"/>
                <a:gd name="connsiteX7" fmla="*/ 4762 w 985837"/>
                <a:gd name="connsiteY7" fmla="*/ 4763 h 623888"/>
                <a:gd name="connsiteX8" fmla="*/ 76200 w 985837"/>
                <a:gd name="connsiteY8" fmla="*/ 0 h 623888"/>
                <a:gd name="connsiteX9" fmla="*/ 152400 w 985837"/>
                <a:gd name="connsiteY9" fmla="*/ 9525 h 623888"/>
                <a:gd name="connsiteX10" fmla="*/ 209550 w 985837"/>
                <a:gd name="connsiteY10" fmla="*/ 52388 h 623888"/>
                <a:gd name="connsiteX11" fmla="*/ 233362 w 985837"/>
                <a:gd name="connsiteY11" fmla="*/ 109538 h 623888"/>
                <a:gd name="connsiteX12" fmla="*/ 361950 w 985837"/>
                <a:gd name="connsiteY12" fmla="*/ 152400 h 623888"/>
                <a:gd name="connsiteX13" fmla="*/ 419100 w 985837"/>
                <a:gd name="connsiteY13" fmla="*/ 209550 h 623888"/>
                <a:gd name="connsiteX14" fmla="*/ 466725 w 985837"/>
                <a:gd name="connsiteY14" fmla="*/ 271463 h 623888"/>
                <a:gd name="connsiteX15" fmla="*/ 576262 w 985837"/>
                <a:gd name="connsiteY15" fmla="*/ 323850 h 623888"/>
                <a:gd name="connsiteX16" fmla="*/ 704850 w 985837"/>
                <a:gd name="connsiteY16" fmla="*/ 381000 h 623888"/>
                <a:gd name="connsiteX17" fmla="*/ 814387 w 985837"/>
                <a:gd name="connsiteY17" fmla="*/ 452438 h 623888"/>
                <a:gd name="connsiteX18" fmla="*/ 890587 w 985837"/>
                <a:gd name="connsiteY18" fmla="*/ 495300 h 623888"/>
                <a:gd name="connsiteX19" fmla="*/ 962025 w 985837"/>
                <a:gd name="connsiteY19" fmla="*/ 571500 h 623888"/>
                <a:gd name="connsiteX20" fmla="*/ 985837 w 985837"/>
                <a:gd name="connsiteY20" fmla="*/ 623888 h 6238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985837" h="623888">
                  <a:moveTo>
                    <a:pt x="985837" y="623888"/>
                  </a:moveTo>
                  <a:lnTo>
                    <a:pt x="728662" y="423863"/>
                  </a:lnTo>
                  <a:lnTo>
                    <a:pt x="528637" y="333375"/>
                  </a:lnTo>
                  <a:lnTo>
                    <a:pt x="385762" y="252413"/>
                  </a:lnTo>
                  <a:lnTo>
                    <a:pt x="238125" y="133350"/>
                  </a:lnTo>
                  <a:lnTo>
                    <a:pt x="71437" y="66675"/>
                  </a:lnTo>
                  <a:lnTo>
                    <a:pt x="0" y="28575"/>
                  </a:lnTo>
                  <a:lnTo>
                    <a:pt x="4762" y="4763"/>
                  </a:lnTo>
                  <a:lnTo>
                    <a:pt x="76200" y="0"/>
                  </a:lnTo>
                  <a:lnTo>
                    <a:pt x="152400" y="9525"/>
                  </a:lnTo>
                  <a:lnTo>
                    <a:pt x="209550" y="52388"/>
                  </a:lnTo>
                  <a:lnTo>
                    <a:pt x="233362" y="109538"/>
                  </a:lnTo>
                  <a:lnTo>
                    <a:pt x="361950" y="152400"/>
                  </a:lnTo>
                  <a:lnTo>
                    <a:pt x="419100" y="209550"/>
                  </a:lnTo>
                  <a:lnTo>
                    <a:pt x="466725" y="271463"/>
                  </a:lnTo>
                  <a:lnTo>
                    <a:pt x="576262" y="323850"/>
                  </a:lnTo>
                  <a:lnTo>
                    <a:pt x="704850" y="381000"/>
                  </a:lnTo>
                  <a:lnTo>
                    <a:pt x="814387" y="452438"/>
                  </a:lnTo>
                  <a:lnTo>
                    <a:pt x="890587" y="495300"/>
                  </a:lnTo>
                  <a:lnTo>
                    <a:pt x="962025" y="571500"/>
                  </a:lnTo>
                  <a:lnTo>
                    <a:pt x="985837" y="623888"/>
                  </a:lnTo>
                  <a:close/>
                </a:path>
              </a:pathLst>
            </a:cu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 17"/>
            <p:cNvSpPr/>
            <p:nvPr/>
          </p:nvSpPr>
          <p:spPr>
            <a:xfrm>
              <a:off x="685800" y="3481388"/>
              <a:ext cx="509588" cy="962025"/>
            </a:xfrm>
            <a:custGeom>
              <a:avLst/>
              <a:gdLst>
                <a:gd name="connsiteX0" fmla="*/ 261938 w 509588"/>
                <a:gd name="connsiteY0" fmla="*/ 0 h 962025"/>
                <a:gd name="connsiteX1" fmla="*/ 85725 w 509588"/>
                <a:gd name="connsiteY1" fmla="*/ 276225 h 962025"/>
                <a:gd name="connsiteX2" fmla="*/ 4763 w 509588"/>
                <a:gd name="connsiteY2" fmla="*/ 457200 h 962025"/>
                <a:gd name="connsiteX3" fmla="*/ 0 w 509588"/>
                <a:gd name="connsiteY3" fmla="*/ 600075 h 962025"/>
                <a:gd name="connsiteX4" fmla="*/ 109538 w 509588"/>
                <a:gd name="connsiteY4" fmla="*/ 814387 h 962025"/>
                <a:gd name="connsiteX5" fmla="*/ 195263 w 509588"/>
                <a:gd name="connsiteY5" fmla="*/ 890587 h 962025"/>
                <a:gd name="connsiteX6" fmla="*/ 338138 w 509588"/>
                <a:gd name="connsiteY6" fmla="*/ 957262 h 962025"/>
                <a:gd name="connsiteX7" fmla="*/ 495300 w 509588"/>
                <a:gd name="connsiteY7" fmla="*/ 962025 h 962025"/>
                <a:gd name="connsiteX8" fmla="*/ 447675 w 509588"/>
                <a:gd name="connsiteY8" fmla="*/ 842962 h 962025"/>
                <a:gd name="connsiteX9" fmla="*/ 457200 w 509588"/>
                <a:gd name="connsiteY9" fmla="*/ 719137 h 962025"/>
                <a:gd name="connsiteX10" fmla="*/ 509588 w 509588"/>
                <a:gd name="connsiteY10" fmla="*/ 585787 h 962025"/>
                <a:gd name="connsiteX11" fmla="*/ 509588 w 509588"/>
                <a:gd name="connsiteY11" fmla="*/ 423862 h 962025"/>
                <a:gd name="connsiteX12" fmla="*/ 438150 w 509588"/>
                <a:gd name="connsiteY12" fmla="*/ 257175 h 962025"/>
                <a:gd name="connsiteX13" fmla="*/ 366713 w 509588"/>
                <a:gd name="connsiteY13" fmla="*/ 114300 h 962025"/>
                <a:gd name="connsiteX14" fmla="*/ 261938 w 509588"/>
                <a:gd name="connsiteY14" fmla="*/ 0 h 9620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509588" h="962025">
                  <a:moveTo>
                    <a:pt x="261938" y="0"/>
                  </a:moveTo>
                  <a:lnTo>
                    <a:pt x="85725" y="276225"/>
                  </a:lnTo>
                  <a:lnTo>
                    <a:pt x="4763" y="457200"/>
                  </a:lnTo>
                  <a:lnTo>
                    <a:pt x="0" y="600075"/>
                  </a:lnTo>
                  <a:lnTo>
                    <a:pt x="109538" y="814387"/>
                  </a:lnTo>
                  <a:lnTo>
                    <a:pt x="195263" y="890587"/>
                  </a:lnTo>
                  <a:lnTo>
                    <a:pt x="338138" y="957262"/>
                  </a:lnTo>
                  <a:lnTo>
                    <a:pt x="495300" y="962025"/>
                  </a:lnTo>
                  <a:lnTo>
                    <a:pt x="447675" y="842962"/>
                  </a:lnTo>
                  <a:lnTo>
                    <a:pt x="457200" y="719137"/>
                  </a:lnTo>
                  <a:lnTo>
                    <a:pt x="509588" y="585787"/>
                  </a:lnTo>
                  <a:lnTo>
                    <a:pt x="509588" y="423862"/>
                  </a:lnTo>
                  <a:lnTo>
                    <a:pt x="438150" y="257175"/>
                  </a:lnTo>
                  <a:lnTo>
                    <a:pt x="366713" y="114300"/>
                  </a:lnTo>
                  <a:lnTo>
                    <a:pt x="261938" y="0"/>
                  </a:lnTo>
                  <a:close/>
                </a:path>
              </a:pathLst>
            </a:custGeom>
            <a:gradFill>
              <a:gsLst>
                <a:gs pos="95000">
                  <a:srgbClr val="00FFFF">
                    <a:alpha val="40000"/>
                  </a:srgbClr>
                </a:gs>
                <a:gs pos="100000">
                  <a:schemeClr val="accent1">
                    <a:tint val="44500"/>
                    <a:satMod val="160000"/>
                    <a:alpha val="64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ln>
              <a:solidFill>
                <a:srgbClr val="00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1514121" y="889701"/>
            <a:ext cx="1537367" cy="4673474"/>
            <a:chOff x="1514121" y="889701"/>
            <a:chExt cx="1537367" cy="4673474"/>
          </a:xfrm>
        </p:grpSpPr>
        <p:sp>
          <p:nvSpPr>
            <p:cNvPr id="27" name="Freeform 26"/>
            <p:cNvSpPr/>
            <p:nvPr/>
          </p:nvSpPr>
          <p:spPr>
            <a:xfrm>
              <a:off x="1976438" y="889701"/>
              <a:ext cx="900597" cy="1281113"/>
            </a:xfrm>
            <a:custGeom>
              <a:avLst/>
              <a:gdLst>
                <a:gd name="connsiteX0" fmla="*/ 0 w 900597"/>
                <a:gd name="connsiteY0" fmla="*/ 0 h 1281113"/>
                <a:gd name="connsiteX1" fmla="*/ 171450 w 900597"/>
                <a:gd name="connsiteY1" fmla="*/ 123825 h 1281113"/>
                <a:gd name="connsiteX2" fmla="*/ 685800 w 900597"/>
                <a:gd name="connsiteY2" fmla="*/ 195263 h 1281113"/>
                <a:gd name="connsiteX3" fmla="*/ 842962 w 900597"/>
                <a:gd name="connsiteY3" fmla="*/ 195263 h 1281113"/>
                <a:gd name="connsiteX4" fmla="*/ 885825 w 900597"/>
                <a:gd name="connsiteY4" fmla="*/ 609600 h 1281113"/>
                <a:gd name="connsiteX5" fmla="*/ 604837 w 900597"/>
                <a:gd name="connsiteY5" fmla="*/ 966788 h 1281113"/>
                <a:gd name="connsiteX6" fmla="*/ 314325 w 900597"/>
                <a:gd name="connsiteY6" fmla="*/ 1281113 h 1281113"/>
                <a:gd name="connsiteX7" fmla="*/ 314325 w 900597"/>
                <a:gd name="connsiteY7" fmla="*/ 1281113 h 12811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900597" h="1281113">
                  <a:moveTo>
                    <a:pt x="0" y="0"/>
                  </a:moveTo>
                  <a:cubicBezTo>
                    <a:pt x="28575" y="45640"/>
                    <a:pt x="57150" y="91281"/>
                    <a:pt x="171450" y="123825"/>
                  </a:cubicBezTo>
                  <a:cubicBezTo>
                    <a:pt x="285750" y="156369"/>
                    <a:pt x="573881" y="183357"/>
                    <a:pt x="685800" y="195263"/>
                  </a:cubicBezTo>
                  <a:cubicBezTo>
                    <a:pt x="797719" y="207169"/>
                    <a:pt x="809625" y="126207"/>
                    <a:pt x="842962" y="195263"/>
                  </a:cubicBezTo>
                  <a:cubicBezTo>
                    <a:pt x="876299" y="264319"/>
                    <a:pt x="925513" y="481013"/>
                    <a:pt x="885825" y="609600"/>
                  </a:cubicBezTo>
                  <a:cubicBezTo>
                    <a:pt x="846138" y="738188"/>
                    <a:pt x="700087" y="854869"/>
                    <a:pt x="604837" y="966788"/>
                  </a:cubicBezTo>
                  <a:cubicBezTo>
                    <a:pt x="509587" y="1078707"/>
                    <a:pt x="314325" y="1281113"/>
                    <a:pt x="314325" y="1281113"/>
                  </a:cubicBezTo>
                  <a:lnTo>
                    <a:pt x="314325" y="1281113"/>
                  </a:lnTo>
                </a:path>
              </a:pathLst>
            </a:custGeom>
            <a:noFill/>
            <a:ln>
              <a:solidFill>
                <a:srgbClr val="9900FF"/>
              </a:solidFill>
              <a:tailEnd type="stealth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 28"/>
            <p:cNvSpPr/>
            <p:nvPr/>
          </p:nvSpPr>
          <p:spPr>
            <a:xfrm>
              <a:off x="1514121" y="3890076"/>
              <a:ext cx="1537367" cy="1673099"/>
            </a:xfrm>
            <a:custGeom>
              <a:avLst/>
              <a:gdLst>
                <a:gd name="connsiteX0" fmla="*/ 1338617 w 1537367"/>
                <a:gd name="connsiteY0" fmla="*/ 0 h 1673099"/>
                <a:gd name="connsiteX1" fmla="*/ 1476729 w 1537367"/>
                <a:gd name="connsiteY1" fmla="*/ 190500 h 1673099"/>
                <a:gd name="connsiteX2" fmla="*/ 1457679 w 1537367"/>
                <a:gd name="connsiteY2" fmla="*/ 600075 h 1673099"/>
                <a:gd name="connsiteX3" fmla="*/ 543279 w 1537367"/>
                <a:gd name="connsiteY3" fmla="*/ 1119188 h 1673099"/>
                <a:gd name="connsiteX4" fmla="*/ 71792 w 1537367"/>
                <a:gd name="connsiteY4" fmla="*/ 1443038 h 1673099"/>
                <a:gd name="connsiteX5" fmla="*/ 5117 w 1537367"/>
                <a:gd name="connsiteY5" fmla="*/ 1604963 h 1673099"/>
                <a:gd name="connsiteX6" fmla="*/ 105129 w 1537367"/>
                <a:gd name="connsiteY6" fmla="*/ 1671638 h 1673099"/>
                <a:gd name="connsiteX7" fmla="*/ 262292 w 1537367"/>
                <a:gd name="connsiteY7" fmla="*/ 1652588 h 1673099"/>
                <a:gd name="connsiteX8" fmla="*/ 262292 w 1537367"/>
                <a:gd name="connsiteY8" fmla="*/ 1652588 h 1673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537367" h="1673099">
                  <a:moveTo>
                    <a:pt x="1338617" y="0"/>
                  </a:moveTo>
                  <a:cubicBezTo>
                    <a:pt x="1397751" y="45244"/>
                    <a:pt x="1456885" y="90488"/>
                    <a:pt x="1476729" y="190500"/>
                  </a:cubicBezTo>
                  <a:cubicBezTo>
                    <a:pt x="1496573" y="290512"/>
                    <a:pt x="1613254" y="445294"/>
                    <a:pt x="1457679" y="600075"/>
                  </a:cubicBezTo>
                  <a:cubicBezTo>
                    <a:pt x="1302104" y="754856"/>
                    <a:pt x="774260" y="978694"/>
                    <a:pt x="543279" y="1119188"/>
                  </a:cubicBezTo>
                  <a:cubicBezTo>
                    <a:pt x="312298" y="1259682"/>
                    <a:pt x="161486" y="1362075"/>
                    <a:pt x="71792" y="1443038"/>
                  </a:cubicBezTo>
                  <a:cubicBezTo>
                    <a:pt x="-17902" y="1524001"/>
                    <a:pt x="-439" y="1566863"/>
                    <a:pt x="5117" y="1604963"/>
                  </a:cubicBezTo>
                  <a:cubicBezTo>
                    <a:pt x="10673" y="1643063"/>
                    <a:pt x="62267" y="1663701"/>
                    <a:pt x="105129" y="1671638"/>
                  </a:cubicBezTo>
                  <a:cubicBezTo>
                    <a:pt x="147991" y="1679575"/>
                    <a:pt x="262292" y="1652588"/>
                    <a:pt x="262292" y="1652588"/>
                  </a:cubicBezTo>
                  <a:lnTo>
                    <a:pt x="262292" y="1652588"/>
                  </a:lnTo>
                </a:path>
              </a:pathLst>
            </a:custGeom>
            <a:noFill/>
            <a:ln>
              <a:solidFill>
                <a:srgbClr val="00B050"/>
              </a:solidFill>
              <a:headEnd type="stealth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3576446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5069" y="894350"/>
            <a:ext cx="6448425" cy="4551363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5586701" y="1580600"/>
            <a:ext cx="24247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latin typeface="+mn-lt"/>
              </a:rPr>
              <a:t>Parieto</a:t>
            </a:r>
            <a:r>
              <a:rPr lang="en-US" b="1" dirty="0" smtClean="0">
                <a:latin typeface="+mn-lt"/>
              </a:rPr>
              <a:t>-Occipital Sulcus</a:t>
            </a:r>
            <a:endParaRPr lang="en-US" b="1" dirty="0">
              <a:latin typeface="+mn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063372" y="4908386"/>
            <a:ext cx="260783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+mn-lt"/>
              </a:rPr>
              <a:t>- separates </a:t>
            </a:r>
            <a:r>
              <a:rPr lang="en-US" sz="1200" b="1" dirty="0" smtClean="0">
                <a:latin typeface="+mn-lt"/>
              </a:rPr>
              <a:t>parietal</a:t>
            </a:r>
            <a:r>
              <a:rPr lang="en-US" sz="1200" dirty="0" smtClean="0">
                <a:latin typeface="+mn-lt"/>
              </a:rPr>
              <a:t> and </a:t>
            </a:r>
            <a:r>
              <a:rPr lang="en-US" sz="1200" b="1" dirty="0" smtClean="0">
                <a:latin typeface="+mn-lt"/>
              </a:rPr>
              <a:t>occipital</a:t>
            </a:r>
            <a:r>
              <a:rPr lang="en-US" sz="1200" dirty="0" smtClean="0">
                <a:latin typeface="+mn-lt"/>
              </a:rPr>
              <a:t> lobes</a:t>
            </a:r>
            <a:endParaRPr lang="en-US" sz="1200" dirty="0">
              <a:latin typeface="+mn-lt"/>
            </a:endParaRPr>
          </a:p>
        </p:txBody>
      </p:sp>
      <p:sp>
        <p:nvSpPr>
          <p:cNvPr id="7" name="Freeform 6"/>
          <p:cNvSpPr/>
          <p:nvPr/>
        </p:nvSpPr>
        <p:spPr>
          <a:xfrm>
            <a:off x="5520426" y="1631241"/>
            <a:ext cx="337155" cy="314757"/>
          </a:xfrm>
          <a:custGeom>
            <a:avLst/>
            <a:gdLst>
              <a:gd name="connsiteX0" fmla="*/ 390525 w 390525"/>
              <a:gd name="connsiteY0" fmla="*/ 4124 h 447037"/>
              <a:gd name="connsiteX1" fmla="*/ 314325 w 390525"/>
              <a:gd name="connsiteY1" fmla="*/ 4124 h 447037"/>
              <a:gd name="connsiteX2" fmla="*/ 242887 w 390525"/>
              <a:gd name="connsiteY2" fmla="*/ 46987 h 447037"/>
              <a:gd name="connsiteX3" fmla="*/ 161925 w 390525"/>
              <a:gd name="connsiteY3" fmla="*/ 161287 h 447037"/>
              <a:gd name="connsiteX4" fmla="*/ 0 w 390525"/>
              <a:gd name="connsiteY4" fmla="*/ 447037 h 447037"/>
              <a:gd name="connsiteX0" fmla="*/ 314325 w 314325"/>
              <a:gd name="connsiteY0" fmla="*/ 0 h 442913"/>
              <a:gd name="connsiteX1" fmla="*/ 242887 w 314325"/>
              <a:gd name="connsiteY1" fmla="*/ 42863 h 442913"/>
              <a:gd name="connsiteX2" fmla="*/ 161925 w 314325"/>
              <a:gd name="connsiteY2" fmla="*/ 157163 h 442913"/>
              <a:gd name="connsiteX3" fmla="*/ 0 w 314325"/>
              <a:gd name="connsiteY3" fmla="*/ 442913 h 442913"/>
              <a:gd name="connsiteX0" fmla="*/ 242887 w 242887"/>
              <a:gd name="connsiteY0" fmla="*/ 0 h 400050"/>
              <a:gd name="connsiteX1" fmla="*/ 161925 w 242887"/>
              <a:gd name="connsiteY1" fmla="*/ 114300 h 400050"/>
              <a:gd name="connsiteX2" fmla="*/ 0 w 242887"/>
              <a:gd name="connsiteY2" fmla="*/ 400050 h 400050"/>
              <a:gd name="connsiteX0" fmla="*/ 337155 w 337155"/>
              <a:gd name="connsiteY0" fmla="*/ 8976 h 314757"/>
              <a:gd name="connsiteX1" fmla="*/ 161925 w 337155"/>
              <a:gd name="connsiteY1" fmla="*/ 29007 h 314757"/>
              <a:gd name="connsiteX2" fmla="*/ 0 w 337155"/>
              <a:gd name="connsiteY2" fmla="*/ 314757 h 3147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37155" h="314757">
                <a:moveTo>
                  <a:pt x="337155" y="8976"/>
                </a:moveTo>
                <a:cubicBezTo>
                  <a:pt x="311755" y="35170"/>
                  <a:pt x="202406" y="-37668"/>
                  <a:pt x="161925" y="29007"/>
                </a:cubicBezTo>
                <a:cubicBezTo>
                  <a:pt x="121444" y="95682"/>
                  <a:pt x="60722" y="205219"/>
                  <a:pt x="0" y="314757"/>
                </a:cubicBezTo>
              </a:path>
            </a:pathLst>
          </a:custGeom>
          <a:noFill/>
          <a:ln w="28575">
            <a:solidFill>
              <a:schemeClr val="tx1"/>
            </a:solidFill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1923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609725" y="1447800"/>
            <a:ext cx="5022850" cy="3605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TextBox 7"/>
          <p:cNvSpPr txBox="1">
            <a:spLocks noChangeArrowheads="1"/>
          </p:cNvSpPr>
          <p:nvPr/>
        </p:nvSpPr>
        <p:spPr bwMode="auto">
          <a:xfrm>
            <a:off x="341313" y="46038"/>
            <a:ext cx="145891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u="sng">
                <a:latin typeface="Calibri" pitchFamily="34" charset="0"/>
              </a:rPr>
              <a:t>Lettered Sulci</a:t>
            </a:r>
          </a:p>
        </p:txBody>
      </p:sp>
      <p:sp>
        <p:nvSpPr>
          <p:cNvPr id="9" name="TextBox 8"/>
          <p:cNvSpPr txBox="1"/>
          <p:nvPr/>
        </p:nvSpPr>
        <p:spPr bwMode="auto">
          <a:xfrm>
            <a:off x="4957763" y="904875"/>
            <a:ext cx="317500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</a:rPr>
              <a:t>B</a:t>
            </a:r>
          </a:p>
        </p:txBody>
      </p:sp>
      <p:cxnSp>
        <p:nvCxnSpPr>
          <p:cNvPr id="11" name="Straight Arrow Connector 10"/>
          <p:cNvCxnSpPr/>
          <p:nvPr/>
        </p:nvCxnSpPr>
        <p:spPr bwMode="auto">
          <a:xfrm rot="5400000">
            <a:off x="4814887" y="1328738"/>
            <a:ext cx="333375" cy="114300"/>
          </a:xfrm>
          <a:prstGeom prst="straightConnector1">
            <a:avLst/>
          </a:prstGeom>
          <a:ln w="28575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 bwMode="auto">
          <a:xfrm>
            <a:off x="141288" y="896938"/>
            <a:ext cx="1855787" cy="3683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</a:rPr>
              <a:t>B – Central Sulcus</a:t>
            </a:r>
          </a:p>
        </p:txBody>
      </p:sp>
      <p:grpSp>
        <p:nvGrpSpPr>
          <p:cNvPr id="2108" name="Group 1"/>
          <p:cNvGrpSpPr>
            <a:grpSpLocks/>
          </p:cNvGrpSpPr>
          <p:nvPr/>
        </p:nvGrpSpPr>
        <p:grpSpPr bwMode="auto">
          <a:xfrm>
            <a:off x="2352550" y="4210466"/>
            <a:ext cx="1000250" cy="1236247"/>
            <a:chOff x="2352675" y="4210050"/>
            <a:chExt cx="1000125" cy="1236107"/>
          </a:xfrm>
        </p:grpSpPr>
        <p:cxnSp>
          <p:nvCxnSpPr>
            <p:cNvPr id="14" name="Straight Arrow Connector 13"/>
            <p:cNvCxnSpPr/>
            <p:nvPr/>
          </p:nvCxnSpPr>
          <p:spPr>
            <a:xfrm rot="5400000" flipH="1" flipV="1">
              <a:off x="2495651" y="4314402"/>
              <a:ext cx="961916" cy="752381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TextBox 15"/>
            <p:cNvSpPr txBox="1"/>
            <p:nvPr/>
          </p:nvSpPr>
          <p:spPr>
            <a:xfrm>
              <a:off x="2352800" y="5076311"/>
              <a:ext cx="317460" cy="369846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latin typeface="+mn-lt"/>
                </a:rPr>
                <a:t>A</a:t>
              </a:r>
            </a:p>
          </p:txBody>
        </p:sp>
      </p:grpSp>
      <p:sp>
        <p:nvSpPr>
          <p:cNvPr id="17" name="TextBox 16"/>
          <p:cNvSpPr txBox="1"/>
          <p:nvPr/>
        </p:nvSpPr>
        <p:spPr bwMode="auto">
          <a:xfrm>
            <a:off x="141288" y="534988"/>
            <a:ext cx="2714625" cy="369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</a:rPr>
              <a:t>A – Lateral (</a:t>
            </a:r>
            <a:r>
              <a:rPr lang="en-US" dirty="0" err="1">
                <a:latin typeface="+mn-lt"/>
              </a:rPr>
              <a:t>Sylvian</a:t>
            </a:r>
            <a:r>
              <a:rPr lang="en-US" dirty="0">
                <a:latin typeface="+mn-lt"/>
              </a:rPr>
              <a:t>) Fissure</a:t>
            </a:r>
          </a:p>
        </p:txBody>
      </p:sp>
      <p:sp>
        <p:nvSpPr>
          <p:cNvPr id="2054" name="TextBox 17"/>
          <p:cNvSpPr txBox="1">
            <a:spLocks noChangeArrowheads="1"/>
          </p:cNvSpPr>
          <p:nvPr/>
        </p:nvSpPr>
        <p:spPr bwMode="auto">
          <a:xfrm>
            <a:off x="7212013" y="46038"/>
            <a:ext cx="162401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u="sng">
                <a:latin typeface="Calibri" pitchFamily="34" charset="0"/>
              </a:rPr>
              <a:t>Numbered Gyri</a:t>
            </a:r>
          </a:p>
        </p:txBody>
      </p:sp>
      <p:cxnSp>
        <p:nvCxnSpPr>
          <p:cNvPr id="60" name="Straight Arrow Connector 59"/>
          <p:cNvCxnSpPr/>
          <p:nvPr/>
        </p:nvCxnSpPr>
        <p:spPr bwMode="auto">
          <a:xfrm flipV="1">
            <a:off x="1930400" y="3733800"/>
            <a:ext cx="873125" cy="506413"/>
          </a:xfrm>
          <a:prstGeom prst="straightConnector1">
            <a:avLst/>
          </a:prstGeom>
          <a:ln w="28575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06" name="TextBox 61"/>
          <p:cNvSpPr txBox="1">
            <a:spLocks noChangeArrowheads="1"/>
          </p:cNvSpPr>
          <p:nvPr/>
        </p:nvSpPr>
        <p:spPr bwMode="auto">
          <a:xfrm>
            <a:off x="1644945" y="4073533"/>
            <a:ext cx="290441" cy="3682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latin typeface="Calibri" pitchFamily="34" charset="0"/>
              </a:rPr>
              <a:t>C</a:t>
            </a:r>
          </a:p>
        </p:txBody>
      </p:sp>
      <p:sp>
        <p:nvSpPr>
          <p:cNvPr id="2107" name="TextBox 62"/>
          <p:cNvSpPr txBox="1">
            <a:spLocks noChangeArrowheads="1"/>
          </p:cNvSpPr>
          <p:nvPr/>
        </p:nvSpPr>
        <p:spPr bwMode="auto">
          <a:xfrm>
            <a:off x="152400" y="1292225"/>
            <a:ext cx="2682875" cy="369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dirty="0">
                <a:latin typeface="Calibri" pitchFamily="34" charset="0"/>
              </a:rPr>
              <a:t>C – Inferior Frontal Sulcus</a:t>
            </a:r>
          </a:p>
        </p:txBody>
      </p:sp>
      <p:cxnSp>
        <p:nvCxnSpPr>
          <p:cNvPr id="64" name="Straight Arrow Connector 63"/>
          <p:cNvCxnSpPr/>
          <p:nvPr/>
        </p:nvCxnSpPr>
        <p:spPr bwMode="auto">
          <a:xfrm flipV="1">
            <a:off x="1381125" y="2944813"/>
            <a:ext cx="873125" cy="504825"/>
          </a:xfrm>
          <a:prstGeom prst="straightConnector1">
            <a:avLst/>
          </a:prstGeom>
          <a:ln w="28575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03" name="TextBox 64"/>
          <p:cNvSpPr txBox="1">
            <a:spLocks noChangeArrowheads="1"/>
          </p:cNvSpPr>
          <p:nvPr/>
        </p:nvSpPr>
        <p:spPr bwMode="auto">
          <a:xfrm>
            <a:off x="1127072" y="3287687"/>
            <a:ext cx="327349" cy="3693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latin typeface="Calibri" pitchFamily="34" charset="0"/>
              </a:rPr>
              <a:t>D</a:t>
            </a:r>
          </a:p>
        </p:txBody>
      </p:sp>
      <p:sp>
        <p:nvSpPr>
          <p:cNvPr id="2104" name="TextBox 65"/>
          <p:cNvSpPr txBox="1">
            <a:spLocks noChangeArrowheads="1"/>
          </p:cNvSpPr>
          <p:nvPr/>
        </p:nvSpPr>
        <p:spPr bwMode="auto">
          <a:xfrm>
            <a:off x="133350" y="4843513"/>
            <a:ext cx="1925728" cy="6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dirty="0">
                <a:latin typeface="Calibri" pitchFamily="34" charset="0"/>
              </a:rPr>
              <a:t>D – Superior Frontal Sulcus</a:t>
            </a:r>
          </a:p>
        </p:txBody>
      </p:sp>
      <p:sp>
        <p:nvSpPr>
          <p:cNvPr id="19" name="TextBox 18"/>
          <p:cNvSpPr txBox="1"/>
          <p:nvPr/>
        </p:nvSpPr>
        <p:spPr bwMode="auto">
          <a:xfrm>
            <a:off x="4191000" y="1790700"/>
            <a:ext cx="301625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</a:rPr>
              <a:t>1</a:t>
            </a:r>
          </a:p>
        </p:txBody>
      </p:sp>
      <p:sp>
        <p:nvSpPr>
          <p:cNvPr id="21" name="TextBox 20"/>
          <p:cNvSpPr txBox="1"/>
          <p:nvPr/>
        </p:nvSpPr>
        <p:spPr bwMode="auto">
          <a:xfrm>
            <a:off x="4857750" y="1733550"/>
            <a:ext cx="301625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</a:rPr>
              <a:t>2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6980238" y="411163"/>
            <a:ext cx="2046287" cy="376237"/>
            <a:chOff x="6980238" y="411163"/>
            <a:chExt cx="2046287" cy="376237"/>
          </a:xfrm>
        </p:grpSpPr>
        <p:sp>
          <p:nvSpPr>
            <p:cNvPr id="20" name="TextBox 19"/>
            <p:cNvSpPr txBox="1"/>
            <p:nvPr/>
          </p:nvSpPr>
          <p:spPr bwMode="auto">
            <a:xfrm>
              <a:off x="7291388" y="417513"/>
              <a:ext cx="1735137" cy="369887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 err="1">
                  <a:latin typeface="+mn-lt"/>
                </a:rPr>
                <a:t>Precentral</a:t>
              </a:r>
              <a:r>
                <a:rPr lang="en-US" dirty="0">
                  <a:latin typeface="+mn-lt"/>
                </a:rPr>
                <a:t> Gyrus</a:t>
              </a:r>
            </a:p>
          </p:txBody>
        </p:sp>
        <p:sp>
          <p:nvSpPr>
            <p:cNvPr id="61" name="TextBox 60"/>
            <p:cNvSpPr txBox="1"/>
            <p:nvPr/>
          </p:nvSpPr>
          <p:spPr bwMode="auto">
            <a:xfrm>
              <a:off x="6980238" y="411163"/>
              <a:ext cx="523875" cy="369887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latin typeface="+mn-lt"/>
                </a:rPr>
                <a:t>1 – </a:t>
              </a:r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6894513" y="785813"/>
            <a:ext cx="2144712" cy="374650"/>
            <a:chOff x="6894513" y="785813"/>
            <a:chExt cx="2144712" cy="374650"/>
          </a:xfrm>
        </p:grpSpPr>
        <p:sp>
          <p:nvSpPr>
            <p:cNvPr id="22" name="TextBox 21"/>
            <p:cNvSpPr txBox="1"/>
            <p:nvPr/>
          </p:nvSpPr>
          <p:spPr bwMode="auto">
            <a:xfrm>
              <a:off x="7216775" y="785813"/>
              <a:ext cx="1822450" cy="369887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 err="1">
                  <a:latin typeface="+mn-lt"/>
                </a:rPr>
                <a:t>Postcentral</a:t>
              </a:r>
              <a:r>
                <a:rPr lang="en-US" dirty="0">
                  <a:latin typeface="+mn-lt"/>
                </a:rPr>
                <a:t> Gyrus</a:t>
              </a:r>
            </a:p>
          </p:txBody>
        </p:sp>
        <p:sp>
          <p:nvSpPr>
            <p:cNvPr id="62" name="TextBox 61"/>
            <p:cNvSpPr txBox="1"/>
            <p:nvPr/>
          </p:nvSpPr>
          <p:spPr bwMode="auto">
            <a:xfrm>
              <a:off x="6894513" y="792163"/>
              <a:ext cx="471487" cy="36830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latin typeface="+mn-lt"/>
                </a:rPr>
                <a:t>2 –</a:t>
              </a:r>
            </a:p>
          </p:txBody>
        </p:sp>
      </p:grpSp>
      <p:sp>
        <p:nvSpPr>
          <p:cNvPr id="24" name="TextBox 23"/>
          <p:cNvSpPr txBox="1"/>
          <p:nvPr/>
        </p:nvSpPr>
        <p:spPr bwMode="auto">
          <a:xfrm>
            <a:off x="2571750" y="3819525"/>
            <a:ext cx="301625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</a:rPr>
              <a:t>3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6532563" y="1158875"/>
            <a:ext cx="2495550" cy="376238"/>
            <a:chOff x="6532563" y="1158875"/>
            <a:chExt cx="2495550" cy="376238"/>
          </a:xfrm>
        </p:grpSpPr>
        <p:sp>
          <p:nvSpPr>
            <p:cNvPr id="25" name="TextBox 24"/>
            <p:cNvSpPr txBox="1"/>
            <p:nvPr/>
          </p:nvSpPr>
          <p:spPr bwMode="auto">
            <a:xfrm>
              <a:off x="6843713" y="1165225"/>
              <a:ext cx="2184400" cy="369888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latin typeface="+mn-lt"/>
                </a:rPr>
                <a:t>Inferior Frontal Gyrus</a:t>
              </a:r>
            </a:p>
          </p:txBody>
        </p:sp>
        <p:sp>
          <p:nvSpPr>
            <p:cNvPr id="63" name="TextBox 62"/>
            <p:cNvSpPr txBox="1"/>
            <p:nvPr/>
          </p:nvSpPr>
          <p:spPr bwMode="auto">
            <a:xfrm>
              <a:off x="6532563" y="1158875"/>
              <a:ext cx="523875" cy="369888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latin typeface="+mn-lt"/>
                </a:rPr>
                <a:t>3 – </a:t>
              </a:r>
            </a:p>
          </p:txBody>
        </p:sp>
      </p:grpSp>
      <p:sp>
        <p:nvSpPr>
          <p:cNvPr id="2090" name="TextBox 27"/>
          <p:cNvSpPr txBox="1">
            <a:spLocks noChangeArrowheads="1"/>
          </p:cNvSpPr>
          <p:nvPr/>
        </p:nvSpPr>
        <p:spPr bwMode="auto">
          <a:xfrm>
            <a:off x="2447925" y="3114675"/>
            <a:ext cx="301612" cy="3700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latin typeface="Calibri" pitchFamily="34" charset="0"/>
              </a:rPr>
              <a:t>8</a:t>
            </a:r>
          </a:p>
        </p:txBody>
      </p:sp>
      <p:grpSp>
        <p:nvGrpSpPr>
          <p:cNvPr id="2052" name="Group 2051"/>
          <p:cNvGrpSpPr/>
          <p:nvPr/>
        </p:nvGrpSpPr>
        <p:grpSpPr>
          <a:xfrm>
            <a:off x="6502513" y="4066965"/>
            <a:ext cx="2530362" cy="374860"/>
            <a:chOff x="6502513" y="4066965"/>
            <a:chExt cx="2530362" cy="374860"/>
          </a:xfrm>
        </p:grpSpPr>
        <p:sp>
          <p:nvSpPr>
            <p:cNvPr id="2091" name="TextBox 28"/>
            <p:cNvSpPr txBox="1">
              <a:spLocks noChangeArrowheads="1"/>
            </p:cNvSpPr>
            <p:nvPr/>
          </p:nvSpPr>
          <p:spPr bwMode="auto">
            <a:xfrm>
              <a:off x="6881908" y="4066965"/>
              <a:ext cx="2150967" cy="3700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en-US" dirty="0">
                  <a:latin typeface="Calibri" pitchFamily="34" charset="0"/>
                </a:rPr>
                <a:t>Middle Frontal Gyrus</a:t>
              </a:r>
            </a:p>
          </p:txBody>
        </p:sp>
        <p:sp>
          <p:nvSpPr>
            <p:cNvPr id="2092" name="TextBox 28"/>
            <p:cNvSpPr txBox="1">
              <a:spLocks noChangeArrowheads="1"/>
            </p:cNvSpPr>
            <p:nvPr/>
          </p:nvSpPr>
          <p:spPr bwMode="auto">
            <a:xfrm>
              <a:off x="6502513" y="4073318"/>
              <a:ext cx="523852" cy="3685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en-US">
                  <a:latin typeface="Calibri" pitchFamily="34" charset="0"/>
                </a:rPr>
                <a:t>8 – </a:t>
              </a:r>
            </a:p>
          </p:txBody>
        </p:sp>
      </p:grpSp>
      <p:sp>
        <p:nvSpPr>
          <p:cNvPr id="2087" name="TextBox 29"/>
          <p:cNvSpPr txBox="1">
            <a:spLocks noChangeArrowheads="1"/>
          </p:cNvSpPr>
          <p:nvPr/>
        </p:nvSpPr>
        <p:spPr bwMode="auto">
          <a:xfrm>
            <a:off x="2057400" y="2609850"/>
            <a:ext cx="301644" cy="3699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latin typeface="Calibri" pitchFamily="34" charset="0"/>
              </a:rPr>
              <a:t>9</a:t>
            </a:r>
          </a:p>
        </p:txBody>
      </p:sp>
      <p:grpSp>
        <p:nvGrpSpPr>
          <p:cNvPr id="2053" name="Group 2052"/>
          <p:cNvGrpSpPr/>
          <p:nvPr/>
        </p:nvGrpSpPr>
        <p:grpSpPr>
          <a:xfrm>
            <a:off x="6405402" y="4436972"/>
            <a:ext cx="2622711" cy="369978"/>
            <a:chOff x="6405402" y="4436972"/>
            <a:chExt cx="2622711" cy="369978"/>
          </a:xfrm>
        </p:grpSpPr>
        <p:sp>
          <p:nvSpPr>
            <p:cNvPr id="2088" name="TextBox 30"/>
            <p:cNvSpPr txBox="1">
              <a:spLocks noChangeArrowheads="1"/>
            </p:cNvSpPr>
            <p:nvPr/>
          </p:nvSpPr>
          <p:spPr bwMode="auto">
            <a:xfrm>
              <a:off x="6737210" y="4436972"/>
              <a:ext cx="2290903" cy="3699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en-US">
                  <a:latin typeface="Calibri" pitchFamily="34" charset="0"/>
                </a:rPr>
                <a:t>Superior Frontal Gyrus</a:t>
              </a:r>
            </a:p>
          </p:txBody>
        </p:sp>
        <p:sp>
          <p:nvSpPr>
            <p:cNvPr id="2089" name="TextBox 30"/>
            <p:cNvSpPr txBox="1">
              <a:spLocks noChangeArrowheads="1"/>
            </p:cNvSpPr>
            <p:nvPr/>
          </p:nvSpPr>
          <p:spPr bwMode="auto">
            <a:xfrm>
              <a:off x="6405402" y="4436972"/>
              <a:ext cx="522320" cy="3699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en-US">
                  <a:latin typeface="Calibri" pitchFamily="34" charset="0"/>
                </a:rPr>
                <a:t>9 – </a:t>
              </a:r>
            </a:p>
          </p:txBody>
        </p:sp>
      </p:grpSp>
      <p:sp>
        <p:nvSpPr>
          <p:cNvPr id="2078" name="TextBox 25"/>
          <p:cNvSpPr txBox="1">
            <a:spLocks noChangeArrowheads="1"/>
          </p:cNvSpPr>
          <p:nvPr/>
        </p:nvSpPr>
        <p:spPr bwMode="auto">
          <a:xfrm>
            <a:off x="2867025" y="3924721"/>
            <a:ext cx="301721" cy="3694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latin typeface="Calibri" pitchFamily="34" charset="0"/>
              </a:rPr>
              <a:t>7</a:t>
            </a:r>
          </a:p>
        </p:txBody>
      </p:sp>
      <p:sp>
        <p:nvSpPr>
          <p:cNvPr id="2080" name="TextBox 31"/>
          <p:cNvSpPr txBox="1">
            <a:spLocks noChangeArrowheads="1"/>
          </p:cNvSpPr>
          <p:nvPr/>
        </p:nvSpPr>
        <p:spPr bwMode="auto">
          <a:xfrm>
            <a:off x="3181386" y="3467353"/>
            <a:ext cx="301660" cy="3700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latin typeface="Calibri" pitchFamily="34" charset="0"/>
              </a:rPr>
              <a:t>5</a:t>
            </a:r>
          </a:p>
        </p:txBody>
      </p:sp>
      <p:sp>
        <p:nvSpPr>
          <p:cNvPr id="2082" name="TextBox 33"/>
          <p:cNvSpPr txBox="1">
            <a:spLocks noChangeArrowheads="1"/>
          </p:cNvSpPr>
          <p:nvPr/>
        </p:nvSpPr>
        <p:spPr bwMode="auto">
          <a:xfrm>
            <a:off x="3467169" y="3581695"/>
            <a:ext cx="301660" cy="3700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latin typeface="Calibri" pitchFamily="34" charset="0"/>
              </a:rPr>
              <a:t>6</a:t>
            </a:r>
          </a:p>
        </p:txBody>
      </p:sp>
      <p:grpSp>
        <p:nvGrpSpPr>
          <p:cNvPr id="31" name="Group 30"/>
          <p:cNvGrpSpPr/>
          <p:nvPr/>
        </p:nvGrpSpPr>
        <p:grpSpPr>
          <a:xfrm>
            <a:off x="6830738" y="1908175"/>
            <a:ext cx="2400575" cy="524067"/>
            <a:chOff x="6830738" y="1908175"/>
            <a:chExt cx="2400575" cy="524067"/>
          </a:xfrm>
        </p:grpSpPr>
        <p:sp>
          <p:nvSpPr>
            <p:cNvPr id="2081" name="TextBox 32"/>
            <p:cNvSpPr txBox="1">
              <a:spLocks noChangeArrowheads="1"/>
            </p:cNvSpPr>
            <p:nvPr/>
          </p:nvSpPr>
          <p:spPr bwMode="auto">
            <a:xfrm>
              <a:off x="7164151" y="1908175"/>
              <a:ext cx="1930621" cy="5240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en-US" dirty="0">
                  <a:latin typeface="Calibri" pitchFamily="34" charset="0"/>
                </a:rPr>
                <a:t>Pars </a:t>
              </a:r>
              <a:r>
                <a:rPr lang="en-US" altLang="en-US" dirty="0" err="1">
                  <a:latin typeface="Calibri" pitchFamily="34" charset="0"/>
                </a:rPr>
                <a:t>triangularis</a:t>
              </a:r>
              <a:r>
                <a:rPr lang="en-US" altLang="en-US" dirty="0">
                  <a:latin typeface="Calibri" pitchFamily="34" charset="0"/>
                </a:rPr>
                <a:t> </a:t>
              </a:r>
              <a:r>
                <a:rPr lang="en-US" altLang="en-US" sz="1000" dirty="0">
                  <a:latin typeface="Calibri" pitchFamily="34" charset="0"/>
                </a:rPr>
                <a:t>of Inferior Frontal Gyrus</a:t>
              </a:r>
            </a:p>
          </p:txBody>
        </p:sp>
        <p:sp>
          <p:nvSpPr>
            <p:cNvPr id="2084" name="TextBox 32"/>
            <p:cNvSpPr txBox="1">
              <a:spLocks noChangeArrowheads="1"/>
            </p:cNvSpPr>
            <p:nvPr/>
          </p:nvSpPr>
          <p:spPr bwMode="auto">
            <a:xfrm>
              <a:off x="6830738" y="1914527"/>
              <a:ext cx="2400575" cy="3684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en-US" dirty="0">
                  <a:latin typeface="Calibri" pitchFamily="34" charset="0"/>
                </a:rPr>
                <a:t>5 –</a:t>
              </a:r>
              <a:endParaRPr lang="en-US" altLang="en-US" sz="1000" dirty="0">
                <a:latin typeface="Calibri" pitchFamily="34" charset="0"/>
              </a:endParaRPr>
            </a:p>
          </p:txBody>
        </p:sp>
      </p:grpSp>
      <p:grpSp>
        <p:nvGrpSpPr>
          <p:cNvPr id="2048" name="Group 2047"/>
          <p:cNvGrpSpPr/>
          <p:nvPr/>
        </p:nvGrpSpPr>
        <p:grpSpPr>
          <a:xfrm>
            <a:off x="6810827" y="2366414"/>
            <a:ext cx="2257684" cy="524067"/>
            <a:chOff x="6810827" y="2366414"/>
            <a:chExt cx="2257684" cy="524067"/>
          </a:xfrm>
        </p:grpSpPr>
        <p:sp>
          <p:nvSpPr>
            <p:cNvPr id="2083" name="TextBox 34"/>
            <p:cNvSpPr txBox="1">
              <a:spLocks noChangeArrowheads="1"/>
            </p:cNvSpPr>
            <p:nvPr/>
          </p:nvSpPr>
          <p:spPr bwMode="auto">
            <a:xfrm>
              <a:off x="7142653" y="2366414"/>
              <a:ext cx="1856000" cy="5240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en-US" dirty="0">
                  <a:latin typeface="Calibri" pitchFamily="34" charset="0"/>
                </a:rPr>
                <a:t>Pars </a:t>
              </a:r>
              <a:r>
                <a:rPr lang="en-US" altLang="en-US" dirty="0" err="1">
                  <a:latin typeface="Calibri" pitchFamily="34" charset="0"/>
                </a:rPr>
                <a:t>Opercularis</a:t>
              </a:r>
              <a:r>
                <a:rPr lang="en-US" altLang="en-US" dirty="0">
                  <a:latin typeface="Calibri" pitchFamily="34" charset="0"/>
                </a:rPr>
                <a:t> </a:t>
              </a:r>
              <a:r>
                <a:rPr lang="en-US" altLang="en-US" sz="1000" dirty="0">
                  <a:latin typeface="Calibri" pitchFamily="34" charset="0"/>
                </a:rPr>
                <a:t>of Inferior Frontal Gyrus</a:t>
              </a:r>
            </a:p>
          </p:txBody>
        </p:sp>
        <p:sp>
          <p:nvSpPr>
            <p:cNvPr id="2085" name="TextBox 34"/>
            <p:cNvSpPr txBox="1">
              <a:spLocks noChangeArrowheads="1"/>
            </p:cNvSpPr>
            <p:nvPr/>
          </p:nvSpPr>
          <p:spPr bwMode="auto">
            <a:xfrm>
              <a:off x="6810827" y="2372766"/>
              <a:ext cx="2257684" cy="3684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en-US">
                  <a:latin typeface="Calibri" pitchFamily="34" charset="0"/>
                </a:rPr>
                <a:t>6 – </a:t>
              </a:r>
              <a:endParaRPr lang="en-US" altLang="en-US" sz="1000">
                <a:latin typeface="Calibri" pitchFamily="34" charset="0"/>
              </a:endParaRPr>
            </a:p>
          </p:txBody>
        </p:sp>
      </p:grpSp>
      <p:grpSp>
        <p:nvGrpSpPr>
          <p:cNvPr id="2049" name="Group 2048"/>
          <p:cNvGrpSpPr/>
          <p:nvPr/>
        </p:nvGrpSpPr>
        <p:grpSpPr>
          <a:xfrm>
            <a:off x="6557372" y="2804606"/>
            <a:ext cx="2581571" cy="530419"/>
            <a:chOff x="6557372" y="2804606"/>
            <a:chExt cx="2581571" cy="530419"/>
          </a:xfrm>
        </p:grpSpPr>
        <p:sp>
          <p:nvSpPr>
            <p:cNvPr id="2079" name="TextBox 26"/>
            <p:cNvSpPr txBox="1">
              <a:spLocks noChangeArrowheads="1"/>
            </p:cNvSpPr>
            <p:nvPr/>
          </p:nvSpPr>
          <p:spPr bwMode="auto">
            <a:xfrm>
              <a:off x="7003511" y="2810958"/>
              <a:ext cx="2078275" cy="5240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en-US" dirty="0">
                  <a:latin typeface="Calibri" pitchFamily="34" charset="0"/>
                </a:rPr>
                <a:t>Pars Orbitalis </a:t>
              </a:r>
              <a:r>
                <a:rPr lang="en-US" altLang="en-US" sz="1000" dirty="0">
                  <a:latin typeface="Calibri" pitchFamily="34" charset="0"/>
                </a:rPr>
                <a:t>of Inferior Frontal Gyrus</a:t>
              </a:r>
            </a:p>
          </p:txBody>
        </p:sp>
        <p:sp>
          <p:nvSpPr>
            <p:cNvPr id="2086" name="TextBox 26"/>
            <p:cNvSpPr txBox="1">
              <a:spLocks noChangeArrowheads="1"/>
            </p:cNvSpPr>
            <p:nvPr/>
          </p:nvSpPr>
          <p:spPr bwMode="auto">
            <a:xfrm>
              <a:off x="6557372" y="2804606"/>
              <a:ext cx="2581571" cy="3700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en-US">
                  <a:latin typeface="Calibri" pitchFamily="34" charset="0"/>
                </a:rPr>
                <a:t>7 – </a:t>
              </a:r>
              <a:endParaRPr lang="en-US" altLang="en-US" sz="1000">
                <a:latin typeface="Calibri" pitchFamily="34" charset="0"/>
              </a:endParaRPr>
            </a:p>
          </p:txBody>
        </p:sp>
      </p:grpSp>
      <p:cxnSp>
        <p:nvCxnSpPr>
          <p:cNvPr id="23" name="Straight Arrow Connector 22"/>
          <p:cNvCxnSpPr/>
          <p:nvPr/>
        </p:nvCxnSpPr>
        <p:spPr bwMode="auto">
          <a:xfrm flipV="1">
            <a:off x="3094038" y="4368800"/>
            <a:ext cx="831850" cy="692150"/>
          </a:xfrm>
          <a:prstGeom prst="straightConnector1">
            <a:avLst/>
          </a:prstGeom>
          <a:ln w="28575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70" name="TextBox 39"/>
          <p:cNvSpPr txBox="1">
            <a:spLocks noChangeArrowheads="1"/>
          </p:cNvSpPr>
          <p:nvPr/>
        </p:nvSpPr>
        <p:spPr bwMode="auto">
          <a:xfrm>
            <a:off x="3717981" y="3970338"/>
            <a:ext cx="419096" cy="3697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latin typeface="Calibri" pitchFamily="34" charset="0"/>
              </a:rPr>
              <a:t>10</a:t>
            </a:r>
          </a:p>
        </p:txBody>
      </p:sp>
      <p:sp>
        <p:nvSpPr>
          <p:cNvPr id="2072" name="TextBox 41"/>
          <p:cNvSpPr txBox="1">
            <a:spLocks noChangeArrowheads="1"/>
          </p:cNvSpPr>
          <p:nvPr/>
        </p:nvSpPr>
        <p:spPr bwMode="auto">
          <a:xfrm>
            <a:off x="3659245" y="4436931"/>
            <a:ext cx="417508" cy="3697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latin typeface="Calibri" pitchFamily="34" charset="0"/>
              </a:rPr>
              <a:t>11</a:t>
            </a:r>
          </a:p>
        </p:txBody>
      </p:sp>
      <p:sp>
        <p:nvSpPr>
          <p:cNvPr id="2074" name="TextBox 49"/>
          <p:cNvSpPr txBox="1">
            <a:spLocks noChangeArrowheads="1"/>
          </p:cNvSpPr>
          <p:nvPr/>
        </p:nvSpPr>
        <p:spPr bwMode="auto">
          <a:xfrm>
            <a:off x="2835341" y="4895587"/>
            <a:ext cx="307972" cy="3681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latin typeface="Calibri" pitchFamily="34" charset="0"/>
              </a:rPr>
              <a:t>E</a:t>
            </a:r>
          </a:p>
        </p:txBody>
      </p:sp>
      <p:sp>
        <p:nvSpPr>
          <p:cNvPr id="2075" name="TextBox 50"/>
          <p:cNvSpPr txBox="1">
            <a:spLocks noChangeArrowheads="1"/>
          </p:cNvSpPr>
          <p:nvPr/>
        </p:nvSpPr>
        <p:spPr bwMode="auto">
          <a:xfrm>
            <a:off x="138113" y="5784955"/>
            <a:ext cx="2898744" cy="3697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dirty="0">
                <a:latin typeface="Calibri" pitchFamily="34" charset="0"/>
              </a:rPr>
              <a:t>E – Superior Temporal Sulcus</a:t>
            </a:r>
          </a:p>
        </p:txBody>
      </p:sp>
      <p:grpSp>
        <p:nvGrpSpPr>
          <p:cNvPr id="2055" name="Group 2054"/>
          <p:cNvGrpSpPr/>
          <p:nvPr/>
        </p:nvGrpSpPr>
        <p:grpSpPr>
          <a:xfrm>
            <a:off x="6108731" y="4862260"/>
            <a:ext cx="2914620" cy="374543"/>
            <a:chOff x="6108731" y="4862260"/>
            <a:chExt cx="2914620" cy="374543"/>
          </a:xfrm>
        </p:grpSpPr>
        <p:sp>
          <p:nvSpPr>
            <p:cNvPr id="2071" name="TextBox 40"/>
            <p:cNvSpPr txBox="1">
              <a:spLocks noChangeArrowheads="1"/>
            </p:cNvSpPr>
            <p:nvPr/>
          </p:nvSpPr>
          <p:spPr bwMode="auto">
            <a:xfrm>
              <a:off x="6519890" y="4862260"/>
              <a:ext cx="2503461" cy="3697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en-US">
                  <a:latin typeface="Calibri" pitchFamily="34" charset="0"/>
                </a:rPr>
                <a:t>Superior Temporal Gyrus</a:t>
              </a:r>
            </a:p>
          </p:txBody>
        </p:sp>
        <p:sp>
          <p:nvSpPr>
            <p:cNvPr id="2076" name="TextBox 40"/>
            <p:cNvSpPr txBox="1">
              <a:spLocks noChangeArrowheads="1"/>
            </p:cNvSpPr>
            <p:nvPr/>
          </p:nvSpPr>
          <p:spPr bwMode="auto">
            <a:xfrm>
              <a:off x="6108731" y="4868608"/>
              <a:ext cx="585782" cy="3681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en-US" dirty="0">
                  <a:latin typeface="Calibri" pitchFamily="34" charset="0"/>
                </a:rPr>
                <a:t>10 –</a:t>
              </a:r>
            </a:p>
          </p:txBody>
        </p:sp>
      </p:grpSp>
      <p:grpSp>
        <p:nvGrpSpPr>
          <p:cNvPr id="2056" name="Group 2055"/>
          <p:cNvGrpSpPr/>
          <p:nvPr/>
        </p:nvGrpSpPr>
        <p:grpSpPr>
          <a:xfrm>
            <a:off x="6246842" y="5294800"/>
            <a:ext cx="2787621" cy="369782"/>
            <a:chOff x="6246842" y="5294800"/>
            <a:chExt cx="2787621" cy="369782"/>
          </a:xfrm>
        </p:grpSpPr>
        <p:sp>
          <p:nvSpPr>
            <p:cNvPr id="2073" name="TextBox 42"/>
            <p:cNvSpPr txBox="1">
              <a:spLocks noChangeArrowheads="1"/>
            </p:cNvSpPr>
            <p:nvPr/>
          </p:nvSpPr>
          <p:spPr bwMode="auto">
            <a:xfrm>
              <a:off x="6669113" y="5294800"/>
              <a:ext cx="2365350" cy="3697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en-US">
                  <a:latin typeface="Calibri" pitchFamily="34" charset="0"/>
                </a:rPr>
                <a:t>Middle Temporal Gyrus</a:t>
              </a:r>
            </a:p>
          </p:txBody>
        </p:sp>
        <p:sp>
          <p:nvSpPr>
            <p:cNvPr id="2077" name="TextBox 42"/>
            <p:cNvSpPr txBox="1">
              <a:spLocks noChangeArrowheads="1"/>
            </p:cNvSpPr>
            <p:nvPr/>
          </p:nvSpPr>
          <p:spPr bwMode="auto">
            <a:xfrm>
              <a:off x="6246842" y="5294800"/>
              <a:ext cx="639755" cy="3697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en-US" dirty="0">
                  <a:latin typeface="Calibri" pitchFamily="34" charset="0"/>
                </a:rPr>
                <a:t>11 – </a:t>
              </a:r>
            </a:p>
          </p:txBody>
        </p:sp>
      </p:grpSp>
      <p:sp>
        <p:nvSpPr>
          <p:cNvPr id="8" name="Freeform 7"/>
          <p:cNvSpPr/>
          <p:nvPr/>
        </p:nvSpPr>
        <p:spPr bwMode="auto">
          <a:xfrm>
            <a:off x="3030538" y="3241675"/>
            <a:ext cx="914400" cy="776288"/>
          </a:xfrm>
          <a:custGeom>
            <a:avLst/>
            <a:gdLst>
              <a:gd name="connsiteX0" fmla="*/ 0 w 914400"/>
              <a:gd name="connsiteY0" fmla="*/ 535709 h 775854"/>
              <a:gd name="connsiteX1" fmla="*/ 249382 w 914400"/>
              <a:gd name="connsiteY1" fmla="*/ 628072 h 775854"/>
              <a:gd name="connsiteX2" fmla="*/ 350982 w 914400"/>
              <a:gd name="connsiteY2" fmla="*/ 701963 h 775854"/>
              <a:gd name="connsiteX3" fmla="*/ 600364 w 914400"/>
              <a:gd name="connsiteY3" fmla="*/ 775854 h 775854"/>
              <a:gd name="connsiteX4" fmla="*/ 785091 w 914400"/>
              <a:gd name="connsiteY4" fmla="*/ 757381 h 775854"/>
              <a:gd name="connsiteX5" fmla="*/ 849746 w 914400"/>
              <a:gd name="connsiteY5" fmla="*/ 720436 h 775854"/>
              <a:gd name="connsiteX6" fmla="*/ 914400 w 914400"/>
              <a:gd name="connsiteY6" fmla="*/ 655781 h 775854"/>
              <a:gd name="connsiteX7" fmla="*/ 868218 w 914400"/>
              <a:gd name="connsiteY7" fmla="*/ 591127 h 775854"/>
              <a:gd name="connsiteX8" fmla="*/ 766618 w 914400"/>
              <a:gd name="connsiteY8" fmla="*/ 452581 h 775854"/>
              <a:gd name="connsiteX9" fmla="*/ 701964 w 914400"/>
              <a:gd name="connsiteY9" fmla="*/ 341745 h 775854"/>
              <a:gd name="connsiteX10" fmla="*/ 628073 w 914400"/>
              <a:gd name="connsiteY10" fmla="*/ 212436 h 775854"/>
              <a:gd name="connsiteX11" fmla="*/ 628073 w 914400"/>
              <a:gd name="connsiteY11" fmla="*/ 110836 h 775854"/>
              <a:gd name="connsiteX12" fmla="*/ 544946 w 914400"/>
              <a:gd name="connsiteY12" fmla="*/ 46181 h 775854"/>
              <a:gd name="connsiteX13" fmla="*/ 434109 w 914400"/>
              <a:gd name="connsiteY13" fmla="*/ 9236 h 775854"/>
              <a:gd name="connsiteX14" fmla="*/ 295564 w 914400"/>
              <a:gd name="connsiteY14" fmla="*/ 0 h 775854"/>
              <a:gd name="connsiteX15" fmla="*/ 249382 w 914400"/>
              <a:gd name="connsiteY15" fmla="*/ 0 h 775854"/>
              <a:gd name="connsiteX16" fmla="*/ 92364 w 914400"/>
              <a:gd name="connsiteY16" fmla="*/ 36945 h 775854"/>
              <a:gd name="connsiteX17" fmla="*/ 55418 w 914400"/>
              <a:gd name="connsiteY17" fmla="*/ 120072 h 775854"/>
              <a:gd name="connsiteX18" fmla="*/ 36946 w 914400"/>
              <a:gd name="connsiteY18" fmla="*/ 240145 h 775854"/>
              <a:gd name="connsiteX19" fmla="*/ 0 w 914400"/>
              <a:gd name="connsiteY19" fmla="*/ 387927 h 775854"/>
              <a:gd name="connsiteX20" fmla="*/ 0 w 914400"/>
              <a:gd name="connsiteY20" fmla="*/ 387927 h 775854"/>
              <a:gd name="connsiteX21" fmla="*/ 0 w 914400"/>
              <a:gd name="connsiteY21" fmla="*/ 535709 h 7758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914400" h="775854">
                <a:moveTo>
                  <a:pt x="0" y="535709"/>
                </a:moveTo>
                <a:lnTo>
                  <a:pt x="249382" y="628072"/>
                </a:lnTo>
                <a:lnTo>
                  <a:pt x="350982" y="701963"/>
                </a:lnTo>
                <a:lnTo>
                  <a:pt x="600364" y="775854"/>
                </a:lnTo>
                <a:lnTo>
                  <a:pt x="785091" y="757381"/>
                </a:lnTo>
                <a:lnTo>
                  <a:pt x="849746" y="720436"/>
                </a:lnTo>
                <a:lnTo>
                  <a:pt x="914400" y="655781"/>
                </a:lnTo>
                <a:lnTo>
                  <a:pt x="868218" y="591127"/>
                </a:lnTo>
                <a:lnTo>
                  <a:pt x="766618" y="452581"/>
                </a:lnTo>
                <a:lnTo>
                  <a:pt x="701964" y="341745"/>
                </a:lnTo>
                <a:lnTo>
                  <a:pt x="628073" y="212436"/>
                </a:lnTo>
                <a:lnTo>
                  <a:pt x="628073" y="110836"/>
                </a:lnTo>
                <a:lnTo>
                  <a:pt x="544946" y="46181"/>
                </a:lnTo>
                <a:lnTo>
                  <a:pt x="434109" y="9236"/>
                </a:lnTo>
                <a:lnTo>
                  <a:pt x="295564" y="0"/>
                </a:lnTo>
                <a:lnTo>
                  <a:pt x="249382" y="0"/>
                </a:lnTo>
                <a:lnTo>
                  <a:pt x="92364" y="36945"/>
                </a:lnTo>
                <a:lnTo>
                  <a:pt x="55418" y="120072"/>
                </a:lnTo>
                <a:lnTo>
                  <a:pt x="36946" y="240145"/>
                </a:lnTo>
                <a:lnTo>
                  <a:pt x="0" y="387927"/>
                </a:lnTo>
                <a:lnTo>
                  <a:pt x="0" y="387927"/>
                </a:lnTo>
                <a:lnTo>
                  <a:pt x="0" y="535709"/>
                </a:lnTo>
                <a:close/>
              </a:path>
            </a:pathLst>
          </a:custGeom>
          <a:noFill/>
          <a:ln>
            <a:solidFill>
              <a:srgbClr val="00FFFF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7196138" y="1533525"/>
            <a:ext cx="1811337" cy="368300"/>
            <a:chOff x="7196138" y="1533525"/>
            <a:chExt cx="1811337" cy="368300"/>
          </a:xfrm>
        </p:grpSpPr>
        <p:sp>
          <p:nvSpPr>
            <p:cNvPr id="65" name="TextBox 28"/>
            <p:cNvSpPr txBox="1">
              <a:spLocks noChangeArrowheads="1"/>
            </p:cNvSpPr>
            <p:nvPr/>
          </p:nvSpPr>
          <p:spPr bwMode="auto">
            <a:xfrm>
              <a:off x="7670800" y="1533525"/>
              <a:ext cx="1336675" cy="368300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defRPr/>
              </a:pPr>
              <a:r>
                <a:rPr lang="en-US" altLang="en-US" dirty="0" err="1" smtClean="0">
                  <a:latin typeface="Calibri" pitchFamily="34" charset="0"/>
                </a:rPr>
                <a:t>Broca’s</a:t>
              </a:r>
              <a:r>
                <a:rPr lang="en-US" altLang="en-US" dirty="0" smtClean="0">
                  <a:latin typeface="Calibri" pitchFamily="34" charset="0"/>
                </a:rPr>
                <a:t> Area</a:t>
              </a:r>
            </a:p>
          </p:txBody>
        </p:sp>
        <p:sp>
          <p:nvSpPr>
            <p:cNvPr id="66" name="TextBox 28"/>
            <p:cNvSpPr txBox="1">
              <a:spLocks noChangeArrowheads="1"/>
            </p:cNvSpPr>
            <p:nvPr/>
          </p:nvSpPr>
          <p:spPr bwMode="auto">
            <a:xfrm>
              <a:off x="7196138" y="1533525"/>
              <a:ext cx="523875" cy="368300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defRPr/>
              </a:pPr>
              <a:r>
                <a:rPr lang="en-US" altLang="en-US" dirty="0" smtClean="0">
                  <a:latin typeface="Calibri" pitchFamily="34" charset="0"/>
                </a:rPr>
                <a:t>4 – </a:t>
              </a:r>
            </a:p>
          </p:txBody>
        </p:sp>
      </p:grpSp>
      <p:cxnSp>
        <p:nvCxnSpPr>
          <p:cNvPr id="67" name="Straight Arrow Connector 66"/>
          <p:cNvCxnSpPr>
            <a:stCxn id="68" idx="2"/>
          </p:cNvCxnSpPr>
          <p:nvPr/>
        </p:nvCxnSpPr>
        <p:spPr bwMode="auto">
          <a:xfrm>
            <a:off x="3095625" y="1692275"/>
            <a:ext cx="42863" cy="1504950"/>
          </a:xfrm>
          <a:prstGeom prst="straightConnector1">
            <a:avLst/>
          </a:prstGeom>
          <a:ln w="28575">
            <a:solidFill>
              <a:srgbClr val="00FFFF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29"/>
          <p:cNvSpPr txBox="1">
            <a:spLocks noChangeArrowheads="1"/>
          </p:cNvSpPr>
          <p:nvPr/>
        </p:nvSpPr>
        <p:spPr bwMode="auto">
          <a:xfrm>
            <a:off x="2944813" y="1322388"/>
            <a:ext cx="301625" cy="369887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en-US" dirty="0" smtClean="0">
                <a:latin typeface="Calibri" pitchFamily="34" charset="0"/>
              </a:rPr>
              <a:t>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609725" y="1447800"/>
            <a:ext cx="5022850" cy="3605213"/>
          </a:xfrm>
          <a:prstGeom prst="rect">
            <a:avLst/>
          </a:prstGeom>
          <a:noFill/>
          <a:ln>
            <a:noFill/>
          </a:ln>
          <a:extLst/>
        </p:spPr>
      </p:pic>
      <p:sp>
        <p:nvSpPr>
          <p:cNvPr id="2051" name="TextBox 7"/>
          <p:cNvSpPr txBox="1">
            <a:spLocks noChangeArrowheads="1"/>
          </p:cNvSpPr>
          <p:nvPr/>
        </p:nvSpPr>
        <p:spPr bwMode="auto">
          <a:xfrm>
            <a:off x="341313" y="46038"/>
            <a:ext cx="1458912" cy="369887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u="sng">
                <a:latin typeface="Calibri" pitchFamily="34" charset="0"/>
              </a:rPr>
              <a:t>Lettered Sulci</a:t>
            </a:r>
          </a:p>
        </p:txBody>
      </p:sp>
      <p:sp>
        <p:nvSpPr>
          <p:cNvPr id="9" name="TextBox 8"/>
          <p:cNvSpPr txBox="1"/>
          <p:nvPr/>
        </p:nvSpPr>
        <p:spPr bwMode="auto">
          <a:xfrm>
            <a:off x="4957763" y="904875"/>
            <a:ext cx="317500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</a:rPr>
              <a:t>B</a:t>
            </a:r>
          </a:p>
        </p:txBody>
      </p:sp>
      <p:cxnSp>
        <p:nvCxnSpPr>
          <p:cNvPr id="11" name="Straight Arrow Connector 10"/>
          <p:cNvCxnSpPr/>
          <p:nvPr/>
        </p:nvCxnSpPr>
        <p:spPr bwMode="auto">
          <a:xfrm rot="5400000">
            <a:off x="4814887" y="1328738"/>
            <a:ext cx="333375" cy="114300"/>
          </a:xfrm>
          <a:prstGeom prst="straightConnector1">
            <a:avLst/>
          </a:prstGeom>
          <a:ln w="28575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 bwMode="auto">
          <a:xfrm>
            <a:off x="141288" y="896938"/>
            <a:ext cx="1855787" cy="3683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</a:rPr>
              <a:t>B – Central Sulcus</a:t>
            </a:r>
          </a:p>
        </p:txBody>
      </p:sp>
      <p:cxnSp>
        <p:nvCxnSpPr>
          <p:cNvPr id="14" name="Straight Arrow Connector 13"/>
          <p:cNvCxnSpPr/>
          <p:nvPr/>
        </p:nvCxnSpPr>
        <p:spPr bwMode="auto">
          <a:xfrm rot="5400000" flipH="1" flipV="1">
            <a:off x="2495550" y="4314825"/>
            <a:ext cx="962025" cy="752475"/>
          </a:xfrm>
          <a:prstGeom prst="straightConnector1">
            <a:avLst/>
          </a:prstGeom>
          <a:noFill/>
          <a:ln w="28575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 bwMode="auto">
          <a:xfrm>
            <a:off x="2352675" y="5076825"/>
            <a:ext cx="317500" cy="369888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</a:rPr>
              <a:t>A</a:t>
            </a:r>
          </a:p>
        </p:txBody>
      </p:sp>
      <p:sp>
        <p:nvSpPr>
          <p:cNvPr id="17" name="TextBox 16"/>
          <p:cNvSpPr txBox="1"/>
          <p:nvPr/>
        </p:nvSpPr>
        <p:spPr bwMode="auto">
          <a:xfrm>
            <a:off x="141288" y="534988"/>
            <a:ext cx="2714625" cy="369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</a:rPr>
              <a:t>A – Lateral (</a:t>
            </a:r>
            <a:r>
              <a:rPr lang="en-US" dirty="0" err="1">
                <a:latin typeface="+mn-lt"/>
              </a:rPr>
              <a:t>Sylvian</a:t>
            </a:r>
            <a:r>
              <a:rPr lang="en-US" dirty="0">
                <a:latin typeface="+mn-lt"/>
              </a:rPr>
              <a:t>) Fissure</a:t>
            </a:r>
          </a:p>
        </p:txBody>
      </p:sp>
      <p:cxnSp>
        <p:nvCxnSpPr>
          <p:cNvPr id="60" name="Straight Arrow Connector 59"/>
          <p:cNvCxnSpPr/>
          <p:nvPr/>
        </p:nvCxnSpPr>
        <p:spPr bwMode="auto">
          <a:xfrm flipV="1">
            <a:off x="1930400" y="3733800"/>
            <a:ext cx="873125" cy="506413"/>
          </a:xfrm>
          <a:prstGeom prst="straightConnector1">
            <a:avLst/>
          </a:prstGeom>
          <a:ln w="28575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06" name="TextBox 61"/>
          <p:cNvSpPr txBox="1">
            <a:spLocks noChangeArrowheads="1"/>
          </p:cNvSpPr>
          <p:nvPr/>
        </p:nvSpPr>
        <p:spPr bwMode="auto">
          <a:xfrm>
            <a:off x="1644945" y="4073533"/>
            <a:ext cx="290441" cy="368292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latin typeface="Calibri" pitchFamily="34" charset="0"/>
              </a:rPr>
              <a:t>C</a:t>
            </a:r>
          </a:p>
        </p:txBody>
      </p:sp>
      <p:sp>
        <p:nvSpPr>
          <p:cNvPr id="2107" name="TextBox 62"/>
          <p:cNvSpPr txBox="1">
            <a:spLocks noChangeArrowheads="1"/>
          </p:cNvSpPr>
          <p:nvPr/>
        </p:nvSpPr>
        <p:spPr bwMode="auto">
          <a:xfrm>
            <a:off x="152400" y="1292225"/>
            <a:ext cx="2682875" cy="369324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dirty="0">
                <a:latin typeface="Calibri" pitchFamily="34" charset="0"/>
              </a:rPr>
              <a:t>C – Inferior Frontal Sulcus</a:t>
            </a:r>
          </a:p>
        </p:txBody>
      </p:sp>
      <p:cxnSp>
        <p:nvCxnSpPr>
          <p:cNvPr id="64" name="Straight Arrow Connector 63"/>
          <p:cNvCxnSpPr/>
          <p:nvPr/>
        </p:nvCxnSpPr>
        <p:spPr bwMode="auto">
          <a:xfrm flipV="1">
            <a:off x="1381125" y="2944813"/>
            <a:ext cx="873125" cy="504825"/>
          </a:xfrm>
          <a:prstGeom prst="straightConnector1">
            <a:avLst/>
          </a:prstGeom>
          <a:ln w="28575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03" name="TextBox 64"/>
          <p:cNvSpPr txBox="1">
            <a:spLocks noChangeArrowheads="1"/>
          </p:cNvSpPr>
          <p:nvPr/>
        </p:nvSpPr>
        <p:spPr bwMode="auto">
          <a:xfrm>
            <a:off x="1127072" y="3287687"/>
            <a:ext cx="327349" cy="369304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latin typeface="Calibri" pitchFamily="34" charset="0"/>
              </a:rPr>
              <a:t>D</a:t>
            </a:r>
          </a:p>
        </p:txBody>
      </p:sp>
      <p:sp>
        <p:nvSpPr>
          <p:cNvPr id="2104" name="TextBox 65"/>
          <p:cNvSpPr txBox="1">
            <a:spLocks noChangeArrowheads="1"/>
          </p:cNvSpPr>
          <p:nvPr/>
        </p:nvSpPr>
        <p:spPr bwMode="auto">
          <a:xfrm>
            <a:off x="133350" y="4843513"/>
            <a:ext cx="1925728" cy="64765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dirty="0">
                <a:latin typeface="Calibri" pitchFamily="34" charset="0"/>
              </a:rPr>
              <a:t>D – Superior Frontal Sulcus</a:t>
            </a:r>
          </a:p>
        </p:txBody>
      </p:sp>
      <p:sp>
        <p:nvSpPr>
          <p:cNvPr id="19" name="TextBox 18"/>
          <p:cNvSpPr txBox="1"/>
          <p:nvPr/>
        </p:nvSpPr>
        <p:spPr bwMode="auto">
          <a:xfrm>
            <a:off x="4191000" y="1790700"/>
            <a:ext cx="301625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</a:rPr>
              <a:t>1</a:t>
            </a:r>
          </a:p>
        </p:txBody>
      </p:sp>
      <p:sp>
        <p:nvSpPr>
          <p:cNvPr id="21" name="TextBox 20"/>
          <p:cNvSpPr txBox="1"/>
          <p:nvPr/>
        </p:nvSpPr>
        <p:spPr bwMode="auto">
          <a:xfrm>
            <a:off x="4857750" y="1733550"/>
            <a:ext cx="301625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</a:rPr>
              <a:t>2</a:t>
            </a:r>
          </a:p>
        </p:txBody>
      </p:sp>
      <p:sp>
        <p:nvSpPr>
          <p:cNvPr id="24" name="TextBox 23"/>
          <p:cNvSpPr txBox="1"/>
          <p:nvPr/>
        </p:nvSpPr>
        <p:spPr bwMode="auto">
          <a:xfrm>
            <a:off x="2571750" y="3819525"/>
            <a:ext cx="301625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</a:rPr>
              <a:t>3</a:t>
            </a:r>
          </a:p>
        </p:txBody>
      </p:sp>
      <p:sp>
        <p:nvSpPr>
          <p:cNvPr id="2090" name="TextBox 27"/>
          <p:cNvSpPr txBox="1">
            <a:spLocks noChangeArrowheads="1"/>
          </p:cNvSpPr>
          <p:nvPr/>
        </p:nvSpPr>
        <p:spPr bwMode="auto">
          <a:xfrm>
            <a:off x="2447925" y="3114675"/>
            <a:ext cx="301612" cy="370095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latin typeface="Calibri" pitchFamily="34" charset="0"/>
              </a:rPr>
              <a:t>8</a:t>
            </a:r>
          </a:p>
        </p:txBody>
      </p:sp>
      <p:sp>
        <p:nvSpPr>
          <p:cNvPr id="2087" name="TextBox 29"/>
          <p:cNvSpPr txBox="1">
            <a:spLocks noChangeArrowheads="1"/>
          </p:cNvSpPr>
          <p:nvPr/>
        </p:nvSpPr>
        <p:spPr bwMode="auto">
          <a:xfrm>
            <a:off x="2057400" y="2609850"/>
            <a:ext cx="301644" cy="369978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latin typeface="Calibri" pitchFamily="34" charset="0"/>
              </a:rPr>
              <a:t>9</a:t>
            </a:r>
          </a:p>
        </p:txBody>
      </p:sp>
      <p:sp>
        <p:nvSpPr>
          <p:cNvPr id="2078" name="TextBox 25"/>
          <p:cNvSpPr txBox="1">
            <a:spLocks noChangeArrowheads="1"/>
          </p:cNvSpPr>
          <p:nvPr/>
        </p:nvSpPr>
        <p:spPr bwMode="auto">
          <a:xfrm>
            <a:off x="2867025" y="3924721"/>
            <a:ext cx="301721" cy="369467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latin typeface="Calibri" pitchFamily="34" charset="0"/>
              </a:rPr>
              <a:t>7</a:t>
            </a:r>
          </a:p>
        </p:txBody>
      </p:sp>
      <p:sp>
        <p:nvSpPr>
          <p:cNvPr id="2080" name="TextBox 31"/>
          <p:cNvSpPr txBox="1">
            <a:spLocks noChangeArrowheads="1"/>
          </p:cNvSpPr>
          <p:nvPr/>
        </p:nvSpPr>
        <p:spPr bwMode="auto">
          <a:xfrm>
            <a:off x="3181386" y="3467353"/>
            <a:ext cx="301660" cy="370023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latin typeface="Calibri" pitchFamily="34" charset="0"/>
              </a:rPr>
              <a:t>5</a:t>
            </a:r>
          </a:p>
        </p:txBody>
      </p:sp>
      <p:sp>
        <p:nvSpPr>
          <p:cNvPr id="2082" name="TextBox 33"/>
          <p:cNvSpPr txBox="1">
            <a:spLocks noChangeArrowheads="1"/>
          </p:cNvSpPr>
          <p:nvPr/>
        </p:nvSpPr>
        <p:spPr bwMode="auto">
          <a:xfrm>
            <a:off x="3467169" y="3581695"/>
            <a:ext cx="301660" cy="370023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latin typeface="Calibri" pitchFamily="34" charset="0"/>
              </a:rPr>
              <a:t>6</a:t>
            </a:r>
          </a:p>
        </p:txBody>
      </p:sp>
      <p:cxnSp>
        <p:nvCxnSpPr>
          <p:cNvPr id="23" name="Straight Arrow Connector 22"/>
          <p:cNvCxnSpPr/>
          <p:nvPr/>
        </p:nvCxnSpPr>
        <p:spPr bwMode="auto">
          <a:xfrm flipV="1">
            <a:off x="3094038" y="4368800"/>
            <a:ext cx="831850" cy="692150"/>
          </a:xfrm>
          <a:prstGeom prst="straightConnector1">
            <a:avLst/>
          </a:prstGeom>
          <a:ln w="28575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70" name="TextBox 39"/>
          <p:cNvSpPr txBox="1">
            <a:spLocks noChangeArrowheads="1"/>
          </p:cNvSpPr>
          <p:nvPr/>
        </p:nvSpPr>
        <p:spPr bwMode="auto">
          <a:xfrm>
            <a:off x="3717981" y="3970338"/>
            <a:ext cx="419096" cy="369782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dirty="0">
                <a:latin typeface="Calibri" pitchFamily="34" charset="0"/>
              </a:rPr>
              <a:t>10</a:t>
            </a:r>
          </a:p>
        </p:txBody>
      </p:sp>
      <p:sp>
        <p:nvSpPr>
          <p:cNvPr id="2072" name="TextBox 41"/>
          <p:cNvSpPr txBox="1">
            <a:spLocks noChangeArrowheads="1"/>
          </p:cNvSpPr>
          <p:nvPr/>
        </p:nvSpPr>
        <p:spPr bwMode="auto">
          <a:xfrm>
            <a:off x="3659245" y="4436931"/>
            <a:ext cx="417508" cy="369782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latin typeface="Calibri" pitchFamily="34" charset="0"/>
              </a:rPr>
              <a:t>11</a:t>
            </a:r>
          </a:p>
        </p:txBody>
      </p:sp>
      <p:sp>
        <p:nvSpPr>
          <p:cNvPr id="2074" name="TextBox 49"/>
          <p:cNvSpPr txBox="1">
            <a:spLocks noChangeArrowheads="1"/>
          </p:cNvSpPr>
          <p:nvPr/>
        </p:nvSpPr>
        <p:spPr bwMode="auto">
          <a:xfrm>
            <a:off x="2835341" y="4895587"/>
            <a:ext cx="307972" cy="368195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latin typeface="Calibri" pitchFamily="34" charset="0"/>
              </a:rPr>
              <a:t>E</a:t>
            </a:r>
          </a:p>
        </p:txBody>
      </p:sp>
      <p:sp>
        <p:nvSpPr>
          <p:cNvPr id="2075" name="TextBox 50"/>
          <p:cNvSpPr txBox="1">
            <a:spLocks noChangeArrowheads="1"/>
          </p:cNvSpPr>
          <p:nvPr/>
        </p:nvSpPr>
        <p:spPr bwMode="auto">
          <a:xfrm>
            <a:off x="138113" y="5784955"/>
            <a:ext cx="2898744" cy="369783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dirty="0">
                <a:latin typeface="Calibri" pitchFamily="34" charset="0"/>
              </a:rPr>
              <a:t>E – Superior Temporal Sulcus</a:t>
            </a:r>
          </a:p>
        </p:txBody>
      </p:sp>
      <p:sp>
        <p:nvSpPr>
          <p:cNvPr id="8" name="Freeform 7"/>
          <p:cNvSpPr/>
          <p:nvPr/>
        </p:nvSpPr>
        <p:spPr bwMode="auto">
          <a:xfrm>
            <a:off x="3030538" y="3241675"/>
            <a:ext cx="914400" cy="776288"/>
          </a:xfrm>
          <a:custGeom>
            <a:avLst/>
            <a:gdLst>
              <a:gd name="connsiteX0" fmla="*/ 0 w 914400"/>
              <a:gd name="connsiteY0" fmla="*/ 535709 h 775854"/>
              <a:gd name="connsiteX1" fmla="*/ 249382 w 914400"/>
              <a:gd name="connsiteY1" fmla="*/ 628072 h 775854"/>
              <a:gd name="connsiteX2" fmla="*/ 350982 w 914400"/>
              <a:gd name="connsiteY2" fmla="*/ 701963 h 775854"/>
              <a:gd name="connsiteX3" fmla="*/ 600364 w 914400"/>
              <a:gd name="connsiteY3" fmla="*/ 775854 h 775854"/>
              <a:gd name="connsiteX4" fmla="*/ 785091 w 914400"/>
              <a:gd name="connsiteY4" fmla="*/ 757381 h 775854"/>
              <a:gd name="connsiteX5" fmla="*/ 849746 w 914400"/>
              <a:gd name="connsiteY5" fmla="*/ 720436 h 775854"/>
              <a:gd name="connsiteX6" fmla="*/ 914400 w 914400"/>
              <a:gd name="connsiteY6" fmla="*/ 655781 h 775854"/>
              <a:gd name="connsiteX7" fmla="*/ 868218 w 914400"/>
              <a:gd name="connsiteY7" fmla="*/ 591127 h 775854"/>
              <a:gd name="connsiteX8" fmla="*/ 766618 w 914400"/>
              <a:gd name="connsiteY8" fmla="*/ 452581 h 775854"/>
              <a:gd name="connsiteX9" fmla="*/ 701964 w 914400"/>
              <a:gd name="connsiteY9" fmla="*/ 341745 h 775854"/>
              <a:gd name="connsiteX10" fmla="*/ 628073 w 914400"/>
              <a:gd name="connsiteY10" fmla="*/ 212436 h 775854"/>
              <a:gd name="connsiteX11" fmla="*/ 628073 w 914400"/>
              <a:gd name="connsiteY11" fmla="*/ 110836 h 775854"/>
              <a:gd name="connsiteX12" fmla="*/ 544946 w 914400"/>
              <a:gd name="connsiteY12" fmla="*/ 46181 h 775854"/>
              <a:gd name="connsiteX13" fmla="*/ 434109 w 914400"/>
              <a:gd name="connsiteY13" fmla="*/ 9236 h 775854"/>
              <a:gd name="connsiteX14" fmla="*/ 295564 w 914400"/>
              <a:gd name="connsiteY14" fmla="*/ 0 h 775854"/>
              <a:gd name="connsiteX15" fmla="*/ 249382 w 914400"/>
              <a:gd name="connsiteY15" fmla="*/ 0 h 775854"/>
              <a:gd name="connsiteX16" fmla="*/ 92364 w 914400"/>
              <a:gd name="connsiteY16" fmla="*/ 36945 h 775854"/>
              <a:gd name="connsiteX17" fmla="*/ 55418 w 914400"/>
              <a:gd name="connsiteY17" fmla="*/ 120072 h 775854"/>
              <a:gd name="connsiteX18" fmla="*/ 36946 w 914400"/>
              <a:gd name="connsiteY18" fmla="*/ 240145 h 775854"/>
              <a:gd name="connsiteX19" fmla="*/ 0 w 914400"/>
              <a:gd name="connsiteY19" fmla="*/ 387927 h 775854"/>
              <a:gd name="connsiteX20" fmla="*/ 0 w 914400"/>
              <a:gd name="connsiteY20" fmla="*/ 387927 h 775854"/>
              <a:gd name="connsiteX21" fmla="*/ 0 w 914400"/>
              <a:gd name="connsiteY21" fmla="*/ 535709 h 7758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914400" h="775854">
                <a:moveTo>
                  <a:pt x="0" y="535709"/>
                </a:moveTo>
                <a:lnTo>
                  <a:pt x="249382" y="628072"/>
                </a:lnTo>
                <a:lnTo>
                  <a:pt x="350982" y="701963"/>
                </a:lnTo>
                <a:lnTo>
                  <a:pt x="600364" y="775854"/>
                </a:lnTo>
                <a:lnTo>
                  <a:pt x="785091" y="757381"/>
                </a:lnTo>
                <a:lnTo>
                  <a:pt x="849746" y="720436"/>
                </a:lnTo>
                <a:lnTo>
                  <a:pt x="914400" y="655781"/>
                </a:lnTo>
                <a:lnTo>
                  <a:pt x="868218" y="591127"/>
                </a:lnTo>
                <a:lnTo>
                  <a:pt x="766618" y="452581"/>
                </a:lnTo>
                <a:lnTo>
                  <a:pt x="701964" y="341745"/>
                </a:lnTo>
                <a:lnTo>
                  <a:pt x="628073" y="212436"/>
                </a:lnTo>
                <a:lnTo>
                  <a:pt x="628073" y="110836"/>
                </a:lnTo>
                <a:lnTo>
                  <a:pt x="544946" y="46181"/>
                </a:lnTo>
                <a:lnTo>
                  <a:pt x="434109" y="9236"/>
                </a:lnTo>
                <a:lnTo>
                  <a:pt x="295564" y="0"/>
                </a:lnTo>
                <a:lnTo>
                  <a:pt x="249382" y="0"/>
                </a:lnTo>
                <a:lnTo>
                  <a:pt x="92364" y="36945"/>
                </a:lnTo>
                <a:lnTo>
                  <a:pt x="55418" y="120072"/>
                </a:lnTo>
                <a:lnTo>
                  <a:pt x="36946" y="240145"/>
                </a:lnTo>
                <a:lnTo>
                  <a:pt x="0" y="387927"/>
                </a:lnTo>
                <a:lnTo>
                  <a:pt x="0" y="387927"/>
                </a:lnTo>
                <a:lnTo>
                  <a:pt x="0" y="535709"/>
                </a:lnTo>
                <a:close/>
              </a:path>
            </a:pathLst>
          </a:custGeom>
          <a:noFill/>
          <a:ln>
            <a:solidFill>
              <a:srgbClr val="00FFFF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67" name="Straight Arrow Connector 66"/>
          <p:cNvCxnSpPr>
            <a:stCxn id="68" idx="2"/>
          </p:cNvCxnSpPr>
          <p:nvPr/>
        </p:nvCxnSpPr>
        <p:spPr bwMode="auto">
          <a:xfrm>
            <a:off x="3095625" y="1692275"/>
            <a:ext cx="42863" cy="1504950"/>
          </a:xfrm>
          <a:prstGeom prst="straightConnector1">
            <a:avLst/>
          </a:prstGeom>
          <a:ln w="28575">
            <a:solidFill>
              <a:srgbClr val="00FFFF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29"/>
          <p:cNvSpPr txBox="1">
            <a:spLocks noChangeArrowheads="1"/>
          </p:cNvSpPr>
          <p:nvPr/>
        </p:nvSpPr>
        <p:spPr bwMode="auto">
          <a:xfrm>
            <a:off x="2944813" y="1322388"/>
            <a:ext cx="301625" cy="369887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en-US" dirty="0" smtClean="0">
                <a:latin typeface="Calibri" pitchFamily="34" charset="0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3758389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609725" y="1447800"/>
            <a:ext cx="5022850" cy="3605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TextBox 7"/>
          <p:cNvSpPr txBox="1">
            <a:spLocks noChangeArrowheads="1"/>
          </p:cNvSpPr>
          <p:nvPr/>
        </p:nvSpPr>
        <p:spPr bwMode="auto">
          <a:xfrm>
            <a:off x="341313" y="46038"/>
            <a:ext cx="145891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u="sng">
                <a:latin typeface="Calibri" pitchFamily="34" charset="0"/>
              </a:rPr>
              <a:t>Lettered Sulci</a:t>
            </a:r>
          </a:p>
        </p:txBody>
      </p:sp>
      <p:sp>
        <p:nvSpPr>
          <p:cNvPr id="9" name="TextBox 8"/>
          <p:cNvSpPr txBox="1"/>
          <p:nvPr/>
        </p:nvSpPr>
        <p:spPr bwMode="auto">
          <a:xfrm>
            <a:off x="4957763" y="904875"/>
            <a:ext cx="317500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</a:rPr>
              <a:t>B</a:t>
            </a:r>
          </a:p>
        </p:txBody>
      </p:sp>
      <p:cxnSp>
        <p:nvCxnSpPr>
          <p:cNvPr id="11" name="Straight Arrow Connector 10"/>
          <p:cNvCxnSpPr/>
          <p:nvPr/>
        </p:nvCxnSpPr>
        <p:spPr bwMode="auto">
          <a:xfrm rot="5400000">
            <a:off x="4814887" y="1328738"/>
            <a:ext cx="333375" cy="114300"/>
          </a:xfrm>
          <a:prstGeom prst="straightConnector1">
            <a:avLst/>
          </a:prstGeom>
          <a:ln w="28575">
            <a:solidFill>
              <a:schemeClr val="tx2">
                <a:lumMod val="60000"/>
                <a:lumOff val="40000"/>
              </a:schemeClr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 bwMode="auto">
          <a:xfrm>
            <a:off x="141288" y="896938"/>
            <a:ext cx="1855787" cy="3683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</a:rPr>
              <a:t>B – Central Sulcus</a:t>
            </a:r>
          </a:p>
        </p:txBody>
      </p:sp>
      <p:grpSp>
        <p:nvGrpSpPr>
          <p:cNvPr id="2108" name="Group 1"/>
          <p:cNvGrpSpPr>
            <a:grpSpLocks/>
          </p:cNvGrpSpPr>
          <p:nvPr/>
        </p:nvGrpSpPr>
        <p:grpSpPr bwMode="auto">
          <a:xfrm>
            <a:off x="2352550" y="4210466"/>
            <a:ext cx="1000250" cy="1236247"/>
            <a:chOff x="2352675" y="4210050"/>
            <a:chExt cx="1000125" cy="1236107"/>
          </a:xfrm>
        </p:grpSpPr>
        <p:cxnSp>
          <p:nvCxnSpPr>
            <p:cNvPr id="14" name="Straight Arrow Connector 13"/>
            <p:cNvCxnSpPr/>
            <p:nvPr/>
          </p:nvCxnSpPr>
          <p:spPr>
            <a:xfrm rot="5400000" flipH="1" flipV="1">
              <a:off x="2495651" y="4314402"/>
              <a:ext cx="961916" cy="752381"/>
            </a:xfrm>
            <a:prstGeom prst="straightConnector1">
              <a:avLst/>
            </a:prstGeom>
            <a:ln w="28575">
              <a:solidFill>
                <a:schemeClr val="accent6">
                  <a:lumMod val="75000"/>
                </a:schemeClr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TextBox 15"/>
            <p:cNvSpPr txBox="1"/>
            <p:nvPr/>
          </p:nvSpPr>
          <p:spPr>
            <a:xfrm>
              <a:off x="2352800" y="5076311"/>
              <a:ext cx="317460" cy="369846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schemeClr val="accent6">
                      <a:lumMod val="75000"/>
                    </a:schemeClr>
                  </a:solidFill>
                  <a:latin typeface="+mn-lt"/>
                </a:rPr>
                <a:t>A</a:t>
              </a:r>
            </a:p>
          </p:txBody>
        </p:sp>
      </p:grpSp>
      <p:sp>
        <p:nvSpPr>
          <p:cNvPr id="17" name="TextBox 16"/>
          <p:cNvSpPr txBox="1"/>
          <p:nvPr/>
        </p:nvSpPr>
        <p:spPr bwMode="auto">
          <a:xfrm>
            <a:off x="141288" y="534988"/>
            <a:ext cx="2714625" cy="369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A – Lateral (</a:t>
            </a:r>
            <a:r>
              <a:rPr lang="en-US" dirty="0" err="1">
                <a:solidFill>
                  <a:schemeClr val="accent6">
                    <a:lumMod val="75000"/>
                  </a:schemeClr>
                </a:solidFill>
                <a:latin typeface="+mn-lt"/>
              </a:rPr>
              <a:t>Sylvian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) Fissure</a:t>
            </a:r>
          </a:p>
        </p:txBody>
      </p:sp>
      <p:sp>
        <p:nvSpPr>
          <p:cNvPr id="2054" name="TextBox 17"/>
          <p:cNvSpPr txBox="1">
            <a:spLocks noChangeArrowheads="1"/>
          </p:cNvSpPr>
          <p:nvPr/>
        </p:nvSpPr>
        <p:spPr bwMode="auto">
          <a:xfrm>
            <a:off x="7212013" y="46038"/>
            <a:ext cx="162401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u="sng">
                <a:latin typeface="Calibri" pitchFamily="34" charset="0"/>
              </a:rPr>
              <a:t>Numbered Gyri</a:t>
            </a:r>
          </a:p>
        </p:txBody>
      </p:sp>
      <p:cxnSp>
        <p:nvCxnSpPr>
          <p:cNvPr id="60" name="Straight Arrow Connector 59"/>
          <p:cNvCxnSpPr/>
          <p:nvPr/>
        </p:nvCxnSpPr>
        <p:spPr bwMode="auto">
          <a:xfrm flipV="1">
            <a:off x="1930400" y="3733800"/>
            <a:ext cx="873125" cy="506413"/>
          </a:xfrm>
          <a:prstGeom prst="straightConnector1">
            <a:avLst/>
          </a:prstGeom>
          <a:ln w="28575">
            <a:solidFill>
              <a:srgbClr val="0033CC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06" name="TextBox 61"/>
          <p:cNvSpPr txBox="1">
            <a:spLocks noChangeArrowheads="1"/>
          </p:cNvSpPr>
          <p:nvPr/>
        </p:nvSpPr>
        <p:spPr bwMode="auto">
          <a:xfrm>
            <a:off x="1644945" y="4073533"/>
            <a:ext cx="290441" cy="3682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0033CC"/>
                </a:solidFill>
                <a:latin typeface="Calibri" pitchFamily="34" charset="0"/>
              </a:rPr>
              <a:t>C</a:t>
            </a:r>
          </a:p>
        </p:txBody>
      </p:sp>
      <p:sp>
        <p:nvSpPr>
          <p:cNvPr id="2107" name="TextBox 62"/>
          <p:cNvSpPr txBox="1">
            <a:spLocks noChangeArrowheads="1"/>
          </p:cNvSpPr>
          <p:nvPr/>
        </p:nvSpPr>
        <p:spPr bwMode="auto">
          <a:xfrm>
            <a:off x="152400" y="1292225"/>
            <a:ext cx="2682875" cy="369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dirty="0">
                <a:solidFill>
                  <a:srgbClr val="0033CC"/>
                </a:solidFill>
                <a:latin typeface="Calibri" pitchFamily="34" charset="0"/>
              </a:rPr>
              <a:t>C – Inferior Frontal Sulcus</a:t>
            </a:r>
          </a:p>
        </p:txBody>
      </p:sp>
      <p:cxnSp>
        <p:nvCxnSpPr>
          <p:cNvPr id="64" name="Straight Arrow Connector 63"/>
          <p:cNvCxnSpPr/>
          <p:nvPr/>
        </p:nvCxnSpPr>
        <p:spPr bwMode="auto">
          <a:xfrm flipV="1">
            <a:off x="1381125" y="2944813"/>
            <a:ext cx="873125" cy="504825"/>
          </a:xfrm>
          <a:prstGeom prst="straightConnector1">
            <a:avLst/>
          </a:prstGeom>
          <a:ln w="28575">
            <a:solidFill>
              <a:srgbClr val="00CC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03" name="TextBox 64"/>
          <p:cNvSpPr txBox="1">
            <a:spLocks noChangeArrowheads="1"/>
          </p:cNvSpPr>
          <p:nvPr/>
        </p:nvSpPr>
        <p:spPr bwMode="auto">
          <a:xfrm>
            <a:off x="1127072" y="3287687"/>
            <a:ext cx="327349" cy="3693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00CC00"/>
                </a:solidFill>
                <a:latin typeface="Calibri" pitchFamily="34" charset="0"/>
              </a:rPr>
              <a:t>D</a:t>
            </a:r>
          </a:p>
        </p:txBody>
      </p:sp>
      <p:sp>
        <p:nvSpPr>
          <p:cNvPr id="2104" name="TextBox 65"/>
          <p:cNvSpPr txBox="1">
            <a:spLocks noChangeArrowheads="1"/>
          </p:cNvSpPr>
          <p:nvPr/>
        </p:nvSpPr>
        <p:spPr bwMode="auto">
          <a:xfrm>
            <a:off x="133350" y="4843513"/>
            <a:ext cx="1925728" cy="6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dirty="0">
                <a:solidFill>
                  <a:srgbClr val="00CC00"/>
                </a:solidFill>
                <a:latin typeface="Calibri" pitchFamily="34" charset="0"/>
              </a:rPr>
              <a:t>D – Superior Frontal Sulcus</a:t>
            </a:r>
          </a:p>
        </p:txBody>
      </p:sp>
      <p:sp>
        <p:nvSpPr>
          <p:cNvPr id="19" name="TextBox 18"/>
          <p:cNvSpPr txBox="1"/>
          <p:nvPr/>
        </p:nvSpPr>
        <p:spPr bwMode="auto">
          <a:xfrm>
            <a:off x="4191000" y="1790700"/>
            <a:ext cx="301625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1</a:t>
            </a:r>
          </a:p>
        </p:txBody>
      </p:sp>
      <p:sp>
        <p:nvSpPr>
          <p:cNvPr id="21" name="TextBox 20"/>
          <p:cNvSpPr txBox="1"/>
          <p:nvPr/>
        </p:nvSpPr>
        <p:spPr bwMode="auto">
          <a:xfrm>
            <a:off x="4857750" y="1733550"/>
            <a:ext cx="301625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2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6980238" y="411163"/>
            <a:ext cx="2046287" cy="376237"/>
            <a:chOff x="6980238" y="411163"/>
            <a:chExt cx="2046287" cy="376237"/>
          </a:xfrm>
        </p:grpSpPr>
        <p:sp>
          <p:nvSpPr>
            <p:cNvPr id="20" name="TextBox 19"/>
            <p:cNvSpPr txBox="1"/>
            <p:nvPr/>
          </p:nvSpPr>
          <p:spPr bwMode="auto">
            <a:xfrm>
              <a:off x="7291388" y="417513"/>
              <a:ext cx="1735137" cy="369887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 err="1">
                  <a:solidFill>
                    <a:schemeClr val="accent3">
                      <a:lumMod val="50000"/>
                    </a:schemeClr>
                  </a:solidFill>
                  <a:latin typeface="+mn-lt"/>
                </a:rPr>
                <a:t>Precentral</a:t>
              </a:r>
              <a:r>
                <a:rPr lang="en-US" dirty="0">
                  <a:solidFill>
                    <a:schemeClr val="accent3">
                      <a:lumMod val="50000"/>
                    </a:schemeClr>
                  </a:solidFill>
                  <a:latin typeface="+mn-lt"/>
                </a:rPr>
                <a:t> Gyrus</a:t>
              </a:r>
            </a:p>
          </p:txBody>
        </p:sp>
        <p:sp>
          <p:nvSpPr>
            <p:cNvPr id="61" name="TextBox 60"/>
            <p:cNvSpPr txBox="1"/>
            <p:nvPr/>
          </p:nvSpPr>
          <p:spPr bwMode="auto">
            <a:xfrm>
              <a:off x="6980238" y="411163"/>
              <a:ext cx="523875" cy="369887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schemeClr val="accent3">
                      <a:lumMod val="50000"/>
                    </a:schemeClr>
                  </a:solidFill>
                  <a:latin typeface="+mn-lt"/>
                </a:rPr>
                <a:t>1 – </a:t>
              </a:r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6894513" y="785813"/>
            <a:ext cx="2144712" cy="374650"/>
            <a:chOff x="6894513" y="785813"/>
            <a:chExt cx="2144712" cy="374650"/>
          </a:xfrm>
        </p:grpSpPr>
        <p:sp>
          <p:nvSpPr>
            <p:cNvPr id="22" name="TextBox 21"/>
            <p:cNvSpPr txBox="1"/>
            <p:nvPr/>
          </p:nvSpPr>
          <p:spPr bwMode="auto">
            <a:xfrm>
              <a:off x="7216775" y="785813"/>
              <a:ext cx="1822450" cy="369887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 err="1">
                  <a:solidFill>
                    <a:schemeClr val="accent5">
                      <a:lumMod val="75000"/>
                    </a:schemeClr>
                  </a:solidFill>
                  <a:latin typeface="+mn-lt"/>
                </a:rPr>
                <a:t>Postcentral</a:t>
              </a:r>
              <a:r>
                <a:rPr lang="en-US" dirty="0">
                  <a:solidFill>
                    <a:schemeClr val="accent5">
                      <a:lumMod val="75000"/>
                    </a:schemeClr>
                  </a:solidFill>
                  <a:latin typeface="+mn-lt"/>
                </a:rPr>
                <a:t> Gyrus</a:t>
              </a:r>
            </a:p>
          </p:txBody>
        </p:sp>
        <p:sp>
          <p:nvSpPr>
            <p:cNvPr id="62" name="TextBox 61"/>
            <p:cNvSpPr txBox="1"/>
            <p:nvPr/>
          </p:nvSpPr>
          <p:spPr bwMode="auto">
            <a:xfrm>
              <a:off x="6894513" y="792163"/>
              <a:ext cx="471487" cy="36830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schemeClr val="accent5">
                      <a:lumMod val="75000"/>
                    </a:schemeClr>
                  </a:solidFill>
                  <a:latin typeface="+mn-lt"/>
                </a:rPr>
                <a:t>2 –</a:t>
              </a:r>
            </a:p>
          </p:txBody>
        </p:sp>
      </p:grpSp>
      <p:sp>
        <p:nvSpPr>
          <p:cNvPr id="24" name="TextBox 23"/>
          <p:cNvSpPr txBox="1"/>
          <p:nvPr/>
        </p:nvSpPr>
        <p:spPr bwMode="auto">
          <a:xfrm>
            <a:off x="2571750" y="3819525"/>
            <a:ext cx="301625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3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6532563" y="1158875"/>
            <a:ext cx="2495550" cy="376238"/>
            <a:chOff x="6532563" y="1158875"/>
            <a:chExt cx="2495550" cy="376238"/>
          </a:xfrm>
        </p:grpSpPr>
        <p:sp>
          <p:nvSpPr>
            <p:cNvPr id="25" name="TextBox 24"/>
            <p:cNvSpPr txBox="1"/>
            <p:nvPr/>
          </p:nvSpPr>
          <p:spPr bwMode="auto">
            <a:xfrm>
              <a:off x="6843713" y="1165225"/>
              <a:ext cx="2184400" cy="369888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schemeClr val="accent2">
                      <a:lumMod val="75000"/>
                    </a:schemeClr>
                  </a:solidFill>
                  <a:latin typeface="+mn-lt"/>
                </a:rPr>
                <a:t>Inferior Frontal Gyrus</a:t>
              </a:r>
            </a:p>
          </p:txBody>
        </p:sp>
        <p:sp>
          <p:nvSpPr>
            <p:cNvPr id="63" name="TextBox 62"/>
            <p:cNvSpPr txBox="1"/>
            <p:nvPr/>
          </p:nvSpPr>
          <p:spPr bwMode="auto">
            <a:xfrm>
              <a:off x="6532563" y="1158875"/>
              <a:ext cx="523875" cy="369888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schemeClr val="accent2">
                      <a:lumMod val="75000"/>
                    </a:schemeClr>
                  </a:solidFill>
                  <a:latin typeface="+mn-lt"/>
                </a:rPr>
                <a:t>3 – </a:t>
              </a:r>
            </a:p>
          </p:txBody>
        </p:sp>
      </p:grpSp>
      <p:sp>
        <p:nvSpPr>
          <p:cNvPr id="2090" name="TextBox 27"/>
          <p:cNvSpPr txBox="1">
            <a:spLocks noChangeArrowheads="1"/>
          </p:cNvSpPr>
          <p:nvPr/>
        </p:nvSpPr>
        <p:spPr bwMode="auto">
          <a:xfrm>
            <a:off x="2447925" y="3114675"/>
            <a:ext cx="301612" cy="3700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FF33CC"/>
                </a:solidFill>
                <a:latin typeface="Calibri" pitchFamily="34" charset="0"/>
              </a:rPr>
              <a:t>8</a:t>
            </a:r>
          </a:p>
        </p:txBody>
      </p:sp>
      <p:grpSp>
        <p:nvGrpSpPr>
          <p:cNvPr id="2052" name="Group 2051"/>
          <p:cNvGrpSpPr/>
          <p:nvPr/>
        </p:nvGrpSpPr>
        <p:grpSpPr>
          <a:xfrm>
            <a:off x="6502513" y="4066965"/>
            <a:ext cx="2530362" cy="374860"/>
            <a:chOff x="6502513" y="4066965"/>
            <a:chExt cx="2530362" cy="374860"/>
          </a:xfrm>
        </p:grpSpPr>
        <p:sp>
          <p:nvSpPr>
            <p:cNvPr id="2091" name="TextBox 28"/>
            <p:cNvSpPr txBox="1">
              <a:spLocks noChangeArrowheads="1"/>
            </p:cNvSpPr>
            <p:nvPr/>
          </p:nvSpPr>
          <p:spPr bwMode="auto">
            <a:xfrm>
              <a:off x="6881908" y="4066965"/>
              <a:ext cx="2150967" cy="3700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en-US" dirty="0">
                  <a:solidFill>
                    <a:srgbClr val="FF33CC"/>
                  </a:solidFill>
                  <a:latin typeface="Calibri" pitchFamily="34" charset="0"/>
                </a:rPr>
                <a:t>Middle Frontal Gyrus</a:t>
              </a:r>
            </a:p>
          </p:txBody>
        </p:sp>
        <p:sp>
          <p:nvSpPr>
            <p:cNvPr id="2092" name="TextBox 28"/>
            <p:cNvSpPr txBox="1">
              <a:spLocks noChangeArrowheads="1"/>
            </p:cNvSpPr>
            <p:nvPr/>
          </p:nvSpPr>
          <p:spPr bwMode="auto">
            <a:xfrm>
              <a:off x="6502513" y="4073318"/>
              <a:ext cx="523852" cy="3685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en-US">
                  <a:solidFill>
                    <a:srgbClr val="FF33CC"/>
                  </a:solidFill>
                  <a:latin typeface="Calibri" pitchFamily="34" charset="0"/>
                </a:rPr>
                <a:t>8 – </a:t>
              </a:r>
            </a:p>
          </p:txBody>
        </p:sp>
      </p:grpSp>
      <p:sp>
        <p:nvSpPr>
          <p:cNvPr id="2087" name="TextBox 29"/>
          <p:cNvSpPr txBox="1">
            <a:spLocks noChangeArrowheads="1"/>
          </p:cNvSpPr>
          <p:nvPr/>
        </p:nvSpPr>
        <p:spPr bwMode="auto">
          <a:xfrm>
            <a:off x="2057400" y="2609850"/>
            <a:ext cx="301644" cy="3699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FF3300"/>
                </a:solidFill>
                <a:latin typeface="Calibri" pitchFamily="34" charset="0"/>
              </a:rPr>
              <a:t>9</a:t>
            </a:r>
          </a:p>
        </p:txBody>
      </p:sp>
      <p:grpSp>
        <p:nvGrpSpPr>
          <p:cNvPr id="2053" name="Group 2052"/>
          <p:cNvGrpSpPr/>
          <p:nvPr/>
        </p:nvGrpSpPr>
        <p:grpSpPr>
          <a:xfrm>
            <a:off x="6405402" y="4436972"/>
            <a:ext cx="2622711" cy="369978"/>
            <a:chOff x="6405402" y="4436972"/>
            <a:chExt cx="2622711" cy="369978"/>
          </a:xfrm>
        </p:grpSpPr>
        <p:sp>
          <p:nvSpPr>
            <p:cNvPr id="2088" name="TextBox 30"/>
            <p:cNvSpPr txBox="1">
              <a:spLocks noChangeArrowheads="1"/>
            </p:cNvSpPr>
            <p:nvPr/>
          </p:nvSpPr>
          <p:spPr bwMode="auto">
            <a:xfrm>
              <a:off x="6737210" y="4436972"/>
              <a:ext cx="2290903" cy="3699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en-US">
                  <a:solidFill>
                    <a:srgbClr val="FF3300"/>
                  </a:solidFill>
                  <a:latin typeface="Calibri" pitchFamily="34" charset="0"/>
                </a:rPr>
                <a:t>Superior Frontal Gyrus</a:t>
              </a:r>
            </a:p>
          </p:txBody>
        </p:sp>
        <p:sp>
          <p:nvSpPr>
            <p:cNvPr id="2089" name="TextBox 30"/>
            <p:cNvSpPr txBox="1">
              <a:spLocks noChangeArrowheads="1"/>
            </p:cNvSpPr>
            <p:nvPr/>
          </p:nvSpPr>
          <p:spPr bwMode="auto">
            <a:xfrm>
              <a:off x="6405402" y="4436972"/>
              <a:ext cx="522320" cy="3699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en-US">
                  <a:solidFill>
                    <a:srgbClr val="FF3300"/>
                  </a:solidFill>
                  <a:latin typeface="Calibri" pitchFamily="34" charset="0"/>
                </a:rPr>
                <a:t>9 – </a:t>
              </a:r>
            </a:p>
          </p:txBody>
        </p:sp>
      </p:grpSp>
      <p:sp>
        <p:nvSpPr>
          <p:cNvPr id="2078" name="TextBox 25"/>
          <p:cNvSpPr txBox="1">
            <a:spLocks noChangeArrowheads="1"/>
          </p:cNvSpPr>
          <p:nvPr/>
        </p:nvSpPr>
        <p:spPr bwMode="auto">
          <a:xfrm>
            <a:off x="2867025" y="3924721"/>
            <a:ext cx="301721" cy="3694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00FF00"/>
                </a:solidFill>
                <a:latin typeface="Calibri" pitchFamily="34" charset="0"/>
              </a:rPr>
              <a:t>7</a:t>
            </a:r>
          </a:p>
        </p:txBody>
      </p:sp>
      <p:sp>
        <p:nvSpPr>
          <p:cNvPr id="2080" name="TextBox 31"/>
          <p:cNvSpPr txBox="1">
            <a:spLocks noChangeArrowheads="1"/>
          </p:cNvSpPr>
          <p:nvPr/>
        </p:nvSpPr>
        <p:spPr bwMode="auto">
          <a:xfrm>
            <a:off x="3181386" y="3467353"/>
            <a:ext cx="301660" cy="3700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6699FF"/>
                </a:solidFill>
                <a:latin typeface="Calibri" pitchFamily="34" charset="0"/>
              </a:rPr>
              <a:t>5</a:t>
            </a:r>
          </a:p>
        </p:txBody>
      </p:sp>
      <p:sp>
        <p:nvSpPr>
          <p:cNvPr id="2082" name="TextBox 33"/>
          <p:cNvSpPr txBox="1">
            <a:spLocks noChangeArrowheads="1"/>
          </p:cNvSpPr>
          <p:nvPr/>
        </p:nvSpPr>
        <p:spPr bwMode="auto">
          <a:xfrm>
            <a:off x="3467169" y="3581695"/>
            <a:ext cx="301660" cy="3700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990099"/>
                </a:solidFill>
                <a:latin typeface="Calibri" pitchFamily="34" charset="0"/>
              </a:rPr>
              <a:t>6</a:t>
            </a:r>
          </a:p>
        </p:txBody>
      </p:sp>
      <p:grpSp>
        <p:nvGrpSpPr>
          <p:cNvPr id="31" name="Group 30"/>
          <p:cNvGrpSpPr/>
          <p:nvPr/>
        </p:nvGrpSpPr>
        <p:grpSpPr>
          <a:xfrm>
            <a:off x="6830738" y="1908175"/>
            <a:ext cx="2400575" cy="524067"/>
            <a:chOff x="6830738" y="1908175"/>
            <a:chExt cx="2400575" cy="524067"/>
          </a:xfrm>
        </p:grpSpPr>
        <p:sp>
          <p:nvSpPr>
            <p:cNvPr id="2081" name="TextBox 32"/>
            <p:cNvSpPr txBox="1">
              <a:spLocks noChangeArrowheads="1"/>
            </p:cNvSpPr>
            <p:nvPr/>
          </p:nvSpPr>
          <p:spPr bwMode="auto">
            <a:xfrm>
              <a:off x="7164151" y="1908175"/>
              <a:ext cx="1930621" cy="5240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en-US" dirty="0">
                  <a:solidFill>
                    <a:srgbClr val="6699FF"/>
                  </a:solidFill>
                  <a:latin typeface="Calibri" pitchFamily="34" charset="0"/>
                </a:rPr>
                <a:t>Pars </a:t>
              </a:r>
              <a:r>
                <a:rPr lang="en-US" altLang="en-US" dirty="0" err="1">
                  <a:solidFill>
                    <a:srgbClr val="6699FF"/>
                  </a:solidFill>
                  <a:latin typeface="Calibri" pitchFamily="34" charset="0"/>
                </a:rPr>
                <a:t>triangularis</a:t>
              </a:r>
              <a:r>
                <a:rPr lang="en-US" altLang="en-US" dirty="0">
                  <a:solidFill>
                    <a:srgbClr val="6699FF"/>
                  </a:solidFill>
                  <a:latin typeface="Calibri" pitchFamily="34" charset="0"/>
                </a:rPr>
                <a:t> </a:t>
              </a:r>
              <a:r>
                <a:rPr lang="en-US" altLang="en-US" sz="1000" dirty="0">
                  <a:solidFill>
                    <a:srgbClr val="6699FF"/>
                  </a:solidFill>
                  <a:latin typeface="Calibri" pitchFamily="34" charset="0"/>
                </a:rPr>
                <a:t>of Inferior Frontal Gyrus</a:t>
              </a:r>
            </a:p>
          </p:txBody>
        </p:sp>
        <p:sp>
          <p:nvSpPr>
            <p:cNvPr id="2084" name="TextBox 32"/>
            <p:cNvSpPr txBox="1">
              <a:spLocks noChangeArrowheads="1"/>
            </p:cNvSpPr>
            <p:nvPr/>
          </p:nvSpPr>
          <p:spPr bwMode="auto">
            <a:xfrm>
              <a:off x="6830738" y="1914527"/>
              <a:ext cx="2400575" cy="3684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en-US" dirty="0">
                  <a:solidFill>
                    <a:srgbClr val="6699FF"/>
                  </a:solidFill>
                  <a:latin typeface="Calibri" pitchFamily="34" charset="0"/>
                </a:rPr>
                <a:t>5 –</a:t>
              </a:r>
              <a:endParaRPr lang="en-US" altLang="en-US" sz="1000" dirty="0">
                <a:solidFill>
                  <a:srgbClr val="6699FF"/>
                </a:solidFill>
                <a:latin typeface="Calibri" pitchFamily="34" charset="0"/>
              </a:endParaRPr>
            </a:p>
          </p:txBody>
        </p:sp>
      </p:grpSp>
      <p:grpSp>
        <p:nvGrpSpPr>
          <p:cNvPr id="2048" name="Group 2047"/>
          <p:cNvGrpSpPr/>
          <p:nvPr/>
        </p:nvGrpSpPr>
        <p:grpSpPr>
          <a:xfrm>
            <a:off x="6810827" y="2366414"/>
            <a:ext cx="2257684" cy="524067"/>
            <a:chOff x="6810827" y="2366414"/>
            <a:chExt cx="2257684" cy="524067"/>
          </a:xfrm>
        </p:grpSpPr>
        <p:sp>
          <p:nvSpPr>
            <p:cNvPr id="2083" name="TextBox 34"/>
            <p:cNvSpPr txBox="1">
              <a:spLocks noChangeArrowheads="1"/>
            </p:cNvSpPr>
            <p:nvPr/>
          </p:nvSpPr>
          <p:spPr bwMode="auto">
            <a:xfrm>
              <a:off x="7142653" y="2366414"/>
              <a:ext cx="1856000" cy="5240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en-US" dirty="0">
                  <a:solidFill>
                    <a:srgbClr val="990099"/>
                  </a:solidFill>
                  <a:latin typeface="Calibri" pitchFamily="34" charset="0"/>
                </a:rPr>
                <a:t>Pars </a:t>
              </a:r>
              <a:r>
                <a:rPr lang="en-US" altLang="en-US" dirty="0" err="1">
                  <a:solidFill>
                    <a:srgbClr val="990099"/>
                  </a:solidFill>
                  <a:latin typeface="Calibri" pitchFamily="34" charset="0"/>
                </a:rPr>
                <a:t>Opercularis</a:t>
              </a:r>
              <a:r>
                <a:rPr lang="en-US" altLang="en-US" dirty="0">
                  <a:solidFill>
                    <a:srgbClr val="990099"/>
                  </a:solidFill>
                  <a:latin typeface="Calibri" pitchFamily="34" charset="0"/>
                </a:rPr>
                <a:t> </a:t>
              </a:r>
              <a:r>
                <a:rPr lang="en-US" altLang="en-US" sz="1000" dirty="0">
                  <a:solidFill>
                    <a:srgbClr val="990099"/>
                  </a:solidFill>
                  <a:latin typeface="Calibri" pitchFamily="34" charset="0"/>
                </a:rPr>
                <a:t>of Inferior Frontal Gyrus</a:t>
              </a:r>
            </a:p>
          </p:txBody>
        </p:sp>
        <p:sp>
          <p:nvSpPr>
            <p:cNvPr id="2085" name="TextBox 34"/>
            <p:cNvSpPr txBox="1">
              <a:spLocks noChangeArrowheads="1"/>
            </p:cNvSpPr>
            <p:nvPr/>
          </p:nvSpPr>
          <p:spPr bwMode="auto">
            <a:xfrm>
              <a:off x="6810827" y="2372766"/>
              <a:ext cx="2257684" cy="3684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en-US">
                  <a:solidFill>
                    <a:srgbClr val="990099"/>
                  </a:solidFill>
                  <a:latin typeface="Calibri" pitchFamily="34" charset="0"/>
                </a:rPr>
                <a:t>6 – </a:t>
              </a:r>
              <a:endParaRPr lang="en-US" altLang="en-US" sz="1000">
                <a:solidFill>
                  <a:srgbClr val="990099"/>
                </a:solidFill>
                <a:latin typeface="Calibri" pitchFamily="34" charset="0"/>
              </a:endParaRPr>
            </a:p>
          </p:txBody>
        </p:sp>
      </p:grpSp>
      <p:grpSp>
        <p:nvGrpSpPr>
          <p:cNvPr id="2049" name="Group 2048"/>
          <p:cNvGrpSpPr/>
          <p:nvPr/>
        </p:nvGrpSpPr>
        <p:grpSpPr>
          <a:xfrm>
            <a:off x="6557372" y="2804606"/>
            <a:ext cx="2581571" cy="530419"/>
            <a:chOff x="6557372" y="2804606"/>
            <a:chExt cx="2581571" cy="530419"/>
          </a:xfrm>
        </p:grpSpPr>
        <p:sp>
          <p:nvSpPr>
            <p:cNvPr id="2079" name="TextBox 26"/>
            <p:cNvSpPr txBox="1">
              <a:spLocks noChangeArrowheads="1"/>
            </p:cNvSpPr>
            <p:nvPr/>
          </p:nvSpPr>
          <p:spPr bwMode="auto">
            <a:xfrm>
              <a:off x="7003511" y="2810958"/>
              <a:ext cx="2078275" cy="5240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en-US" dirty="0">
                  <a:solidFill>
                    <a:srgbClr val="00FF00"/>
                  </a:solidFill>
                  <a:latin typeface="Calibri" pitchFamily="34" charset="0"/>
                </a:rPr>
                <a:t>Pars Orbitalis </a:t>
              </a:r>
              <a:r>
                <a:rPr lang="en-US" altLang="en-US" sz="1000" dirty="0">
                  <a:solidFill>
                    <a:srgbClr val="00FF00"/>
                  </a:solidFill>
                  <a:latin typeface="Calibri" pitchFamily="34" charset="0"/>
                </a:rPr>
                <a:t>of Inferior Frontal Gyrus</a:t>
              </a:r>
            </a:p>
          </p:txBody>
        </p:sp>
        <p:sp>
          <p:nvSpPr>
            <p:cNvPr id="2086" name="TextBox 26"/>
            <p:cNvSpPr txBox="1">
              <a:spLocks noChangeArrowheads="1"/>
            </p:cNvSpPr>
            <p:nvPr/>
          </p:nvSpPr>
          <p:spPr bwMode="auto">
            <a:xfrm>
              <a:off x="6557372" y="2804606"/>
              <a:ext cx="2581571" cy="3700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en-US">
                  <a:solidFill>
                    <a:srgbClr val="00FF00"/>
                  </a:solidFill>
                  <a:latin typeface="Calibri" pitchFamily="34" charset="0"/>
                </a:rPr>
                <a:t>7 – </a:t>
              </a:r>
              <a:endParaRPr lang="en-US" altLang="en-US" sz="1000">
                <a:solidFill>
                  <a:srgbClr val="00FF00"/>
                </a:solidFill>
                <a:latin typeface="Calibri" pitchFamily="34" charset="0"/>
              </a:endParaRPr>
            </a:p>
          </p:txBody>
        </p:sp>
      </p:grpSp>
      <p:cxnSp>
        <p:nvCxnSpPr>
          <p:cNvPr id="23" name="Straight Arrow Connector 22"/>
          <p:cNvCxnSpPr/>
          <p:nvPr/>
        </p:nvCxnSpPr>
        <p:spPr bwMode="auto">
          <a:xfrm flipV="1">
            <a:off x="3094038" y="4368800"/>
            <a:ext cx="831850" cy="692150"/>
          </a:xfrm>
          <a:prstGeom prst="straightConnector1">
            <a:avLst/>
          </a:prstGeom>
          <a:ln w="28575">
            <a:solidFill>
              <a:srgbClr val="00CC99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70" name="TextBox 39"/>
          <p:cNvSpPr txBox="1">
            <a:spLocks noChangeArrowheads="1"/>
          </p:cNvSpPr>
          <p:nvPr/>
        </p:nvSpPr>
        <p:spPr bwMode="auto">
          <a:xfrm>
            <a:off x="3717981" y="3970338"/>
            <a:ext cx="419096" cy="3697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FF6600"/>
                </a:solidFill>
                <a:latin typeface="Calibri" pitchFamily="34" charset="0"/>
              </a:rPr>
              <a:t>10</a:t>
            </a:r>
          </a:p>
        </p:txBody>
      </p:sp>
      <p:sp>
        <p:nvSpPr>
          <p:cNvPr id="2072" name="TextBox 41"/>
          <p:cNvSpPr txBox="1">
            <a:spLocks noChangeArrowheads="1"/>
          </p:cNvSpPr>
          <p:nvPr/>
        </p:nvSpPr>
        <p:spPr bwMode="auto">
          <a:xfrm>
            <a:off x="3659245" y="4436931"/>
            <a:ext cx="417508" cy="3697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0000FF"/>
                </a:solidFill>
                <a:latin typeface="Calibri" pitchFamily="34" charset="0"/>
              </a:rPr>
              <a:t>11</a:t>
            </a:r>
          </a:p>
        </p:txBody>
      </p:sp>
      <p:sp>
        <p:nvSpPr>
          <p:cNvPr id="2074" name="TextBox 49"/>
          <p:cNvSpPr txBox="1">
            <a:spLocks noChangeArrowheads="1"/>
          </p:cNvSpPr>
          <p:nvPr/>
        </p:nvSpPr>
        <p:spPr bwMode="auto">
          <a:xfrm>
            <a:off x="2835341" y="4895587"/>
            <a:ext cx="307972" cy="3681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00CC99"/>
                </a:solidFill>
                <a:latin typeface="Calibri" pitchFamily="34" charset="0"/>
              </a:rPr>
              <a:t>E</a:t>
            </a:r>
          </a:p>
        </p:txBody>
      </p:sp>
      <p:sp>
        <p:nvSpPr>
          <p:cNvPr id="2075" name="TextBox 50"/>
          <p:cNvSpPr txBox="1">
            <a:spLocks noChangeArrowheads="1"/>
          </p:cNvSpPr>
          <p:nvPr/>
        </p:nvSpPr>
        <p:spPr bwMode="auto">
          <a:xfrm>
            <a:off x="138113" y="5784955"/>
            <a:ext cx="2898744" cy="3697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dirty="0">
                <a:solidFill>
                  <a:srgbClr val="00CC99"/>
                </a:solidFill>
                <a:latin typeface="Calibri" pitchFamily="34" charset="0"/>
              </a:rPr>
              <a:t>E – Superior Temporal Sulcus</a:t>
            </a:r>
          </a:p>
        </p:txBody>
      </p:sp>
      <p:grpSp>
        <p:nvGrpSpPr>
          <p:cNvPr id="2055" name="Group 2054"/>
          <p:cNvGrpSpPr/>
          <p:nvPr/>
        </p:nvGrpSpPr>
        <p:grpSpPr>
          <a:xfrm>
            <a:off x="6108731" y="4862260"/>
            <a:ext cx="2914620" cy="374543"/>
            <a:chOff x="6108731" y="4862260"/>
            <a:chExt cx="2914620" cy="374543"/>
          </a:xfrm>
        </p:grpSpPr>
        <p:sp>
          <p:nvSpPr>
            <p:cNvPr id="2071" name="TextBox 40"/>
            <p:cNvSpPr txBox="1">
              <a:spLocks noChangeArrowheads="1"/>
            </p:cNvSpPr>
            <p:nvPr/>
          </p:nvSpPr>
          <p:spPr bwMode="auto">
            <a:xfrm>
              <a:off x="6519890" y="4862260"/>
              <a:ext cx="2503461" cy="3697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en-US">
                  <a:solidFill>
                    <a:srgbClr val="FF6600"/>
                  </a:solidFill>
                  <a:latin typeface="Calibri" pitchFamily="34" charset="0"/>
                </a:rPr>
                <a:t>Superior Temporal Gyrus</a:t>
              </a:r>
            </a:p>
          </p:txBody>
        </p:sp>
        <p:sp>
          <p:nvSpPr>
            <p:cNvPr id="2076" name="TextBox 40"/>
            <p:cNvSpPr txBox="1">
              <a:spLocks noChangeArrowheads="1"/>
            </p:cNvSpPr>
            <p:nvPr/>
          </p:nvSpPr>
          <p:spPr bwMode="auto">
            <a:xfrm>
              <a:off x="6108731" y="4868608"/>
              <a:ext cx="585782" cy="3681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en-US" dirty="0">
                  <a:solidFill>
                    <a:srgbClr val="FF6600"/>
                  </a:solidFill>
                  <a:latin typeface="Calibri" pitchFamily="34" charset="0"/>
                </a:rPr>
                <a:t>10 –</a:t>
              </a:r>
            </a:p>
          </p:txBody>
        </p:sp>
      </p:grpSp>
      <p:grpSp>
        <p:nvGrpSpPr>
          <p:cNvPr id="2056" name="Group 2055"/>
          <p:cNvGrpSpPr/>
          <p:nvPr/>
        </p:nvGrpSpPr>
        <p:grpSpPr>
          <a:xfrm>
            <a:off x="6246842" y="5294800"/>
            <a:ext cx="2787621" cy="369782"/>
            <a:chOff x="6246842" y="5294800"/>
            <a:chExt cx="2787621" cy="369782"/>
          </a:xfrm>
        </p:grpSpPr>
        <p:sp>
          <p:nvSpPr>
            <p:cNvPr id="2073" name="TextBox 42"/>
            <p:cNvSpPr txBox="1">
              <a:spLocks noChangeArrowheads="1"/>
            </p:cNvSpPr>
            <p:nvPr/>
          </p:nvSpPr>
          <p:spPr bwMode="auto">
            <a:xfrm>
              <a:off x="6669113" y="5294800"/>
              <a:ext cx="2365350" cy="3697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en-US">
                  <a:solidFill>
                    <a:srgbClr val="0000FF"/>
                  </a:solidFill>
                  <a:latin typeface="Calibri" pitchFamily="34" charset="0"/>
                </a:rPr>
                <a:t>Middle Temporal Gyrus</a:t>
              </a:r>
            </a:p>
          </p:txBody>
        </p:sp>
        <p:sp>
          <p:nvSpPr>
            <p:cNvPr id="2077" name="TextBox 42"/>
            <p:cNvSpPr txBox="1">
              <a:spLocks noChangeArrowheads="1"/>
            </p:cNvSpPr>
            <p:nvPr/>
          </p:nvSpPr>
          <p:spPr bwMode="auto">
            <a:xfrm>
              <a:off x="6246842" y="5294800"/>
              <a:ext cx="639755" cy="3697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en-US" dirty="0">
                  <a:solidFill>
                    <a:srgbClr val="0000FF"/>
                  </a:solidFill>
                  <a:latin typeface="Calibri" pitchFamily="34" charset="0"/>
                </a:rPr>
                <a:t>11 – </a:t>
              </a:r>
            </a:p>
          </p:txBody>
        </p:sp>
      </p:grpSp>
      <p:sp>
        <p:nvSpPr>
          <p:cNvPr id="8" name="Freeform 7"/>
          <p:cNvSpPr/>
          <p:nvPr/>
        </p:nvSpPr>
        <p:spPr bwMode="auto">
          <a:xfrm>
            <a:off x="3030538" y="3241675"/>
            <a:ext cx="914400" cy="776288"/>
          </a:xfrm>
          <a:custGeom>
            <a:avLst/>
            <a:gdLst>
              <a:gd name="connsiteX0" fmla="*/ 0 w 914400"/>
              <a:gd name="connsiteY0" fmla="*/ 535709 h 775854"/>
              <a:gd name="connsiteX1" fmla="*/ 249382 w 914400"/>
              <a:gd name="connsiteY1" fmla="*/ 628072 h 775854"/>
              <a:gd name="connsiteX2" fmla="*/ 350982 w 914400"/>
              <a:gd name="connsiteY2" fmla="*/ 701963 h 775854"/>
              <a:gd name="connsiteX3" fmla="*/ 600364 w 914400"/>
              <a:gd name="connsiteY3" fmla="*/ 775854 h 775854"/>
              <a:gd name="connsiteX4" fmla="*/ 785091 w 914400"/>
              <a:gd name="connsiteY4" fmla="*/ 757381 h 775854"/>
              <a:gd name="connsiteX5" fmla="*/ 849746 w 914400"/>
              <a:gd name="connsiteY5" fmla="*/ 720436 h 775854"/>
              <a:gd name="connsiteX6" fmla="*/ 914400 w 914400"/>
              <a:gd name="connsiteY6" fmla="*/ 655781 h 775854"/>
              <a:gd name="connsiteX7" fmla="*/ 868218 w 914400"/>
              <a:gd name="connsiteY7" fmla="*/ 591127 h 775854"/>
              <a:gd name="connsiteX8" fmla="*/ 766618 w 914400"/>
              <a:gd name="connsiteY8" fmla="*/ 452581 h 775854"/>
              <a:gd name="connsiteX9" fmla="*/ 701964 w 914400"/>
              <a:gd name="connsiteY9" fmla="*/ 341745 h 775854"/>
              <a:gd name="connsiteX10" fmla="*/ 628073 w 914400"/>
              <a:gd name="connsiteY10" fmla="*/ 212436 h 775854"/>
              <a:gd name="connsiteX11" fmla="*/ 628073 w 914400"/>
              <a:gd name="connsiteY11" fmla="*/ 110836 h 775854"/>
              <a:gd name="connsiteX12" fmla="*/ 544946 w 914400"/>
              <a:gd name="connsiteY12" fmla="*/ 46181 h 775854"/>
              <a:gd name="connsiteX13" fmla="*/ 434109 w 914400"/>
              <a:gd name="connsiteY13" fmla="*/ 9236 h 775854"/>
              <a:gd name="connsiteX14" fmla="*/ 295564 w 914400"/>
              <a:gd name="connsiteY14" fmla="*/ 0 h 775854"/>
              <a:gd name="connsiteX15" fmla="*/ 249382 w 914400"/>
              <a:gd name="connsiteY15" fmla="*/ 0 h 775854"/>
              <a:gd name="connsiteX16" fmla="*/ 92364 w 914400"/>
              <a:gd name="connsiteY16" fmla="*/ 36945 h 775854"/>
              <a:gd name="connsiteX17" fmla="*/ 55418 w 914400"/>
              <a:gd name="connsiteY17" fmla="*/ 120072 h 775854"/>
              <a:gd name="connsiteX18" fmla="*/ 36946 w 914400"/>
              <a:gd name="connsiteY18" fmla="*/ 240145 h 775854"/>
              <a:gd name="connsiteX19" fmla="*/ 0 w 914400"/>
              <a:gd name="connsiteY19" fmla="*/ 387927 h 775854"/>
              <a:gd name="connsiteX20" fmla="*/ 0 w 914400"/>
              <a:gd name="connsiteY20" fmla="*/ 387927 h 775854"/>
              <a:gd name="connsiteX21" fmla="*/ 0 w 914400"/>
              <a:gd name="connsiteY21" fmla="*/ 535709 h 7758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914400" h="775854">
                <a:moveTo>
                  <a:pt x="0" y="535709"/>
                </a:moveTo>
                <a:lnTo>
                  <a:pt x="249382" y="628072"/>
                </a:lnTo>
                <a:lnTo>
                  <a:pt x="350982" y="701963"/>
                </a:lnTo>
                <a:lnTo>
                  <a:pt x="600364" y="775854"/>
                </a:lnTo>
                <a:lnTo>
                  <a:pt x="785091" y="757381"/>
                </a:lnTo>
                <a:lnTo>
                  <a:pt x="849746" y="720436"/>
                </a:lnTo>
                <a:lnTo>
                  <a:pt x="914400" y="655781"/>
                </a:lnTo>
                <a:lnTo>
                  <a:pt x="868218" y="591127"/>
                </a:lnTo>
                <a:lnTo>
                  <a:pt x="766618" y="452581"/>
                </a:lnTo>
                <a:lnTo>
                  <a:pt x="701964" y="341745"/>
                </a:lnTo>
                <a:lnTo>
                  <a:pt x="628073" y="212436"/>
                </a:lnTo>
                <a:lnTo>
                  <a:pt x="628073" y="110836"/>
                </a:lnTo>
                <a:lnTo>
                  <a:pt x="544946" y="46181"/>
                </a:lnTo>
                <a:lnTo>
                  <a:pt x="434109" y="9236"/>
                </a:lnTo>
                <a:lnTo>
                  <a:pt x="295564" y="0"/>
                </a:lnTo>
                <a:lnTo>
                  <a:pt x="249382" y="0"/>
                </a:lnTo>
                <a:lnTo>
                  <a:pt x="92364" y="36945"/>
                </a:lnTo>
                <a:lnTo>
                  <a:pt x="55418" y="120072"/>
                </a:lnTo>
                <a:lnTo>
                  <a:pt x="36946" y="240145"/>
                </a:lnTo>
                <a:lnTo>
                  <a:pt x="0" y="387927"/>
                </a:lnTo>
                <a:lnTo>
                  <a:pt x="0" y="387927"/>
                </a:lnTo>
                <a:lnTo>
                  <a:pt x="0" y="535709"/>
                </a:lnTo>
                <a:close/>
              </a:path>
            </a:pathLst>
          </a:custGeom>
          <a:noFill/>
          <a:ln>
            <a:solidFill>
              <a:srgbClr val="00FFFF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7196138" y="1533525"/>
            <a:ext cx="1811337" cy="368300"/>
            <a:chOff x="7196138" y="1533525"/>
            <a:chExt cx="1811337" cy="368300"/>
          </a:xfrm>
        </p:grpSpPr>
        <p:sp>
          <p:nvSpPr>
            <p:cNvPr id="65" name="TextBox 28"/>
            <p:cNvSpPr txBox="1">
              <a:spLocks noChangeArrowheads="1"/>
            </p:cNvSpPr>
            <p:nvPr/>
          </p:nvSpPr>
          <p:spPr bwMode="auto">
            <a:xfrm>
              <a:off x="7670800" y="1533525"/>
              <a:ext cx="1336675" cy="368300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defRPr/>
              </a:pPr>
              <a:r>
                <a:rPr lang="en-US" altLang="en-US" dirty="0" err="1" smtClean="0">
                  <a:latin typeface="Calibri" pitchFamily="34" charset="0"/>
                </a:rPr>
                <a:t>Broca’s</a:t>
              </a:r>
              <a:r>
                <a:rPr lang="en-US" altLang="en-US" dirty="0" smtClean="0">
                  <a:latin typeface="Calibri" pitchFamily="34" charset="0"/>
                </a:rPr>
                <a:t> Area</a:t>
              </a:r>
            </a:p>
          </p:txBody>
        </p:sp>
        <p:sp>
          <p:nvSpPr>
            <p:cNvPr id="66" name="TextBox 28"/>
            <p:cNvSpPr txBox="1">
              <a:spLocks noChangeArrowheads="1"/>
            </p:cNvSpPr>
            <p:nvPr/>
          </p:nvSpPr>
          <p:spPr bwMode="auto">
            <a:xfrm>
              <a:off x="7196138" y="1533525"/>
              <a:ext cx="523875" cy="368300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defRPr/>
              </a:pPr>
              <a:r>
                <a:rPr lang="en-US" altLang="en-US" dirty="0" smtClean="0">
                  <a:latin typeface="Calibri" pitchFamily="34" charset="0"/>
                </a:rPr>
                <a:t>4 – </a:t>
              </a:r>
            </a:p>
          </p:txBody>
        </p:sp>
      </p:grpSp>
      <p:cxnSp>
        <p:nvCxnSpPr>
          <p:cNvPr id="67" name="Straight Arrow Connector 66"/>
          <p:cNvCxnSpPr>
            <a:stCxn id="68" idx="2"/>
          </p:cNvCxnSpPr>
          <p:nvPr/>
        </p:nvCxnSpPr>
        <p:spPr bwMode="auto">
          <a:xfrm>
            <a:off x="3095625" y="1692275"/>
            <a:ext cx="42863" cy="1504950"/>
          </a:xfrm>
          <a:prstGeom prst="straightConnector1">
            <a:avLst/>
          </a:prstGeom>
          <a:ln w="28575">
            <a:solidFill>
              <a:srgbClr val="00FFFF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29"/>
          <p:cNvSpPr txBox="1">
            <a:spLocks noChangeArrowheads="1"/>
          </p:cNvSpPr>
          <p:nvPr/>
        </p:nvSpPr>
        <p:spPr bwMode="auto">
          <a:xfrm>
            <a:off x="2944813" y="1322388"/>
            <a:ext cx="301625" cy="369887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en-US" dirty="0" smtClean="0">
                <a:solidFill>
                  <a:srgbClr val="00FFFF"/>
                </a:solidFill>
                <a:latin typeface="Calibri" pitchFamily="34" charset="0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3250753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4" descr="CerebrumInsularLobeRevised0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54730" y="1605671"/>
            <a:ext cx="5181600" cy="4411662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Straight Arrow Connector 4"/>
          <p:cNvCxnSpPr/>
          <p:nvPr/>
        </p:nvCxnSpPr>
        <p:spPr>
          <a:xfrm flipH="1">
            <a:off x="3886892" y="1264358"/>
            <a:ext cx="425453" cy="2493963"/>
          </a:xfrm>
          <a:prstGeom prst="straightConnector1">
            <a:avLst/>
          </a:prstGeom>
          <a:ln w="28575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4325398" y="938219"/>
            <a:ext cx="2098675" cy="64611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latin typeface="+mn-lt"/>
              </a:rPr>
              <a:t>2 – gyri?</a:t>
            </a:r>
          </a:p>
          <a:p>
            <a:pPr>
              <a:defRPr/>
            </a:pPr>
            <a:r>
              <a:rPr lang="en-US" dirty="0">
                <a:latin typeface="+mn-lt"/>
              </a:rPr>
              <a:t>3 – functional area?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94150" y="738007"/>
            <a:ext cx="4646612" cy="64611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latin typeface="+mn-lt"/>
              </a:rPr>
              <a:t>2 – Superior Transverse Temporal Gyri of </a:t>
            </a:r>
            <a:r>
              <a:rPr lang="en-US" dirty="0" err="1">
                <a:latin typeface="+mn-lt"/>
              </a:rPr>
              <a:t>Heschl</a:t>
            </a:r>
            <a:endParaRPr lang="en-US" dirty="0">
              <a:latin typeface="+mn-lt"/>
            </a:endParaRPr>
          </a:p>
          <a:p>
            <a:pPr>
              <a:defRPr/>
            </a:pPr>
            <a:r>
              <a:rPr lang="en-US" dirty="0">
                <a:latin typeface="+mn-lt"/>
              </a:rPr>
              <a:t>3 – Primary Auditory Cortex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1535278" y="4256797"/>
            <a:ext cx="1064152" cy="847724"/>
          </a:xfrm>
          <a:prstGeom prst="straightConnector1">
            <a:avLst/>
          </a:prstGeom>
          <a:ln w="28575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554730" y="5095875"/>
            <a:ext cx="1087438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latin typeface="+mn-lt"/>
              </a:rPr>
              <a:t>1 – Lobe?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75696" y="6118225"/>
            <a:ext cx="1622425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latin typeface="+mn-lt"/>
              </a:rPr>
              <a:t>1 – Insular lobe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autoUpdateAnimBg="0" advAuto="0"/>
      <p:bldP spid="10" grpId="0" autoUpdateAnimBg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>
            <a:latin typeface="+mn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2156081</TotalTime>
  <Words>324</Words>
  <Application>Microsoft Office PowerPoint</Application>
  <PresentationFormat>On-screen Show (4:3)</PresentationFormat>
  <Paragraphs>129</Paragraphs>
  <Slides>6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kmjacobs</dc:creator>
  <cp:lastModifiedBy>Kimberle Jacobs</cp:lastModifiedBy>
  <cp:revision>271</cp:revision>
  <dcterms:created xsi:type="dcterms:W3CDTF">2011-01-28T14:26:24Z</dcterms:created>
  <dcterms:modified xsi:type="dcterms:W3CDTF">2016-10-25T16:52:43Z</dcterms:modified>
</cp:coreProperties>
</file>