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256" r:id="rId2"/>
    <p:sldId id="271" r:id="rId3"/>
    <p:sldId id="258" r:id="rId4"/>
    <p:sldId id="268" r:id="rId5"/>
    <p:sldId id="272" r:id="rId6"/>
    <p:sldId id="259" r:id="rId7"/>
    <p:sldId id="304" r:id="rId8"/>
    <p:sldId id="278" r:id="rId9"/>
    <p:sldId id="305" r:id="rId10"/>
    <p:sldId id="279" r:id="rId11"/>
    <p:sldId id="273" r:id="rId12"/>
    <p:sldId id="260" r:id="rId13"/>
    <p:sldId id="261" r:id="rId14"/>
    <p:sldId id="262" r:id="rId15"/>
    <p:sldId id="280" r:id="rId16"/>
    <p:sldId id="264" r:id="rId17"/>
    <p:sldId id="270" r:id="rId18"/>
    <p:sldId id="283" r:id="rId19"/>
    <p:sldId id="285" r:id="rId20"/>
    <p:sldId id="286" r:id="rId21"/>
    <p:sldId id="287" r:id="rId22"/>
    <p:sldId id="288" r:id="rId23"/>
    <p:sldId id="289" r:id="rId24"/>
    <p:sldId id="290" r:id="rId25"/>
    <p:sldId id="307" r:id="rId26"/>
    <p:sldId id="306" r:id="rId27"/>
    <p:sldId id="293" r:id="rId28"/>
    <p:sldId id="294" r:id="rId29"/>
    <p:sldId id="295" r:id="rId30"/>
    <p:sldId id="297" r:id="rId31"/>
    <p:sldId id="308" r:id="rId32"/>
    <p:sldId id="302"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3384" userDrawn="1">
          <p15:clr>
            <a:srgbClr val="A4A3A4"/>
          </p15:clr>
        </p15:guide>
        <p15:guide id="3" orient="horz" pos="3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EE6"/>
    <a:srgbClr val="BC00BC"/>
    <a:srgbClr val="CC00FF"/>
    <a:srgbClr val="00CC00"/>
    <a:srgbClr val="7C991F"/>
    <a:srgbClr val="FF3737"/>
    <a:srgbClr val="8E8BF6"/>
    <a:srgbClr val="4642F0"/>
    <a:srgbClr val="96B925"/>
    <a:srgbClr val="CCE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91740" autoAdjust="0"/>
  </p:normalViewPr>
  <p:slideViewPr>
    <p:cSldViewPr snapToGrid="0">
      <p:cViewPr varScale="1">
        <p:scale>
          <a:sx n="112" d="100"/>
          <a:sy n="112" d="100"/>
        </p:scale>
        <p:origin x="114" y="1200"/>
      </p:cViewPr>
      <p:guideLst>
        <p:guide orient="horz" pos="2352"/>
        <p:guide pos="3384"/>
        <p:guide orient="horz" pos="338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81F8C-5CEE-44C8-B5A0-2CC148A065C0}"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E1C1E-B374-4893-AB6E-9E5702BD1E2A}" type="slidenum">
              <a:rPr lang="en-US" smtClean="0"/>
              <a:t>‹#›</a:t>
            </a:fld>
            <a:endParaRPr lang="en-US"/>
          </a:p>
        </p:txBody>
      </p:sp>
    </p:spTree>
    <p:extLst>
      <p:ext uri="{BB962C8B-B14F-4D97-AF65-F5344CB8AC3E}">
        <p14:creationId xmlns:p14="http://schemas.microsoft.com/office/powerpoint/2010/main" val="175536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adiopaedia.org/articles/dysembryoplastic-neuroepithelial-tumou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helancet.com/journals/laneur/article/PIIS1474-4422(15)00199-4/fulltext#title-footnote-box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Oligogenic</a:t>
            </a:r>
            <a:r>
              <a:rPr lang="en-US" dirty="0"/>
              <a:t> = determined by a small number of genes. Polygenic traits are considered </a:t>
            </a:r>
            <a:r>
              <a:rPr lang="en-US" b="1" dirty="0"/>
              <a:t>non</a:t>
            </a:r>
            <a:r>
              <a:rPr lang="en-US" dirty="0"/>
              <a:t>-</a:t>
            </a:r>
            <a:r>
              <a:rPr lang="en-US" b="1" dirty="0"/>
              <a:t>Mendelian</a:t>
            </a:r>
            <a:r>
              <a:rPr lang="en-US" dirty="0"/>
              <a:t> because their alleles are located on more than one gene which allows for more alleles and phenotypes. </a:t>
            </a:r>
            <a:r>
              <a:rPr lang="en-US" b="1" dirty="0"/>
              <a:t>Examples</a:t>
            </a:r>
            <a:r>
              <a:rPr lang="en-US" dirty="0"/>
              <a:t> of polygenic traits are hair color and height. Other traits, such as blood type, show codominance, where there is no dominant or recessive allele.</a:t>
            </a:r>
          </a:p>
          <a:p>
            <a:endParaRPr lang="en-US" dirty="0"/>
          </a:p>
          <a:p>
            <a:r>
              <a:rPr lang="en-US" dirty="0"/>
              <a:t>Before the development of next-generation sequencing, both linkage analyses and targeted candidate gene studies identified a number of epilepsy genes</a:t>
            </a:r>
          </a:p>
        </p:txBody>
      </p:sp>
      <p:sp>
        <p:nvSpPr>
          <p:cNvPr id="4" name="Slide Number Placeholder 3"/>
          <p:cNvSpPr>
            <a:spLocks noGrp="1"/>
          </p:cNvSpPr>
          <p:nvPr>
            <p:ph type="sldNum" sz="quarter" idx="10"/>
          </p:nvPr>
        </p:nvSpPr>
        <p:spPr/>
        <p:txBody>
          <a:bodyPr/>
          <a:lstStyle/>
          <a:p>
            <a:fld id="{725E1C1E-B374-4893-AB6E-9E5702BD1E2A}" type="slidenum">
              <a:rPr lang="en-US" smtClean="0"/>
              <a:t>6</a:t>
            </a:fld>
            <a:endParaRPr lang="en-US"/>
          </a:p>
        </p:txBody>
      </p:sp>
    </p:spTree>
    <p:extLst>
      <p:ext uri="{BB962C8B-B14F-4D97-AF65-F5344CB8AC3E}">
        <p14:creationId xmlns:p14="http://schemas.microsoft.com/office/powerpoint/2010/main" val="11839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Oligogenic</a:t>
            </a:r>
            <a:r>
              <a:rPr lang="en-US" dirty="0"/>
              <a:t> = determined by a small number of genes. Polygenic traits are considered </a:t>
            </a:r>
            <a:r>
              <a:rPr lang="en-US" b="1" dirty="0"/>
              <a:t>non</a:t>
            </a:r>
            <a:r>
              <a:rPr lang="en-US" dirty="0"/>
              <a:t>-</a:t>
            </a:r>
            <a:r>
              <a:rPr lang="en-US" b="1" dirty="0"/>
              <a:t>Mendelian</a:t>
            </a:r>
            <a:r>
              <a:rPr lang="en-US" dirty="0"/>
              <a:t> because their alleles are located on more than one gene which allows for more alleles and phenotypes. </a:t>
            </a:r>
            <a:r>
              <a:rPr lang="en-US" b="1" dirty="0"/>
              <a:t>Examples</a:t>
            </a:r>
            <a:r>
              <a:rPr lang="en-US" dirty="0"/>
              <a:t> of polygenic traits are hair color and height. Other traits, such as blood type, show codominance, where there is no dominant or recessive allele.</a:t>
            </a:r>
          </a:p>
          <a:p>
            <a:endParaRPr lang="en-US" dirty="0"/>
          </a:p>
          <a:p>
            <a:r>
              <a:rPr lang="en-US" dirty="0"/>
              <a:t>Before the development of next-generation sequencing, both linkage analyses and targeted candidate gene studies identified a number of epilepsy genes</a:t>
            </a:r>
          </a:p>
        </p:txBody>
      </p:sp>
      <p:sp>
        <p:nvSpPr>
          <p:cNvPr id="4" name="Slide Number Placeholder 3"/>
          <p:cNvSpPr>
            <a:spLocks noGrp="1"/>
          </p:cNvSpPr>
          <p:nvPr>
            <p:ph type="sldNum" sz="quarter" idx="10"/>
          </p:nvPr>
        </p:nvSpPr>
        <p:spPr/>
        <p:txBody>
          <a:bodyPr/>
          <a:lstStyle/>
          <a:p>
            <a:fld id="{725E1C1E-B374-4893-AB6E-9E5702BD1E2A}" type="slidenum">
              <a:rPr lang="en-US" smtClean="0"/>
              <a:t>7</a:t>
            </a:fld>
            <a:endParaRPr lang="en-US"/>
          </a:p>
        </p:txBody>
      </p:sp>
    </p:spTree>
    <p:extLst>
      <p:ext uri="{BB962C8B-B14F-4D97-AF65-F5344CB8AC3E}">
        <p14:creationId xmlns:p14="http://schemas.microsoft.com/office/powerpoint/2010/main" val="352672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ADNFLE – autosomal dominant nocturnal</a:t>
            </a:r>
            <a:r>
              <a:rPr lang="en-US" baseline="0" dirty="0"/>
              <a:t> frontal lobe epilepsy – have brief motor seizures mostly out of </a:t>
            </a:r>
            <a:r>
              <a:rPr lang="en-US" baseline="0" dirty="0" err="1"/>
              <a:t>nonREM</a:t>
            </a:r>
            <a:r>
              <a:rPr lang="en-US" baseline="0" dirty="0"/>
              <a:t> sleep</a:t>
            </a:r>
          </a:p>
          <a:p>
            <a:r>
              <a:rPr lang="en-US" baseline="0" dirty="0"/>
              <a:t>KCNQ – </a:t>
            </a:r>
            <a:r>
              <a:rPr lang="en-US" baseline="0" dirty="0" err="1"/>
              <a:t>votage</a:t>
            </a:r>
            <a:r>
              <a:rPr lang="en-US" baseline="0" dirty="0"/>
              <a:t>-gated potassium channels  - more than 40 different types of mutations in these genes. – encodes M-current – a powerful controller of neuronal firing – regulates the AP frequency.  Mutations cause 20-30% reduction in current.</a:t>
            </a:r>
          </a:p>
          <a:p>
            <a:r>
              <a:rPr lang="en-US" baseline="0" dirty="0"/>
              <a:t>SCN – voltage-gated sodium channel subunit gene –mutation effects vary – some loss of function, altered gating properties or gain of function.</a:t>
            </a:r>
          </a:p>
          <a:p>
            <a:endParaRPr lang="en-US" baseline="0" dirty="0"/>
          </a:p>
          <a:p>
            <a:r>
              <a:rPr lang="en-US" baseline="0" dirty="0"/>
              <a:t>GABRA1 = alpha1 subunit of GABA-A receptor</a:t>
            </a:r>
          </a:p>
          <a:p>
            <a:r>
              <a:rPr lang="en-US" baseline="0" dirty="0"/>
              <a:t>CACNB4 – voltage gated calcium channel </a:t>
            </a:r>
            <a:r>
              <a:rPr lang="en-US" baseline="0" dirty="0" err="1"/>
              <a:t>auxillary</a:t>
            </a:r>
            <a:r>
              <a:rPr lang="en-US" baseline="0" dirty="0"/>
              <a:t> subunit beta4</a:t>
            </a:r>
          </a:p>
          <a:p>
            <a:r>
              <a:rPr lang="en-US" baseline="0" dirty="0"/>
              <a:t>CLCN – voltage dependent chloride channels</a:t>
            </a:r>
          </a:p>
          <a:p>
            <a:r>
              <a:rPr lang="en-US" dirty="0"/>
              <a:t>The </a:t>
            </a:r>
            <a:r>
              <a:rPr lang="en-US" i="1" dirty="0"/>
              <a:t>EFHC1 gene</a:t>
            </a:r>
            <a:r>
              <a:rPr lang="en-US" dirty="0"/>
              <a:t> provides instructions for making a protein called EF-hand domain containing protein 1.</a:t>
            </a:r>
            <a:r>
              <a:rPr lang="en-US" baseline="0" dirty="0"/>
              <a:t> </a:t>
            </a:r>
            <a:r>
              <a:rPr lang="en-US" dirty="0"/>
              <a:t>The EFHC1 protein interacts with another protein that acts as a calcium channel, allowing positively charged calcium atoms (calcium ions) to cross the cell membrane.</a:t>
            </a:r>
          </a:p>
          <a:p>
            <a:r>
              <a:rPr lang="en-US" dirty="0"/>
              <a:t>The </a:t>
            </a:r>
            <a:r>
              <a:rPr lang="en-US" i="1" dirty="0"/>
              <a:t>LGI1 gene</a:t>
            </a:r>
            <a:r>
              <a:rPr lang="en-US" dirty="0"/>
              <a:t> provides instructions for making a protein called leucine-rich glioma inactivated 1 (Lgi1) or </a:t>
            </a:r>
            <a:r>
              <a:rPr lang="en-US" dirty="0" err="1"/>
              <a:t>epitempin</a:t>
            </a:r>
            <a:r>
              <a:rPr lang="en-US" dirty="0"/>
              <a:t>. Some studies have suggested that </a:t>
            </a:r>
            <a:r>
              <a:rPr lang="en-US" dirty="0" err="1"/>
              <a:t>epitempin</a:t>
            </a:r>
            <a:r>
              <a:rPr lang="en-US" dirty="0"/>
              <a:t> plays a role in the normal function of potassium channels in neurons.</a:t>
            </a:r>
          </a:p>
        </p:txBody>
      </p:sp>
      <p:sp>
        <p:nvSpPr>
          <p:cNvPr id="4" name="Slide Number Placeholder 3"/>
          <p:cNvSpPr>
            <a:spLocks noGrp="1"/>
          </p:cNvSpPr>
          <p:nvPr>
            <p:ph type="sldNum" sz="quarter" idx="10"/>
          </p:nvPr>
        </p:nvSpPr>
        <p:spPr/>
        <p:txBody>
          <a:bodyPr/>
          <a:lstStyle/>
          <a:p>
            <a:fld id="{725E1C1E-B374-4893-AB6E-9E5702BD1E2A}" type="slidenum">
              <a:rPr lang="en-US" smtClean="0"/>
              <a:t>8</a:t>
            </a:fld>
            <a:endParaRPr lang="en-US"/>
          </a:p>
        </p:txBody>
      </p:sp>
    </p:spTree>
    <p:extLst>
      <p:ext uri="{BB962C8B-B14F-4D97-AF65-F5344CB8AC3E}">
        <p14:creationId xmlns:p14="http://schemas.microsoft.com/office/powerpoint/2010/main" val="101431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causes MTS? </a:t>
            </a:r>
            <a:r>
              <a:rPr lang="en-US" sz="1200" b="0" i="0" u="none" strike="noStrike" kern="1200" dirty="0">
                <a:solidFill>
                  <a:schemeClr val="tx1"/>
                </a:solidFill>
                <a:effectLst/>
                <a:latin typeface="+mn-lt"/>
                <a:ea typeface="+mn-ea"/>
                <a:cs typeface="+mn-cs"/>
              </a:rPr>
              <a:t>caused by oxygen starvation to the brain, head trauma, or brain infection, but can also occur without an apparent cause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DNET= </a:t>
            </a:r>
            <a:r>
              <a:rPr lang="en-US" sz="1200" b="0" i="0" u="sng" kern="1200" dirty="0" err="1">
                <a:solidFill>
                  <a:schemeClr val="tx1"/>
                </a:solidFill>
                <a:effectLst/>
                <a:latin typeface="+mn-lt"/>
                <a:ea typeface="+mn-ea"/>
                <a:cs typeface="+mn-cs"/>
                <a:hlinkClick r:id="rId3"/>
              </a:rPr>
              <a:t>Dysembryoplastic</a:t>
            </a:r>
            <a:r>
              <a:rPr lang="en-US" sz="1200" b="0" i="0" u="sng" kern="1200" dirty="0">
                <a:solidFill>
                  <a:schemeClr val="tx1"/>
                </a:solidFill>
                <a:effectLst/>
                <a:latin typeface="+mn-lt"/>
                <a:ea typeface="+mn-ea"/>
                <a:cs typeface="+mn-cs"/>
                <a:hlinkClick r:id="rId3"/>
              </a:rPr>
              <a:t> neuroepithelial </a:t>
            </a:r>
            <a:r>
              <a:rPr lang="en-US" sz="1200" b="0" i="0" u="sng" kern="1200" dirty="0" err="1">
                <a:solidFill>
                  <a:schemeClr val="tx1"/>
                </a:solidFill>
                <a:effectLst/>
                <a:latin typeface="+mn-lt"/>
                <a:ea typeface="+mn-ea"/>
                <a:cs typeface="+mn-cs"/>
                <a:hlinkClick r:id="rId3"/>
              </a:rPr>
              <a:t>tumour</a:t>
            </a:r>
            <a:r>
              <a:rPr lang="en-US" sz="1200" b="0" i="0" u="sng"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slow growing glioneuronal </a:t>
            </a:r>
            <a:r>
              <a:rPr lang="en-US" sz="1200" b="0" i="0" u="none" strike="noStrike" kern="1200" dirty="0" err="1">
                <a:solidFill>
                  <a:schemeClr val="tx1"/>
                </a:solidFill>
                <a:effectLst/>
                <a:latin typeface="+mn-lt"/>
                <a:ea typeface="+mn-ea"/>
                <a:cs typeface="+mn-cs"/>
              </a:rPr>
              <a:t>tumours</a:t>
            </a:r>
            <a:r>
              <a:rPr lang="en-US" sz="1200" b="0" i="0" u="none" strike="noStrike" kern="1200" dirty="0">
                <a:solidFill>
                  <a:schemeClr val="tx1"/>
                </a:solidFill>
                <a:effectLst/>
                <a:latin typeface="+mn-lt"/>
                <a:ea typeface="+mn-ea"/>
                <a:cs typeface="+mn-cs"/>
              </a:rPr>
              <a:t> arising from either cortical or deep grey matter. The vast majority are </a:t>
            </a:r>
            <a:r>
              <a:rPr lang="en-US" sz="1200" b="0" i="0" u="none" strike="noStrike" kern="1200" dirty="0" err="1">
                <a:solidFill>
                  <a:schemeClr val="tx1"/>
                </a:solidFill>
                <a:effectLst/>
                <a:latin typeface="+mn-lt"/>
                <a:ea typeface="+mn-ea"/>
                <a:cs typeface="+mn-cs"/>
              </a:rPr>
              <a:t>centred</a:t>
            </a:r>
            <a:r>
              <a:rPr lang="en-US" sz="1200" b="0" i="0" u="none" strike="noStrike" kern="1200" dirty="0">
                <a:solidFill>
                  <a:schemeClr val="tx1"/>
                </a:solidFill>
                <a:effectLst/>
                <a:latin typeface="+mn-lt"/>
                <a:ea typeface="+mn-ea"/>
                <a:cs typeface="+mn-cs"/>
              </a:rPr>
              <a:t> in cortical grey matter, arise from secondary germinal layers, and are frequently associated with cortical dysplasia</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Rasmussen's encephalitis</a:t>
            </a:r>
            <a:r>
              <a:rPr lang="en-US" sz="1200" b="0" i="0" u="none" strike="noStrike" kern="1200" dirty="0">
                <a:solidFill>
                  <a:schemeClr val="tx1"/>
                </a:solidFill>
                <a:effectLst/>
                <a:latin typeface="+mn-lt"/>
                <a:ea typeface="+mn-ea"/>
                <a:cs typeface="+mn-cs"/>
              </a:rPr>
              <a:t>, also known as chronic focal </a:t>
            </a:r>
            <a:r>
              <a:rPr lang="en-US" sz="1200" b="1" i="0" u="none" strike="noStrike" kern="1200" dirty="0">
                <a:solidFill>
                  <a:schemeClr val="tx1"/>
                </a:solidFill>
                <a:effectLst/>
                <a:latin typeface="+mn-lt"/>
                <a:ea typeface="+mn-ea"/>
                <a:cs typeface="+mn-cs"/>
              </a:rPr>
              <a:t>encephalitis</a:t>
            </a:r>
            <a:r>
              <a:rPr lang="en-US" sz="1200" b="0" i="0" u="none" strike="noStrike" kern="1200" dirty="0">
                <a:solidFill>
                  <a:schemeClr val="tx1"/>
                </a:solidFill>
                <a:effectLst/>
                <a:latin typeface="+mn-lt"/>
                <a:ea typeface="+mn-ea"/>
                <a:cs typeface="+mn-cs"/>
              </a:rPr>
              <a:t> (CFE), is a rare inflammatory neurological disease, characterized by frequent and severe seizures, loss of motor skills and speech, hemiparesis (weakness on one side of the body), </a:t>
            </a:r>
            <a:r>
              <a:rPr lang="en-US" sz="1200" b="1" i="0" u="none" strike="noStrike" kern="1200" dirty="0">
                <a:solidFill>
                  <a:schemeClr val="tx1"/>
                </a:solidFill>
                <a:effectLst/>
                <a:latin typeface="+mn-lt"/>
                <a:ea typeface="+mn-ea"/>
                <a:cs typeface="+mn-cs"/>
              </a:rPr>
              <a:t>encephalitis</a:t>
            </a:r>
            <a:r>
              <a:rPr lang="en-US" sz="1200" b="0" i="0" u="none" strike="noStrike" kern="1200" dirty="0">
                <a:solidFill>
                  <a:schemeClr val="tx1"/>
                </a:solidFill>
                <a:effectLst/>
                <a:latin typeface="+mn-lt"/>
                <a:ea typeface="+mn-ea"/>
                <a:cs typeface="+mn-cs"/>
              </a:rPr>
              <a:t> (inflammation of the brain), and dementia</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Cavernous hemangioma</a:t>
            </a:r>
            <a:r>
              <a:rPr lang="en-US" sz="1200" b="0" i="0" u="none" strike="noStrike" kern="1200" dirty="0">
                <a:solidFill>
                  <a:schemeClr val="tx1"/>
                </a:solidFill>
                <a:effectLst/>
                <a:latin typeface="+mn-lt"/>
                <a:ea typeface="+mn-ea"/>
                <a:cs typeface="+mn-cs"/>
              </a:rPr>
              <a:t>, also called </a:t>
            </a:r>
            <a:r>
              <a:rPr lang="en-US" sz="1200" b="1" i="0" u="none" strike="noStrike" kern="1200" dirty="0">
                <a:solidFill>
                  <a:schemeClr val="tx1"/>
                </a:solidFill>
                <a:effectLst/>
                <a:latin typeface="+mn-lt"/>
                <a:ea typeface="+mn-ea"/>
                <a:cs typeface="+mn-cs"/>
              </a:rPr>
              <a:t>cavernous angioma</a:t>
            </a:r>
            <a:r>
              <a:rPr lang="en-US" sz="1200" b="0" i="0" u="none" strike="noStrike" kern="1200" dirty="0">
                <a:solidFill>
                  <a:schemeClr val="tx1"/>
                </a:solidFill>
                <a:effectLst/>
                <a:latin typeface="+mn-lt"/>
                <a:ea typeface="+mn-ea"/>
                <a:cs typeface="+mn-cs"/>
              </a:rPr>
              <a:t>, cavernoma, or cerebral </a:t>
            </a:r>
            <a:r>
              <a:rPr lang="en-US" sz="1200" b="1" i="0" u="none" strike="noStrike" kern="1200" dirty="0">
                <a:solidFill>
                  <a:schemeClr val="tx1"/>
                </a:solidFill>
                <a:effectLst/>
                <a:latin typeface="+mn-lt"/>
                <a:ea typeface="+mn-ea"/>
                <a:cs typeface="+mn-cs"/>
              </a:rPr>
              <a:t>cavernous</a:t>
            </a:r>
            <a:r>
              <a:rPr lang="en-US" sz="1200" b="0" i="0" u="none" strike="noStrike" kern="1200" dirty="0">
                <a:solidFill>
                  <a:schemeClr val="tx1"/>
                </a:solidFill>
                <a:effectLst/>
                <a:latin typeface="+mn-lt"/>
                <a:ea typeface="+mn-ea"/>
                <a:cs typeface="+mn-cs"/>
              </a:rPr>
              <a:t> malformation (CCM) (when referring to presence in the brain) is a type of blood vessel malformation or </a:t>
            </a:r>
            <a:r>
              <a:rPr lang="en-US" sz="1200" b="1" i="0" u="none" strike="noStrike" kern="1200" dirty="0">
                <a:solidFill>
                  <a:schemeClr val="tx1"/>
                </a:solidFill>
                <a:effectLst/>
                <a:latin typeface="+mn-lt"/>
                <a:ea typeface="+mn-ea"/>
                <a:cs typeface="+mn-cs"/>
              </a:rPr>
              <a:t>hemangioma</a:t>
            </a:r>
            <a:r>
              <a:rPr lang="en-US" sz="1200" b="0" i="0" u="none" strike="noStrike" kern="1200" dirty="0">
                <a:solidFill>
                  <a:schemeClr val="tx1"/>
                </a:solidFill>
                <a:effectLst/>
                <a:latin typeface="+mn-lt"/>
                <a:ea typeface="+mn-ea"/>
                <a:cs typeface="+mn-cs"/>
              </a:rPr>
              <a:t>, where a collection of dilated blood vessels form a benign tumor.</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Sturge</a:t>
            </a:r>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Weber syndrome</a:t>
            </a:r>
            <a:r>
              <a:rPr lang="en-US" sz="1200" b="0" i="0" u="none" strike="noStrike" kern="1200" dirty="0">
                <a:solidFill>
                  <a:schemeClr val="tx1"/>
                </a:solidFill>
                <a:effectLst/>
                <a:latin typeface="+mn-lt"/>
                <a:ea typeface="+mn-ea"/>
                <a:cs typeface="+mn-cs"/>
              </a:rPr>
              <a:t> (SWS) is a neurological disorder marked by a distinctive port-wine stain on the forehead, scalp, or around the eye. This stain is a birthmark caused by an overabundance of capillaries near the surface of the skin. Blood vessels on the same side of the brain as the stain may also be affected - caused by a mutation in the GNAQ </a:t>
            </a:r>
            <a:r>
              <a:rPr lang="en-US" sz="1200" b="1" i="0" u="none" strike="noStrike" kern="1200" dirty="0">
                <a:solidFill>
                  <a:schemeClr val="tx1"/>
                </a:solidFill>
                <a:effectLst/>
                <a:latin typeface="+mn-lt"/>
                <a:ea typeface="+mn-ea"/>
                <a:cs typeface="+mn-cs"/>
              </a:rPr>
              <a:t>gene</a:t>
            </a:r>
            <a:r>
              <a:rPr lang="en-US" sz="1200" b="0" i="0" u="none" strike="noStrike" kern="1200" dirty="0">
                <a:solidFill>
                  <a:schemeClr val="tx1"/>
                </a:solidFill>
                <a:effectLst/>
                <a:latin typeface="+mn-lt"/>
                <a:ea typeface="+mn-ea"/>
                <a:cs typeface="+mn-cs"/>
              </a:rPr>
              <a:t> . The </a:t>
            </a:r>
            <a:r>
              <a:rPr lang="en-US" sz="1200" b="1" i="0" u="none" strike="noStrike" kern="1200" dirty="0">
                <a:solidFill>
                  <a:schemeClr val="tx1"/>
                </a:solidFill>
                <a:effectLst/>
                <a:latin typeface="+mn-lt"/>
                <a:ea typeface="+mn-ea"/>
                <a:cs typeface="+mn-cs"/>
              </a:rPr>
              <a:t>gene</a:t>
            </a:r>
            <a:r>
              <a:rPr lang="en-US" sz="1200" b="0" i="0" u="none" strike="noStrike" kern="1200" dirty="0">
                <a:solidFill>
                  <a:schemeClr val="tx1"/>
                </a:solidFill>
                <a:effectLst/>
                <a:latin typeface="+mn-lt"/>
                <a:ea typeface="+mn-ea"/>
                <a:cs typeface="+mn-cs"/>
              </a:rPr>
              <a:t> mutation is not </a:t>
            </a:r>
            <a:r>
              <a:rPr lang="en-US" sz="1200" b="1" i="0" u="none" strike="noStrike" kern="1200" dirty="0">
                <a:solidFill>
                  <a:schemeClr val="tx1"/>
                </a:solidFill>
                <a:effectLst/>
                <a:latin typeface="+mn-lt"/>
                <a:ea typeface="+mn-ea"/>
                <a:cs typeface="+mn-cs"/>
              </a:rPr>
              <a:t>inherited</a:t>
            </a:r>
            <a:r>
              <a:rPr lang="en-US" sz="1200" b="0" i="0" u="none" strike="noStrike" kern="1200" dirty="0">
                <a:solidFill>
                  <a:schemeClr val="tx1"/>
                </a:solidFill>
                <a:effectLst/>
                <a:latin typeface="+mn-lt"/>
                <a:ea typeface="+mn-ea"/>
                <a:cs typeface="+mn-cs"/>
              </a:rPr>
              <a:t> , but occurs by chance in cells of the developing embryo</a:t>
            </a:r>
          </a:p>
          <a:p>
            <a:r>
              <a:rPr lang="en-US" sz="1200" b="0" i="0" u="none" strike="noStrike" kern="1200" dirty="0">
                <a:solidFill>
                  <a:schemeClr val="tx1"/>
                </a:solidFill>
                <a:effectLst/>
                <a:latin typeface="+mn-lt"/>
                <a:ea typeface="+mn-ea"/>
                <a:cs typeface="+mn-cs"/>
              </a:rPr>
              <a:t>Sturge-Weber syndrome is also accompanied by abnormal blood vessels on the brain surface and the loss of nerve cells and calcification of underlying tissue in the cerebral cortex of the brain on the same side of the brain as the birthmark. most infants will develop convulsive seizures during their first year of life.  There is a greater likelihood of intellectual impairment when seizures start before the age of 2 and are resistant to treatment.  Prognosis is worst in the minority of children who have both sides of the brain affected by the blood vessel abnormalities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Tuberous sclerosis complex is a genetic disorder characterized by the growth of numerous noncancerous (benign) tumors in many parts of the body. These tumors can occur in the skin, brain, kidneys, and other organs, in some cases leading to significant health problems. Tuberous sclerosis complex also causes developmental problems, and the signs and symptoms of the condition vary from person to person. Tuberous sclerosis complex often affects the brain, causing seizures, behavioral problems such as hyperactivity and aggression, and intellectual disability or learning problems</a:t>
            </a:r>
            <a:endParaRPr lang="en-US" dirty="0"/>
          </a:p>
        </p:txBody>
      </p:sp>
      <p:sp>
        <p:nvSpPr>
          <p:cNvPr id="4" name="Slide Number Placeholder 3"/>
          <p:cNvSpPr>
            <a:spLocks noGrp="1"/>
          </p:cNvSpPr>
          <p:nvPr>
            <p:ph type="sldNum" sz="quarter" idx="10"/>
          </p:nvPr>
        </p:nvSpPr>
        <p:spPr/>
        <p:txBody>
          <a:bodyPr/>
          <a:lstStyle/>
          <a:p>
            <a:fld id="{725E1C1E-B374-4893-AB6E-9E5702BD1E2A}" type="slidenum">
              <a:rPr lang="en-US" smtClean="0"/>
              <a:t>10</a:t>
            </a:fld>
            <a:endParaRPr lang="en-US"/>
          </a:p>
        </p:txBody>
      </p:sp>
    </p:spTree>
    <p:extLst>
      <p:ext uri="{BB962C8B-B14F-4D97-AF65-F5344CB8AC3E}">
        <p14:creationId xmlns:p14="http://schemas.microsoft.com/office/powerpoint/2010/main" val="107933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E1C1E-B374-4893-AB6E-9E5702BD1E2A}" type="slidenum">
              <a:rPr lang="en-US" smtClean="0"/>
              <a:t>11</a:t>
            </a:fld>
            <a:endParaRPr lang="en-US"/>
          </a:p>
        </p:txBody>
      </p:sp>
    </p:spTree>
    <p:extLst>
      <p:ext uri="{BB962C8B-B14F-4D97-AF65-F5344CB8AC3E}">
        <p14:creationId xmlns:p14="http://schemas.microsoft.com/office/powerpoint/2010/main" val="213781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ability slows after seizure onset.</a:t>
            </a:r>
          </a:p>
        </p:txBody>
      </p:sp>
      <p:sp>
        <p:nvSpPr>
          <p:cNvPr id="4" name="Slide Number Placeholder 3"/>
          <p:cNvSpPr>
            <a:spLocks noGrp="1"/>
          </p:cNvSpPr>
          <p:nvPr>
            <p:ph type="sldNum" sz="quarter" idx="10"/>
          </p:nvPr>
        </p:nvSpPr>
        <p:spPr/>
        <p:txBody>
          <a:bodyPr/>
          <a:lstStyle/>
          <a:p>
            <a:fld id="{725E1C1E-B374-4893-AB6E-9E5702BD1E2A}" type="slidenum">
              <a:rPr lang="en-US" smtClean="0"/>
              <a:t>13</a:t>
            </a:fld>
            <a:endParaRPr lang="en-US"/>
          </a:p>
        </p:txBody>
      </p:sp>
    </p:spTree>
    <p:extLst>
      <p:ext uri="{BB962C8B-B14F-4D97-AF65-F5344CB8AC3E}">
        <p14:creationId xmlns:p14="http://schemas.microsoft.com/office/powerpoint/2010/main" val="295908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Post-zygotic (somatic) de-novo mutations (</a:t>
            </a:r>
            <a:r>
              <a:rPr lang="en-US" dirty="0">
                <a:hlinkClick r:id="rId3"/>
              </a:rPr>
              <a:t>panel</a:t>
            </a:r>
            <a:r>
              <a:rPr lang="en-US" dirty="0"/>
              <a:t>) that are present in only a subset of cells have also been identified as the cause of malformation syndromes associated with severe epilepsy. Recent examples include somatic mutations in </a:t>
            </a:r>
            <a:r>
              <a:rPr lang="en-US" i="1" dirty="0"/>
              <a:t>AKT3, MTOR</a:t>
            </a:r>
            <a:r>
              <a:rPr lang="en-US" dirty="0"/>
              <a:t>, and </a:t>
            </a:r>
            <a:r>
              <a:rPr lang="en-US" i="1" dirty="0"/>
              <a:t>PICK3CA</a:t>
            </a:r>
            <a:r>
              <a:rPr lang="en-US" dirty="0"/>
              <a:t> as the cause of </a:t>
            </a:r>
            <a:r>
              <a:rPr lang="en-US" dirty="0" err="1"/>
              <a:t>hemimegalencephaly</a:t>
            </a:r>
            <a:r>
              <a:rPr lang="en-US" dirty="0"/>
              <a:t> and intractable seizures,</a:t>
            </a:r>
            <a:r>
              <a:rPr lang="en-US" baseline="30000" dirty="0"/>
              <a:t>53,</a:t>
            </a:r>
            <a:r>
              <a:rPr lang="en-US" dirty="0"/>
              <a:t> </a:t>
            </a:r>
            <a:r>
              <a:rPr lang="en-US" baseline="30000" dirty="0"/>
              <a:t>54,</a:t>
            </a:r>
            <a:r>
              <a:rPr lang="en-US" dirty="0"/>
              <a:t> </a:t>
            </a:r>
            <a:r>
              <a:rPr lang="en-US" baseline="30000" dirty="0"/>
              <a:t>55</a:t>
            </a:r>
            <a:r>
              <a:rPr lang="en-US" dirty="0"/>
              <a:t> and somatic mutations in </a:t>
            </a:r>
            <a:r>
              <a:rPr lang="en-US" i="1" dirty="0"/>
              <a:t>DCX, LIS1, FLNA</a:t>
            </a:r>
            <a:r>
              <a:rPr lang="en-US" dirty="0"/>
              <a:t>, and </a:t>
            </a:r>
            <a:r>
              <a:rPr lang="en-US" i="1" dirty="0"/>
              <a:t>TUBB2B</a:t>
            </a:r>
            <a:r>
              <a:rPr lang="en-US" dirty="0"/>
              <a:t> as the cause of double cortex syndrome, periventricular nodular heterotopia, and pachygyria.</a:t>
            </a:r>
            <a:r>
              <a:rPr lang="en-US" baseline="30000" dirty="0"/>
              <a:t>56</a:t>
            </a:r>
            <a:r>
              <a:rPr lang="en-US" baseline="0" dirty="0"/>
              <a:t>  tubulin and tubulin motors can be affected: </a:t>
            </a:r>
            <a:r>
              <a:rPr lang="en-US" sz="1200" b="0" i="0" u="none" strike="noStrike" kern="1200" dirty="0">
                <a:solidFill>
                  <a:schemeClr val="tx1"/>
                </a:solidFill>
                <a:effectLst/>
                <a:latin typeface="+mn-lt"/>
                <a:ea typeface="+mn-ea"/>
                <a:cs typeface="+mn-cs"/>
              </a:rPr>
              <a:t>Microtubule </a:t>
            </a:r>
            <a:r>
              <a:rPr lang="en-US" sz="1200" b="1" i="0" u="none" strike="noStrike" kern="1200" dirty="0">
                <a:solidFill>
                  <a:schemeClr val="tx1"/>
                </a:solidFill>
                <a:effectLst/>
                <a:latin typeface="+mn-lt"/>
                <a:ea typeface="+mn-ea"/>
                <a:cs typeface="+mn-cs"/>
              </a:rPr>
              <a:t>motors</a:t>
            </a:r>
            <a:r>
              <a:rPr lang="en-US" sz="1200" b="0" i="0" u="none" strike="noStrike" kern="1200" dirty="0">
                <a:solidFill>
                  <a:schemeClr val="tx1"/>
                </a:solidFill>
                <a:effectLst/>
                <a:latin typeface="+mn-lt"/>
                <a:ea typeface="+mn-ea"/>
                <a:cs typeface="+mn-cs"/>
              </a:rPr>
              <a:t> such as dynein and kinesin move along microtubules through interaction with </a:t>
            </a:r>
            <a:r>
              <a:rPr lang="en-US" sz="1200" b="1" i="0" u="none" strike="noStrike" kern="1200" dirty="0">
                <a:solidFill>
                  <a:schemeClr val="tx1"/>
                </a:solidFill>
                <a:effectLst/>
                <a:latin typeface="+mn-lt"/>
                <a:ea typeface="+mn-ea"/>
                <a:cs typeface="+mn-cs"/>
              </a:rPr>
              <a:t>tubulin</a:t>
            </a:r>
            <a:r>
              <a:rPr lang="en-US" sz="1200" b="0" i="0" u="none" strike="noStrike" kern="1200" dirty="0">
                <a:solidFill>
                  <a:schemeClr val="tx1"/>
                </a:solidFill>
                <a:effectLst/>
                <a:latin typeface="+mn-lt"/>
                <a:ea typeface="+mn-ea"/>
                <a:cs typeface="+mn-cs"/>
              </a:rPr>
              <a:t>.</a:t>
            </a:r>
            <a:endParaRPr lang="en-US" baseline="0" dirty="0"/>
          </a:p>
        </p:txBody>
      </p:sp>
      <p:sp>
        <p:nvSpPr>
          <p:cNvPr id="4" name="Slide Number Placeholder 3"/>
          <p:cNvSpPr>
            <a:spLocks noGrp="1"/>
          </p:cNvSpPr>
          <p:nvPr>
            <p:ph type="sldNum" sz="quarter" idx="10"/>
          </p:nvPr>
        </p:nvSpPr>
        <p:spPr/>
        <p:txBody>
          <a:bodyPr/>
          <a:lstStyle/>
          <a:p>
            <a:fld id="{725E1C1E-B374-4893-AB6E-9E5702BD1E2A}" type="slidenum">
              <a:rPr lang="en-US" smtClean="0"/>
              <a:t>14</a:t>
            </a:fld>
            <a:endParaRPr lang="en-US"/>
          </a:p>
        </p:txBody>
      </p:sp>
    </p:spTree>
    <p:extLst>
      <p:ext uri="{BB962C8B-B14F-4D97-AF65-F5344CB8AC3E}">
        <p14:creationId xmlns:p14="http://schemas.microsoft.com/office/powerpoint/2010/main" val="427389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GPR56</a:t>
            </a:r>
            <a:r>
              <a:rPr lang="en-US" sz="1200" b="0" i="0" u="none" strike="noStrike" kern="1200" dirty="0">
                <a:solidFill>
                  <a:schemeClr val="tx1"/>
                </a:solidFill>
                <a:effectLst/>
                <a:latin typeface="+mn-lt"/>
                <a:ea typeface="+mn-ea"/>
                <a:cs typeface="+mn-cs"/>
              </a:rPr>
              <a:t> is a member of the adhesion family of G </a:t>
            </a:r>
            <a:r>
              <a:rPr lang="en-US" sz="1200" b="1" i="0" u="none" strike="noStrike" kern="1200" dirty="0">
                <a:solidFill>
                  <a:schemeClr val="tx1"/>
                </a:solidFill>
                <a:effectLst/>
                <a:latin typeface="+mn-lt"/>
                <a:ea typeface="+mn-ea"/>
                <a:cs typeface="+mn-cs"/>
              </a:rPr>
              <a:t>protein</a:t>
            </a:r>
            <a:r>
              <a:rPr lang="en-US" sz="1200" b="0" i="0" u="none" strike="noStrike" kern="1200" dirty="0">
                <a:solidFill>
                  <a:schemeClr val="tx1"/>
                </a:solidFill>
                <a:effectLst/>
                <a:latin typeface="+mn-lt"/>
                <a:ea typeface="+mn-ea"/>
                <a:cs typeface="+mn-cs"/>
              </a:rPr>
              <a:t>-coupled receptors (GPCRs), - role in cell guidance and adhesion</a:t>
            </a:r>
            <a:endParaRPr lang="en-US" dirty="0"/>
          </a:p>
        </p:txBody>
      </p:sp>
      <p:sp>
        <p:nvSpPr>
          <p:cNvPr id="4" name="Slide Number Placeholder 3"/>
          <p:cNvSpPr>
            <a:spLocks noGrp="1"/>
          </p:cNvSpPr>
          <p:nvPr>
            <p:ph type="sldNum" sz="quarter" idx="10"/>
          </p:nvPr>
        </p:nvSpPr>
        <p:spPr/>
        <p:txBody>
          <a:bodyPr/>
          <a:lstStyle/>
          <a:p>
            <a:fld id="{725E1C1E-B374-4893-AB6E-9E5702BD1E2A}" type="slidenum">
              <a:rPr lang="en-US" smtClean="0"/>
              <a:t>15</a:t>
            </a:fld>
            <a:endParaRPr lang="en-US"/>
          </a:p>
        </p:txBody>
      </p:sp>
    </p:spTree>
    <p:extLst>
      <p:ext uri="{BB962C8B-B14F-4D97-AF65-F5344CB8AC3E}">
        <p14:creationId xmlns:p14="http://schemas.microsoft.com/office/powerpoint/2010/main" val="53549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60773B-E7BB-4B85-B05B-ACAF3E85656E}"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36402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60773B-E7BB-4B85-B05B-ACAF3E85656E}"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10111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29B08-0BB2-40BB-AA85-784DA5B01AC5}"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E8FDA-1416-44A6-B13F-819EFE748BB5}" type="slidenum">
              <a:rPr lang="en-US" smtClean="0"/>
              <a:t>‹#›</a:t>
            </a:fld>
            <a:endParaRPr lang="en-US"/>
          </a:p>
        </p:txBody>
      </p:sp>
    </p:spTree>
    <p:extLst>
      <p:ext uri="{BB962C8B-B14F-4D97-AF65-F5344CB8AC3E}">
        <p14:creationId xmlns:p14="http://schemas.microsoft.com/office/powerpoint/2010/main" val="383514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60773B-E7BB-4B85-B05B-ACAF3E85656E}"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374535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60773B-E7BB-4B85-B05B-ACAF3E85656E}"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400624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60773B-E7BB-4B85-B05B-ACAF3E85656E}"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109152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60773B-E7BB-4B85-B05B-ACAF3E85656E}" type="datetimeFigureOut">
              <a:rPr lang="en-US" smtClean="0"/>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70657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1776"/>
            <a:ext cx="10515600" cy="520700"/>
          </a:xfrm>
        </p:spPr>
        <p:txBody>
          <a:bodyPr>
            <a:normAutofit/>
          </a:bodyPr>
          <a:lstStyle>
            <a:lvl1pPr algn="ctr">
              <a:defRPr sz="2800">
                <a:solidFill>
                  <a:srgbClr val="2F5897"/>
                </a:solidFill>
                <a:effectLst>
                  <a:outerShdw blurRad="63500" dist="38100" dir="5400000" algn="t" rotWithShape="0">
                    <a:prstClr val="black">
                      <a:alpha val="25000"/>
                    </a:prstClr>
                  </a:outerShdw>
                </a:effectLst>
                <a:latin typeface="Palatino Linotype" panose="02040502050505030304"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60773B-E7BB-4B85-B05B-ACAF3E85656E}" type="datetimeFigureOut">
              <a:rPr lang="en-US" smtClean="0"/>
              <a:t>2/1/2022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406165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0773B-E7BB-4B85-B05B-ACAF3E85656E}"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401116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60773B-E7BB-4B85-B05B-ACAF3E85656E}"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96084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60773B-E7BB-4B85-B05B-ACAF3E85656E}"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F8D53-535D-4CE4-BA58-A5897A1CF23D}" type="slidenum">
              <a:rPr lang="en-US" smtClean="0"/>
              <a:t>‹#›</a:t>
            </a:fld>
            <a:endParaRPr lang="en-US"/>
          </a:p>
        </p:txBody>
      </p:sp>
    </p:spTree>
    <p:extLst>
      <p:ext uri="{BB962C8B-B14F-4D97-AF65-F5344CB8AC3E}">
        <p14:creationId xmlns:p14="http://schemas.microsoft.com/office/powerpoint/2010/main" val="1110765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0773B-E7BB-4B85-B05B-ACAF3E85656E}" type="datetimeFigureOut">
              <a:rPr lang="en-US" smtClean="0"/>
              <a:t>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F8D53-535D-4CE4-BA58-A5897A1CF23D}" type="slidenum">
              <a:rPr lang="en-US" smtClean="0"/>
              <a:t>‹#›</a:t>
            </a:fld>
            <a:endParaRPr lang="en-US"/>
          </a:p>
        </p:txBody>
      </p:sp>
    </p:spTree>
    <p:extLst>
      <p:ext uri="{BB962C8B-B14F-4D97-AF65-F5344CB8AC3E}">
        <p14:creationId xmlns:p14="http://schemas.microsoft.com/office/powerpoint/2010/main" val="22770063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seizure%20videos/Absence%20Seizure2.MPG" TargetMode="External"/><Relationship Id="rId2" Type="http://schemas.openxmlformats.org/officeDocument/2006/relationships/hyperlink" Target="seizure%20videos/tonic%20clonic.mp4" TargetMode="External"/><Relationship Id="rId1" Type="http://schemas.openxmlformats.org/officeDocument/2006/relationships/slideLayout" Target="../slideLayouts/slideLayout6.xml"/><Relationship Id="rId5" Type="http://schemas.openxmlformats.org/officeDocument/2006/relationships/hyperlink" Target="https://vcu.mediaspace.kaltura.com/media/Phis691_Vid1+tonic+clonic/1_bb7iyp46" TargetMode="External"/><Relationship Id="rId4" Type="http://schemas.openxmlformats.org/officeDocument/2006/relationships/hyperlink" Target="https://vcu.mediaspace.kaltura.com/media/Phys691_Vid2+Absence+Seizure2/1_zrziz45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emf"/><Relationship Id="rId3" Type="http://schemas.openxmlformats.org/officeDocument/2006/relationships/notesSlide" Target="../notesSlides/notesSlide8.xml"/><Relationship Id="rId7" Type="http://schemas.openxmlformats.org/officeDocument/2006/relationships/oleObject" Target="../embeddings/oleObject2.bin"/><Relationship Id="rId12"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oleObject" Target="../embeddings/oleObject3.bin"/><Relationship Id="rId14" Type="http://schemas.openxmlformats.org/officeDocument/2006/relationships/image" Target="../media/image29.tif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oleObject" Target="../embeddings/oleObject6.bin"/><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43.wmf"/><Relationship Id="rId2" Type="http://schemas.openxmlformats.org/officeDocument/2006/relationships/slideLayout" Target="../slideLayouts/slideLayout6.xml"/><Relationship Id="rId16" Type="http://schemas.openxmlformats.org/officeDocument/2006/relationships/image" Target="../media/image45.wmf"/><Relationship Id="rId1" Type="http://schemas.openxmlformats.org/officeDocument/2006/relationships/vmlDrawing" Target="../drawings/vmlDrawing4.vml"/><Relationship Id="rId6" Type="http://schemas.openxmlformats.org/officeDocument/2006/relationships/image" Target="../media/image40.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oleObject" Target="../embeddings/oleObject13.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10.bin"/><Relationship Id="rId14" Type="http://schemas.openxmlformats.org/officeDocument/2006/relationships/image" Target="../media/image44.wmf"/></Relationships>
</file>

<file path=ppt/slides/_rels/slide2.xml.rels><?xml version="1.0" encoding="UTF-8" standalone="yes"?>
<Relationships xmlns="http://schemas.openxmlformats.org/package/2006/relationships"><Relationship Id="rId8" Type="http://schemas.openxmlformats.org/officeDocument/2006/relationships/hyperlink" Target="https://vcu.mediaspace.kaltura.com/media/Phys691_vid4+psychogenic+seizure++Conversion+Disorder+PNES+PTSD+Somatization+Disorder/1_2zmddi4n" TargetMode="External"/><Relationship Id="rId3" Type="http://schemas.openxmlformats.org/officeDocument/2006/relationships/slideLayout" Target="../slideLayouts/slideLayout6.xml"/><Relationship Id="rId7" Type="http://schemas.openxmlformats.org/officeDocument/2006/relationships/hyperlink" Target="https://vcu.mediaspace.kaltura.com/media/Phys691_vid3+Focal+simple-partial-motor-seizure-54z/1_i9wuyi71"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seizure%20videos%20to%20use/Conversion%20Disorder%20PNES%20PTSD%20Somatization%20Disorder.mp4" TargetMode="External"/><Relationship Id="rId5" Type="http://schemas.openxmlformats.org/officeDocument/2006/relationships/image" Target="../media/image2.em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hyperlink" Target="https://www.openoptogenetics.org/index.php?title=Channelrhodopsins" TargetMode="Externa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hyperlink" Target="https://www.jax.org/news-and-insights/jax-blog/2011/october/cre-lox-breeding-for-dummies-part-ii" TargetMode="External"/><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91.png"/><Relationship Id="rId7"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89.emf"/><Relationship Id="rId5" Type="http://schemas.openxmlformats.org/officeDocument/2006/relationships/oleObject" Target="../embeddings/oleObject20.bin"/><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hyperlink" Target="https://www.cureepilepsy.org/egi/genes/asah1.asp"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s://www.cureepilepsy.org/egi/genes.as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qbi.uq.edu.au/brain-basics/brain/brain-physiology/long-term-synaptic-plasticity" TargetMode="External"/><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41351"/>
            <a:ext cx="10515600" cy="520700"/>
          </a:xfrm>
        </p:spPr>
        <p:txBody>
          <a:bodyPr>
            <a:noAutofit/>
          </a:bodyPr>
          <a:lstStyle/>
          <a:p>
            <a:r>
              <a:rPr lang="en-US" sz="3600" dirty="0"/>
              <a:t>Electrophysiology in a Rodent Epilepsy Model</a:t>
            </a:r>
          </a:p>
        </p:txBody>
      </p:sp>
      <p:sp>
        <p:nvSpPr>
          <p:cNvPr id="2" name="TextBox 1"/>
          <p:cNvSpPr txBox="1"/>
          <p:nvPr/>
        </p:nvSpPr>
        <p:spPr>
          <a:xfrm>
            <a:off x="4266105" y="1699328"/>
            <a:ext cx="3659791" cy="923330"/>
          </a:xfrm>
          <a:prstGeom prst="rect">
            <a:avLst/>
          </a:prstGeom>
          <a:noFill/>
        </p:spPr>
        <p:txBody>
          <a:bodyPr wrap="square" rtlCol="0">
            <a:spAutoFit/>
          </a:bodyPr>
          <a:lstStyle/>
          <a:p>
            <a:pPr algn="ctr"/>
            <a:r>
              <a:rPr lang="en-US" dirty="0">
                <a:latin typeface="Bodoni Bd BT" panose="02070803080706020303" pitchFamily="18" charset="0"/>
              </a:rPr>
              <a:t>Kimberle M. Jacobs, PhD</a:t>
            </a:r>
          </a:p>
          <a:p>
            <a:pPr algn="ctr"/>
            <a:r>
              <a:rPr lang="en-US" dirty="0">
                <a:latin typeface="Bodoni Bd BT" panose="02070803080706020303" pitchFamily="18" charset="0"/>
              </a:rPr>
              <a:t>Associate Professor</a:t>
            </a:r>
          </a:p>
          <a:p>
            <a:pPr algn="ctr"/>
            <a:r>
              <a:rPr lang="en-US" dirty="0">
                <a:latin typeface="Bodoni Bd BT" panose="02070803080706020303" pitchFamily="18" charset="0"/>
              </a:rPr>
              <a:t>Anatomy &amp; Neurobiology, VCU</a:t>
            </a:r>
          </a:p>
        </p:txBody>
      </p:sp>
      <p:sp>
        <p:nvSpPr>
          <p:cNvPr id="3" name="TextBox 2"/>
          <p:cNvSpPr txBox="1"/>
          <p:nvPr/>
        </p:nvSpPr>
        <p:spPr>
          <a:xfrm>
            <a:off x="4833643" y="3066828"/>
            <a:ext cx="2524715" cy="369332"/>
          </a:xfrm>
          <a:prstGeom prst="rect">
            <a:avLst/>
          </a:prstGeom>
          <a:noFill/>
        </p:spPr>
        <p:txBody>
          <a:bodyPr wrap="square" rtlCol="0">
            <a:spAutoFit/>
          </a:bodyPr>
          <a:lstStyle/>
          <a:p>
            <a:r>
              <a:rPr lang="en-US" dirty="0">
                <a:solidFill>
                  <a:schemeClr val="accent6">
                    <a:lumMod val="75000"/>
                  </a:schemeClr>
                </a:solidFill>
              </a:rPr>
              <a:t>www.kmjacobslab.org</a:t>
            </a:r>
          </a:p>
        </p:txBody>
      </p:sp>
      <p:sp>
        <p:nvSpPr>
          <p:cNvPr id="6" name="TextBox 5">
            <a:hlinkClick r:id="rId2" action="ppaction://hlinkfile"/>
          </p:cNvPr>
          <p:cNvSpPr txBox="1"/>
          <p:nvPr/>
        </p:nvSpPr>
        <p:spPr>
          <a:xfrm>
            <a:off x="2468071" y="4725749"/>
            <a:ext cx="1746742" cy="523220"/>
          </a:xfrm>
          <a:prstGeom prst="rect">
            <a:avLst/>
          </a:prstGeom>
          <a:noFill/>
        </p:spPr>
        <p:txBody>
          <a:bodyPr wrap="square" rtlCol="0">
            <a:spAutoFit/>
          </a:bodyPr>
          <a:lstStyle/>
          <a:p>
            <a:pPr algn="ctr"/>
            <a:r>
              <a:rPr lang="en-US" dirty="0">
                <a:solidFill>
                  <a:srgbClr val="5C5C5C"/>
                </a:solidFill>
              </a:rPr>
              <a:t>Video 1</a:t>
            </a:r>
          </a:p>
          <a:p>
            <a:pPr algn="ctr"/>
            <a:r>
              <a:rPr lang="en-US" sz="1000" i="1" dirty="0">
                <a:solidFill>
                  <a:srgbClr val="5C5C5C"/>
                </a:solidFill>
              </a:rPr>
              <a:t>Tonic clonic.mp4</a:t>
            </a:r>
          </a:p>
        </p:txBody>
      </p:sp>
      <p:sp>
        <p:nvSpPr>
          <p:cNvPr id="7" name="TextBox 6">
            <a:hlinkClick r:id="rId3" action="ppaction://hlinkfile"/>
          </p:cNvPr>
          <p:cNvSpPr txBox="1"/>
          <p:nvPr/>
        </p:nvSpPr>
        <p:spPr>
          <a:xfrm>
            <a:off x="7925896" y="4725749"/>
            <a:ext cx="1855815" cy="1292662"/>
          </a:xfrm>
          <a:prstGeom prst="rect">
            <a:avLst/>
          </a:prstGeom>
          <a:noFill/>
        </p:spPr>
        <p:txBody>
          <a:bodyPr wrap="square" rtlCol="0">
            <a:spAutoFit/>
          </a:bodyPr>
          <a:lstStyle/>
          <a:p>
            <a:pPr algn="ctr"/>
            <a:r>
              <a:rPr lang="en-US" dirty="0">
                <a:solidFill>
                  <a:srgbClr val="5C5C5C"/>
                </a:solidFill>
              </a:rPr>
              <a:t>Video 2</a:t>
            </a:r>
          </a:p>
          <a:p>
            <a:pPr algn="ctr"/>
            <a:r>
              <a:rPr lang="en-US" sz="1000" i="1" dirty="0">
                <a:solidFill>
                  <a:srgbClr val="5C5C5C"/>
                </a:solidFill>
              </a:rPr>
              <a:t>Absence seizure2.mpg</a:t>
            </a:r>
          </a:p>
          <a:p>
            <a:pPr algn="ctr"/>
            <a:r>
              <a:rPr lang="en-US" sz="1000" i="1" dirty="0">
                <a:solidFill>
                  <a:srgbClr val="5C5C5C"/>
                </a:solidFill>
                <a:hlinkClick r:id="rId4"/>
              </a:rPr>
              <a:t>https://vcu.mediaspace.kaltura.com/media/Phys691_Vid2+Absence+Seizure2/1_zrziz45b</a:t>
            </a:r>
            <a:endParaRPr lang="en-US" sz="1000" i="1" dirty="0">
              <a:solidFill>
                <a:srgbClr val="5C5C5C"/>
              </a:solidFill>
            </a:endParaRPr>
          </a:p>
          <a:p>
            <a:pPr algn="ctr"/>
            <a:endParaRPr lang="en-US" sz="1000" i="1" dirty="0">
              <a:solidFill>
                <a:srgbClr val="5C5C5C"/>
              </a:solidFill>
            </a:endParaRPr>
          </a:p>
        </p:txBody>
      </p:sp>
      <p:sp>
        <p:nvSpPr>
          <p:cNvPr id="5" name="TextBox 4"/>
          <p:cNvSpPr txBox="1"/>
          <p:nvPr/>
        </p:nvSpPr>
        <p:spPr>
          <a:xfrm>
            <a:off x="1708030" y="5443268"/>
            <a:ext cx="3390181" cy="553998"/>
          </a:xfrm>
          <a:prstGeom prst="rect">
            <a:avLst/>
          </a:prstGeom>
          <a:noFill/>
        </p:spPr>
        <p:txBody>
          <a:bodyPr wrap="square" rtlCol="0">
            <a:spAutoFit/>
          </a:bodyPr>
          <a:lstStyle/>
          <a:p>
            <a:r>
              <a:rPr lang="en-US" sz="1000" i="1" dirty="0">
                <a:hlinkClick r:id="rId5"/>
              </a:rPr>
              <a:t>https://vcu.mediaspace.kaltura.com/media/Phis691_Vid1+tonic+clonic/1_bb7iyp46</a:t>
            </a:r>
            <a:endParaRPr lang="en-US" sz="1000" i="1" dirty="0"/>
          </a:p>
          <a:p>
            <a:endParaRPr lang="en-US" sz="1000" i="1" dirty="0"/>
          </a:p>
        </p:txBody>
      </p:sp>
    </p:spTree>
    <p:extLst>
      <p:ext uri="{BB962C8B-B14F-4D97-AF65-F5344CB8AC3E}">
        <p14:creationId xmlns:p14="http://schemas.microsoft.com/office/powerpoint/2010/main" val="87165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7372" y="391885"/>
            <a:ext cx="6607628" cy="923330"/>
          </a:xfrm>
          <a:prstGeom prst="rect">
            <a:avLst/>
          </a:prstGeom>
          <a:noFill/>
        </p:spPr>
        <p:txBody>
          <a:bodyPr wrap="square" rtlCol="0">
            <a:spAutoFit/>
          </a:bodyPr>
          <a:lstStyle/>
          <a:p>
            <a:r>
              <a:rPr lang="en-US" dirty="0">
                <a:solidFill>
                  <a:schemeClr val="accent1">
                    <a:lumMod val="75000"/>
                  </a:schemeClr>
                </a:solidFill>
              </a:rPr>
              <a:t>Some epilepsies recede with age or with time on AEDs.</a:t>
            </a:r>
          </a:p>
          <a:p>
            <a:endParaRPr lang="en-US" dirty="0">
              <a:solidFill>
                <a:schemeClr val="accent1">
                  <a:lumMod val="75000"/>
                </a:schemeClr>
              </a:solidFill>
            </a:endParaRPr>
          </a:p>
          <a:p>
            <a:r>
              <a:rPr lang="en-US" dirty="0">
                <a:solidFill>
                  <a:schemeClr val="accent1">
                    <a:lumMod val="75000"/>
                  </a:schemeClr>
                </a:solidFill>
              </a:rPr>
              <a:t>So more importantly – what about the intractable epilepsies?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957" y="1608365"/>
            <a:ext cx="7620000" cy="4381500"/>
          </a:xfrm>
          <a:prstGeom prst="rect">
            <a:avLst/>
          </a:prstGeom>
        </p:spPr>
      </p:pic>
    </p:spTree>
    <p:extLst>
      <p:ext uri="{BB962C8B-B14F-4D97-AF65-F5344CB8AC3E}">
        <p14:creationId xmlns:p14="http://schemas.microsoft.com/office/powerpoint/2010/main" val="425867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64" y="190367"/>
            <a:ext cx="10586596" cy="520700"/>
          </a:xfrm>
        </p:spPr>
        <p:txBody>
          <a:bodyPr/>
          <a:lstStyle/>
          <a:p>
            <a:r>
              <a:rPr lang="en-US" dirty="0"/>
              <a:t>Epilepsy (known) causes vary with patient 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38" y="1324758"/>
            <a:ext cx="6562546" cy="3927274"/>
          </a:xfrm>
          <a:prstGeom prst="rect">
            <a:avLst/>
          </a:prstGeom>
        </p:spPr>
      </p:pic>
      <p:sp>
        <p:nvSpPr>
          <p:cNvPr id="4" name="TextBox 3"/>
          <p:cNvSpPr txBox="1"/>
          <p:nvPr/>
        </p:nvSpPr>
        <p:spPr>
          <a:xfrm>
            <a:off x="1704069" y="5278734"/>
            <a:ext cx="3808885" cy="246221"/>
          </a:xfrm>
          <a:prstGeom prst="rect">
            <a:avLst/>
          </a:prstGeom>
          <a:noFill/>
        </p:spPr>
        <p:txBody>
          <a:bodyPr wrap="square" rtlCol="0">
            <a:spAutoFit/>
          </a:bodyPr>
          <a:lstStyle/>
          <a:p>
            <a:r>
              <a:rPr lang="en-US" sz="1000" i="1" dirty="0">
                <a:solidFill>
                  <a:schemeClr val="tx1">
                    <a:lumMod val="50000"/>
                    <a:lumOff val="50000"/>
                  </a:schemeClr>
                </a:solidFill>
              </a:rPr>
              <a:t>Major and Thiele 2007 Pediatrics in Review, 28(10): 363-371.</a:t>
            </a:r>
          </a:p>
        </p:txBody>
      </p:sp>
      <p:sp>
        <p:nvSpPr>
          <p:cNvPr id="5" name="TextBox 4">
            <a:extLst>
              <a:ext uri="{FF2B5EF4-FFF2-40B4-BE49-F238E27FC236}">
                <a16:creationId xmlns:a16="http://schemas.microsoft.com/office/drawing/2014/main" id="{FAD14A74-395C-4D36-885C-9CDBD0672AF4}"/>
              </a:ext>
            </a:extLst>
          </p:cNvPr>
          <p:cNvSpPr txBox="1"/>
          <p:nvPr/>
        </p:nvSpPr>
        <p:spPr>
          <a:xfrm rot="16200000">
            <a:off x="-403121" y="2071820"/>
            <a:ext cx="1611983"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 of patients</a:t>
            </a:r>
          </a:p>
        </p:txBody>
      </p:sp>
      <p:grpSp>
        <p:nvGrpSpPr>
          <p:cNvPr id="8" name="Group 7">
            <a:extLst>
              <a:ext uri="{FF2B5EF4-FFF2-40B4-BE49-F238E27FC236}">
                <a16:creationId xmlns:a16="http://schemas.microsoft.com/office/drawing/2014/main" id="{4992EABE-8FFA-4460-A52F-1BBDFCE276ED}"/>
              </a:ext>
            </a:extLst>
          </p:cNvPr>
          <p:cNvGrpSpPr/>
          <p:nvPr/>
        </p:nvGrpSpPr>
        <p:grpSpPr>
          <a:xfrm>
            <a:off x="7172464" y="1894711"/>
            <a:ext cx="4728403" cy="2787368"/>
            <a:chOff x="7172464" y="1694979"/>
            <a:chExt cx="4728403" cy="2787368"/>
          </a:xfrm>
        </p:grpSpPr>
        <p:sp>
          <p:nvSpPr>
            <p:cNvPr id="6" name="TextBox 5">
              <a:extLst>
                <a:ext uri="{FF2B5EF4-FFF2-40B4-BE49-F238E27FC236}">
                  <a16:creationId xmlns:a16="http://schemas.microsoft.com/office/drawing/2014/main" id="{0C61E152-9EE7-4692-BCD2-0230E1D78700}"/>
                </a:ext>
              </a:extLst>
            </p:cNvPr>
            <p:cNvSpPr txBox="1"/>
            <p:nvPr/>
          </p:nvSpPr>
          <p:spPr>
            <a:xfrm>
              <a:off x="7172464" y="1694979"/>
              <a:ext cx="4728403" cy="1631216"/>
            </a:xfrm>
            <a:prstGeom prst="rect">
              <a:avLst/>
            </a:prstGeom>
            <a:noFill/>
          </p:spPr>
          <p:txBody>
            <a:bodyPr wrap="square" rtlCol="0">
              <a:spAutoFit/>
            </a:bodyPr>
            <a:lstStyle/>
            <a:p>
              <a:r>
                <a:rPr lang="en-US" altLang="en-US" dirty="0"/>
                <a:t>“Cortical dysplasia (CD) is the most frequent pathology found in pediatric epilepsy surgery patients with a nearly 80% incidence in children younger than 3 years of age.”  </a:t>
              </a:r>
              <a:r>
                <a:rPr lang="en-US" altLang="en-US" sz="1000" dirty="0"/>
                <a:t> Cepeda 2006 Epilepsy </a:t>
              </a:r>
              <a:r>
                <a:rPr lang="en-US" altLang="en-US" sz="1000" dirty="0" err="1"/>
                <a:t>Behav</a:t>
              </a:r>
              <a:r>
                <a:rPr lang="en-US" altLang="en-US" sz="1000" dirty="0"/>
                <a:t>, 9: 219.</a:t>
              </a:r>
            </a:p>
            <a:p>
              <a:endParaRPr lang="en-US" dirty="0"/>
            </a:p>
          </p:txBody>
        </p:sp>
        <p:sp>
          <p:nvSpPr>
            <p:cNvPr id="7" name="TextBox 6">
              <a:extLst>
                <a:ext uri="{FF2B5EF4-FFF2-40B4-BE49-F238E27FC236}">
                  <a16:creationId xmlns:a16="http://schemas.microsoft.com/office/drawing/2014/main" id="{C0881483-449B-42B1-AD10-DC19CB5898C9}"/>
                </a:ext>
              </a:extLst>
            </p:cNvPr>
            <p:cNvSpPr txBox="1"/>
            <p:nvPr/>
          </p:nvSpPr>
          <p:spPr>
            <a:xfrm>
              <a:off x="7406782" y="3528240"/>
              <a:ext cx="4259766" cy="954107"/>
            </a:xfrm>
            <a:prstGeom prst="rect">
              <a:avLst/>
            </a:prstGeom>
            <a:noFill/>
          </p:spPr>
          <p:txBody>
            <a:bodyPr wrap="square" rtlCol="0">
              <a:spAutoFit/>
            </a:bodyPr>
            <a:lstStyle/>
            <a:p>
              <a:r>
                <a:rPr lang="en-US" sz="1400" i="1" dirty="0">
                  <a:solidFill>
                    <a:schemeClr val="tx1">
                      <a:lumMod val="50000"/>
                      <a:lumOff val="50000"/>
                    </a:schemeClr>
                  </a:solidFill>
                </a:rPr>
                <a:t>Dysplasia = the presence of cells of an abnormal type within a tissue, cortically can mean laminar disorganization, essentially here = a synonym for malformation.</a:t>
              </a:r>
            </a:p>
          </p:txBody>
        </p:sp>
      </p:grpSp>
      <p:sp>
        <p:nvSpPr>
          <p:cNvPr id="9" name="TextBox 8">
            <a:extLst>
              <a:ext uri="{FF2B5EF4-FFF2-40B4-BE49-F238E27FC236}">
                <a16:creationId xmlns:a16="http://schemas.microsoft.com/office/drawing/2014/main" id="{061B4A3E-35C7-4BB1-8C0D-2E5A8EFC3988}"/>
              </a:ext>
            </a:extLst>
          </p:cNvPr>
          <p:cNvSpPr txBox="1"/>
          <p:nvPr/>
        </p:nvSpPr>
        <p:spPr>
          <a:xfrm>
            <a:off x="4181475" y="4257678"/>
            <a:ext cx="1519238" cy="230832"/>
          </a:xfrm>
          <a:prstGeom prst="rect">
            <a:avLst/>
          </a:prstGeom>
          <a:noFill/>
        </p:spPr>
        <p:txBody>
          <a:bodyPr wrap="square" rtlCol="0">
            <a:spAutoFit/>
          </a:bodyPr>
          <a:lstStyle/>
          <a:p>
            <a:r>
              <a:rPr lang="en-US" sz="900" i="1" dirty="0"/>
              <a:t>At time of diagnosis</a:t>
            </a:r>
          </a:p>
        </p:txBody>
      </p:sp>
    </p:spTree>
    <p:extLst>
      <p:ext uri="{BB962C8B-B14F-4D97-AF65-F5344CB8AC3E}">
        <p14:creationId xmlns:p14="http://schemas.microsoft.com/office/powerpoint/2010/main" val="142517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for novel treatments for patients with intractable seizures</a:t>
            </a:r>
          </a:p>
        </p:txBody>
      </p:sp>
      <p:grpSp>
        <p:nvGrpSpPr>
          <p:cNvPr id="6" name="Group 27"/>
          <p:cNvGrpSpPr>
            <a:grpSpLocks/>
          </p:cNvGrpSpPr>
          <p:nvPr/>
        </p:nvGrpSpPr>
        <p:grpSpPr bwMode="auto">
          <a:xfrm>
            <a:off x="2774950" y="1778000"/>
            <a:ext cx="2138363" cy="4076700"/>
            <a:chOff x="1016" y="1240"/>
            <a:chExt cx="1347" cy="2568"/>
          </a:xfrm>
        </p:grpSpPr>
        <p:sp>
          <p:nvSpPr>
            <p:cNvPr id="7" name="Line 6"/>
            <p:cNvSpPr>
              <a:spLocks noChangeShapeType="1"/>
            </p:cNvSpPr>
            <p:nvPr/>
          </p:nvSpPr>
          <p:spPr bwMode="auto">
            <a:xfrm>
              <a:off x="1016" y="1240"/>
              <a:ext cx="1016" cy="10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 name="Line 7"/>
            <p:cNvSpPr>
              <a:spLocks noChangeShapeType="1"/>
            </p:cNvSpPr>
            <p:nvPr/>
          </p:nvSpPr>
          <p:spPr bwMode="auto">
            <a:xfrm flipH="1">
              <a:off x="1415" y="2334"/>
              <a:ext cx="610" cy="14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 name="Line 8"/>
            <p:cNvSpPr>
              <a:spLocks noChangeShapeType="1"/>
            </p:cNvSpPr>
            <p:nvPr/>
          </p:nvSpPr>
          <p:spPr bwMode="auto">
            <a:xfrm>
              <a:off x="2039" y="2294"/>
              <a:ext cx="324" cy="0"/>
            </a:xfrm>
            <a:prstGeom prst="line">
              <a:avLst/>
            </a:prstGeom>
            <a:noFill/>
            <a:ln w="762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0" name="Text Box 9"/>
          <p:cNvSpPr txBox="1">
            <a:spLocks noChangeArrowheads="1"/>
          </p:cNvSpPr>
          <p:nvPr/>
        </p:nvSpPr>
        <p:spPr bwMode="auto">
          <a:xfrm>
            <a:off x="4887913" y="2830513"/>
            <a:ext cx="17235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C00000"/>
                </a:solidFill>
              </a:rPr>
              <a:t>Structural</a:t>
            </a:r>
          </a:p>
          <a:p>
            <a:r>
              <a:rPr lang="en-US" altLang="en-US" dirty="0">
                <a:solidFill>
                  <a:srgbClr val="C00000"/>
                </a:solidFill>
              </a:rPr>
              <a:t>Developmental</a:t>
            </a:r>
          </a:p>
          <a:p>
            <a:r>
              <a:rPr lang="en-US" altLang="en-US" dirty="0">
                <a:solidFill>
                  <a:srgbClr val="C00000"/>
                </a:solidFill>
              </a:rPr>
              <a:t>Cortical</a:t>
            </a:r>
          </a:p>
          <a:p>
            <a:r>
              <a:rPr lang="en-US" altLang="en-US" dirty="0">
                <a:solidFill>
                  <a:srgbClr val="C00000"/>
                </a:solidFill>
              </a:rPr>
              <a:t>Malformation</a:t>
            </a:r>
          </a:p>
        </p:txBody>
      </p:sp>
      <p:grpSp>
        <p:nvGrpSpPr>
          <p:cNvPr id="11" name="Group 23"/>
          <p:cNvGrpSpPr>
            <a:grpSpLocks/>
          </p:cNvGrpSpPr>
          <p:nvPr/>
        </p:nvGrpSpPr>
        <p:grpSpPr bwMode="auto">
          <a:xfrm>
            <a:off x="1762125" y="1031875"/>
            <a:ext cx="2032000" cy="4806950"/>
            <a:chOff x="378" y="770"/>
            <a:chExt cx="1280" cy="3028"/>
          </a:xfrm>
        </p:grpSpPr>
        <p:sp>
          <p:nvSpPr>
            <p:cNvPr id="12" name="Text Box 11"/>
            <p:cNvSpPr txBox="1">
              <a:spLocks noChangeArrowheads="1"/>
            </p:cNvSpPr>
            <p:nvPr/>
          </p:nvSpPr>
          <p:spPr bwMode="auto">
            <a:xfrm>
              <a:off x="398" y="1094"/>
              <a:ext cx="1260" cy="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100000"/>
                </a:spcBef>
                <a:spcAft>
                  <a:spcPct val="10000"/>
                </a:spcAft>
              </a:pPr>
              <a:r>
                <a:rPr lang="en-US" altLang="en-US"/>
                <a:t>Alcohol</a:t>
              </a:r>
            </a:p>
            <a:p>
              <a:pPr>
                <a:spcBef>
                  <a:spcPct val="100000"/>
                </a:spcBef>
                <a:spcAft>
                  <a:spcPct val="10000"/>
                </a:spcAft>
              </a:pPr>
              <a:r>
                <a:rPr lang="en-US" altLang="en-US"/>
                <a:t>Cocaine</a:t>
              </a:r>
            </a:p>
            <a:p>
              <a:pPr>
                <a:spcBef>
                  <a:spcPct val="100000"/>
                </a:spcBef>
                <a:spcAft>
                  <a:spcPct val="10000"/>
                </a:spcAft>
              </a:pPr>
              <a:r>
                <a:rPr lang="en-US" altLang="en-US"/>
                <a:t>Maternal Virus</a:t>
              </a:r>
            </a:p>
            <a:p>
              <a:pPr>
                <a:spcBef>
                  <a:spcPct val="100000"/>
                </a:spcBef>
              </a:pPr>
              <a:r>
                <a:rPr lang="en-US" altLang="en-US"/>
                <a:t>Maternal Infection</a:t>
              </a:r>
            </a:p>
            <a:p>
              <a:pPr>
                <a:spcBef>
                  <a:spcPct val="100000"/>
                </a:spcBef>
              </a:pPr>
              <a:r>
                <a:rPr lang="en-US" altLang="en-US"/>
                <a:t>Direct Trauma</a:t>
              </a:r>
            </a:p>
            <a:p>
              <a:pPr>
                <a:spcBef>
                  <a:spcPct val="100000"/>
                </a:spcBef>
              </a:pPr>
              <a:r>
                <a:rPr lang="en-US" altLang="en-US"/>
                <a:t>Hypoxia</a:t>
              </a:r>
            </a:p>
            <a:p>
              <a:pPr>
                <a:spcBef>
                  <a:spcPct val="100000"/>
                </a:spcBef>
              </a:pPr>
              <a:r>
                <a:rPr lang="en-US" altLang="en-US"/>
                <a:t>Genetic Mutation</a:t>
              </a:r>
            </a:p>
            <a:p>
              <a:pPr>
                <a:spcBef>
                  <a:spcPct val="100000"/>
                </a:spcBef>
              </a:pPr>
              <a:r>
                <a:rPr lang="en-US" altLang="en-US"/>
                <a:t>Radiation</a:t>
              </a:r>
            </a:p>
          </p:txBody>
        </p:sp>
        <p:sp>
          <p:nvSpPr>
            <p:cNvPr id="13" name="Text Box 12"/>
            <p:cNvSpPr txBox="1">
              <a:spLocks noChangeArrowheads="1"/>
            </p:cNvSpPr>
            <p:nvPr/>
          </p:nvSpPr>
          <p:spPr bwMode="auto">
            <a:xfrm>
              <a:off x="378" y="770"/>
              <a:ext cx="78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u="sng"/>
                <a:t>CAUSES</a:t>
              </a:r>
            </a:p>
          </p:txBody>
        </p:sp>
      </p:grpSp>
      <p:grpSp>
        <p:nvGrpSpPr>
          <p:cNvPr id="14" name="Group 25"/>
          <p:cNvGrpSpPr>
            <a:grpSpLocks/>
          </p:cNvGrpSpPr>
          <p:nvPr/>
        </p:nvGrpSpPr>
        <p:grpSpPr bwMode="auto">
          <a:xfrm>
            <a:off x="6372225" y="1031875"/>
            <a:ext cx="3933825" cy="4673600"/>
            <a:chOff x="3282" y="770"/>
            <a:chExt cx="2478" cy="2944"/>
          </a:xfrm>
        </p:grpSpPr>
        <p:sp>
          <p:nvSpPr>
            <p:cNvPr id="15" name="Line 15"/>
            <p:cNvSpPr>
              <a:spLocks noChangeShapeType="1"/>
            </p:cNvSpPr>
            <p:nvPr/>
          </p:nvSpPr>
          <p:spPr bwMode="auto">
            <a:xfrm flipH="1">
              <a:off x="3625" y="1124"/>
              <a:ext cx="475" cy="115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Line 16"/>
            <p:cNvSpPr>
              <a:spLocks noChangeShapeType="1"/>
            </p:cNvSpPr>
            <p:nvPr/>
          </p:nvSpPr>
          <p:spPr bwMode="auto">
            <a:xfrm>
              <a:off x="3626" y="2320"/>
              <a:ext cx="481" cy="130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Line 17"/>
            <p:cNvSpPr>
              <a:spLocks noChangeShapeType="1"/>
            </p:cNvSpPr>
            <p:nvPr/>
          </p:nvSpPr>
          <p:spPr bwMode="auto">
            <a:xfrm>
              <a:off x="3282" y="2294"/>
              <a:ext cx="324" cy="0"/>
            </a:xfrm>
            <a:prstGeom prst="line">
              <a:avLst/>
            </a:prstGeom>
            <a:noFill/>
            <a:ln w="762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Text Box 18"/>
            <p:cNvSpPr txBox="1">
              <a:spLocks noChangeArrowheads="1"/>
            </p:cNvSpPr>
            <p:nvPr/>
          </p:nvSpPr>
          <p:spPr bwMode="auto">
            <a:xfrm>
              <a:off x="4028" y="770"/>
              <a:ext cx="8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u="sng"/>
                <a:t>RESULTS</a:t>
              </a:r>
            </a:p>
          </p:txBody>
        </p:sp>
        <p:sp>
          <p:nvSpPr>
            <p:cNvPr id="19" name="Text Box 19"/>
            <p:cNvSpPr txBox="1">
              <a:spLocks noChangeArrowheads="1"/>
            </p:cNvSpPr>
            <p:nvPr/>
          </p:nvSpPr>
          <p:spPr bwMode="auto">
            <a:xfrm>
              <a:off x="4080" y="1061"/>
              <a:ext cx="1680" cy="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100000"/>
                </a:spcBef>
              </a:pPr>
              <a:r>
                <a:rPr lang="en-US" altLang="en-US"/>
                <a:t>Dyslexia</a:t>
              </a:r>
            </a:p>
            <a:p>
              <a:pPr>
                <a:spcBef>
                  <a:spcPct val="100000"/>
                </a:spcBef>
              </a:pPr>
              <a:r>
                <a:rPr lang="en-US" altLang="en-US"/>
                <a:t>Cerebral Palsy</a:t>
              </a:r>
            </a:p>
            <a:p>
              <a:pPr>
                <a:spcBef>
                  <a:spcPct val="100000"/>
                </a:spcBef>
              </a:pPr>
              <a:r>
                <a:rPr lang="en-US" altLang="en-US"/>
                <a:t>Mental Retardation</a:t>
              </a:r>
            </a:p>
            <a:p>
              <a:pPr>
                <a:spcBef>
                  <a:spcPct val="100000"/>
                </a:spcBef>
              </a:pPr>
              <a:r>
                <a:rPr lang="en-US" altLang="en-US"/>
                <a:t>Epilepsy</a:t>
              </a:r>
            </a:p>
            <a:p>
              <a:pPr>
                <a:spcBef>
                  <a:spcPct val="100000"/>
                </a:spcBef>
              </a:pPr>
              <a:r>
                <a:rPr lang="en-US" altLang="en-US"/>
                <a:t>Down Syndrome</a:t>
              </a:r>
            </a:p>
            <a:p>
              <a:pPr>
                <a:spcBef>
                  <a:spcPct val="100000"/>
                </a:spcBef>
              </a:pPr>
              <a:r>
                <a:rPr lang="en-US" altLang="en-US"/>
                <a:t>Schizophrenia ?</a:t>
              </a:r>
            </a:p>
            <a:p>
              <a:pPr>
                <a:spcBef>
                  <a:spcPct val="100000"/>
                </a:spcBef>
              </a:pPr>
              <a:r>
                <a:rPr lang="en-US" altLang="en-US"/>
                <a:t>OCD ?  </a:t>
              </a:r>
            </a:p>
            <a:p>
              <a:pPr>
                <a:spcBef>
                  <a:spcPct val="100000"/>
                </a:spcBef>
              </a:pPr>
              <a:r>
                <a:rPr lang="en-US" altLang="en-US"/>
                <a:t>Autism ?</a:t>
              </a:r>
            </a:p>
          </p:txBody>
        </p:sp>
      </p:grpSp>
      <p:sp>
        <p:nvSpPr>
          <p:cNvPr id="21" name="Rectangle 20"/>
          <p:cNvSpPr/>
          <p:nvPr/>
        </p:nvSpPr>
        <p:spPr>
          <a:xfrm>
            <a:off x="7556500" y="3015343"/>
            <a:ext cx="1228271" cy="60098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structural malformations</a:t>
            </a:r>
          </a:p>
        </p:txBody>
      </p:sp>
      <p:sp>
        <p:nvSpPr>
          <p:cNvPr id="8" name="TextBox 7"/>
          <p:cNvSpPr txBox="1"/>
          <p:nvPr/>
        </p:nvSpPr>
        <p:spPr>
          <a:xfrm>
            <a:off x="215900" y="981075"/>
            <a:ext cx="2870200" cy="1754326"/>
          </a:xfrm>
          <a:prstGeom prst="rect">
            <a:avLst/>
          </a:prstGeom>
          <a:noFill/>
        </p:spPr>
        <p:txBody>
          <a:bodyPr wrap="square" rtlCol="0">
            <a:spAutoFit/>
          </a:bodyPr>
          <a:lstStyle/>
          <a:p>
            <a:r>
              <a:rPr lang="en-US" u="sng" dirty="0"/>
              <a:t>Lissencephalies</a:t>
            </a:r>
            <a:r>
              <a:rPr lang="en-US" dirty="0"/>
              <a:t>: smooth brain – loss of neurons, severe seizure, associated with mental retardation, poor prognosis.</a:t>
            </a:r>
          </a:p>
        </p:txBody>
      </p:sp>
      <p:grpSp>
        <p:nvGrpSpPr>
          <p:cNvPr id="9" name="Group 17"/>
          <p:cNvGrpSpPr>
            <a:grpSpLocks/>
          </p:cNvGrpSpPr>
          <p:nvPr/>
        </p:nvGrpSpPr>
        <p:grpSpPr bwMode="auto">
          <a:xfrm>
            <a:off x="6210300" y="3046015"/>
            <a:ext cx="4860925" cy="366713"/>
            <a:chOff x="1960" y="3170"/>
            <a:chExt cx="3062" cy="231"/>
          </a:xfrm>
        </p:grpSpPr>
        <p:sp>
          <p:nvSpPr>
            <p:cNvPr id="10" name="Text Box 11"/>
            <p:cNvSpPr txBox="1">
              <a:spLocks noChangeArrowheads="1"/>
            </p:cNvSpPr>
            <p:nvPr/>
          </p:nvSpPr>
          <p:spPr bwMode="auto">
            <a:xfrm>
              <a:off x="1960" y="3170"/>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err="1">
                  <a:solidFill>
                    <a:srgbClr val="FF9966"/>
                  </a:solidFill>
                </a:rPr>
                <a:t>agyria</a:t>
              </a:r>
              <a:endParaRPr lang="en-US" altLang="en-US" dirty="0">
                <a:solidFill>
                  <a:srgbClr val="FF9966"/>
                </a:solidFill>
              </a:endParaRPr>
            </a:p>
          </p:txBody>
        </p:sp>
        <p:sp>
          <p:nvSpPr>
            <p:cNvPr id="11" name="Text Box 12"/>
            <p:cNvSpPr txBox="1">
              <a:spLocks noChangeArrowheads="1"/>
            </p:cNvSpPr>
            <p:nvPr/>
          </p:nvSpPr>
          <p:spPr bwMode="auto">
            <a:xfrm>
              <a:off x="4210" y="3170"/>
              <a:ext cx="8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solidFill>
                    <a:srgbClr val="FF9966"/>
                  </a:solidFill>
                </a:rPr>
                <a:t>pachygyria</a:t>
              </a:r>
            </a:p>
          </p:txBody>
        </p:sp>
        <p:sp>
          <p:nvSpPr>
            <p:cNvPr id="12" name="Line 13"/>
            <p:cNvSpPr>
              <a:spLocks noChangeShapeType="1"/>
            </p:cNvSpPr>
            <p:nvPr/>
          </p:nvSpPr>
          <p:spPr bwMode="auto">
            <a:xfrm>
              <a:off x="2594" y="3303"/>
              <a:ext cx="1452" cy="0"/>
            </a:xfrm>
            <a:prstGeom prst="line">
              <a:avLst/>
            </a:prstGeom>
            <a:noFill/>
            <a:ln w="38100">
              <a:solidFill>
                <a:srgbClr val="FF9966"/>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pic>
        <p:nvPicPr>
          <p:cNvPr id="42" name="Picture 41"/>
          <p:cNvPicPr>
            <a:picLocks noChangeAspect="1"/>
          </p:cNvPicPr>
          <p:nvPr/>
        </p:nvPicPr>
        <p:blipFill rotWithShape="1">
          <a:blip r:embed="rId3"/>
          <a:srcRect l="4874" t="3700" r="5807" b="2725"/>
          <a:stretch/>
        </p:blipFill>
        <p:spPr>
          <a:xfrm>
            <a:off x="5372100" y="833438"/>
            <a:ext cx="6002461" cy="2255959"/>
          </a:xfrm>
          <a:prstGeom prst="rect">
            <a:avLst/>
          </a:prstGeom>
        </p:spPr>
      </p:pic>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8238" t="3702" r="51074" b="38920"/>
          <a:stretch/>
        </p:blipFill>
        <p:spPr>
          <a:xfrm>
            <a:off x="3086100" y="833438"/>
            <a:ext cx="2111894" cy="1704174"/>
          </a:xfrm>
          <a:prstGeom prst="rect">
            <a:avLst/>
          </a:prstGeom>
        </p:spPr>
      </p:pic>
      <p:sp>
        <p:nvSpPr>
          <p:cNvPr id="44" name="TextBox 43"/>
          <p:cNvSpPr txBox="1"/>
          <p:nvPr/>
        </p:nvSpPr>
        <p:spPr>
          <a:xfrm>
            <a:off x="3032023" y="2568530"/>
            <a:ext cx="2220047" cy="338554"/>
          </a:xfrm>
          <a:prstGeom prst="rect">
            <a:avLst/>
          </a:prstGeom>
          <a:noFill/>
        </p:spPr>
        <p:txBody>
          <a:bodyPr wrap="square" rtlCol="0">
            <a:spAutoFit/>
          </a:bodyPr>
          <a:lstStyle/>
          <a:p>
            <a:r>
              <a:rPr lang="en-US" sz="800" i="1" dirty="0">
                <a:solidFill>
                  <a:schemeClr val="tx1">
                    <a:lumMod val="50000"/>
                    <a:lumOff val="50000"/>
                  </a:schemeClr>
                </a:solidFill>
              </a:rPr>
              <a:t>Abdel </a:t>
            </a:r>
            <a:r>
              <a:rPr lang="en-US" sz="800" i="1" dirty="0" err="1">
                <a:solidFill>
                  <a:schemeClr val="tx1">
                    <a:lumMod val="50000"/>
                    <a:lumOff val="50000"/>
                  </a:schemeClr>
                </a:solidFill>
              </a:rPr>
              <a:t>Razek</a:t>
            </a:r>
            <a:r>
              <a:rPr lang="en-US" sz="800" i="1" dirty="0">
                <a:solidFill>
                  <a:schemeClr val="tx1">
                    <a:lumMod val="50000"/>
                    <a:lumOff val="50000"/>
                  </a:schemeClr>
                </a:solidFill>
              </a:rPr>
              <a:t> et al 2009 American Journal of Neuroradiology, 30: 4.</a:t>
            </a:r>
          </a:p>
        </p:txBody>
      </p:sp>
      <p:sp>
        <p:nvSpPr>
          <p:cNvPr id="45" name="TextBox 44"/>
          <p:cNvSpPr txBox="1"/>
          <p:nvPr/>
        </p:nvSpPr>
        <p:spPr>
          <a:xfrm>
            <a:off x="5305425" y="3467758"/>
            <a:ext cx="2703762" cy="338554"/>
          </a:xfrm>
          <a:prstGeom prst="rect">
            <a:avLst/>
          </a:prstGeom>
          <a:noFill/>
        </p:spPr>
        <p:txBody>
          <a:bodyPr wrap="square" rtlCol="0">
            <a:spAutoFit/>
          </a:bodyPr>
          <a:lstStyle/>
          <a:p>
            <a:r>
              <a:rPr lang="en-US" sz="800" i="1" dirty="0">
                <a:solidFill>
                  <a:schemeClr val="tx1">
                    <a:lumMod val="50000"/>
                    <a:lumOff val="50000"/>
                  </a:schemeClr>
                </a:solidFill>
              </a:rPr>
              <a:t>Most images from:  </a:t>
            </a:r>
            <a:r>
              <a:rPr lang="en-US" sz="800" i="1" dirty="0" err="1">
                <a:solidFill>
                  <a:schemeClr val="tx1">
                    <a:lumMod val="50000"/>
                    <a:lumOff val="50000"/>
                  </a:schemeClr>
                </a:solidFill>
              </a:rPr>
              <a:t>Leventer</a:t>
            </a:r>
            <a:r>
              <a:rPr lang="en-US" sz="800" i="1" dirty="0">
                <a:solidFill>
                  <a:schemeClr val="tx1">
                    <a:lumMod val="50000"/>
                    <a:lumOff val="50000"/>
                  </a:schemeClr>
                </a:solidFill>
              </a:rPr>
              <a:t> 2005 Journal of Child Neurology, 20: 307.</a:t>
            </a:r>
          </a:p>
        </p:txBody>
      </p:sp>
      <p:grpSp>
        <p:nvGrpSpPr>
          <p:cNvPr id="4" name="Group 3">
            <a:extLst>
              <a:ext uri="{FF2B5EF4-FFF2-40B4-BE49-F238E27FC236}">
                <a16:creationId xmlns:a16="http://schemas.microsoft.com/office/drawing/2014/main" id="{E1193E9D-8C7C-4AA2-9C36-493F1C22B0F8}"/>
              </a:ext>
            </a:extLst>
          </p:cNvPr>
          <p:cNvGrpSpPr/>
          <p:nvPr/>
        </p:nvGrpSpPr>
        <p:grpSpPr>
          <a:xfrm>
            <a:off x="123825" y="3615111"/>
            <a:ext cx="11335563" cy="3139321"/>
            <a:chOff x="123825" y="3615111"/>
            <a:chExt cx="11335563" cy="3139321"/>
          </a:xfrm>
        </p:grpSpPr>
        <p:pic>
          <p:nvPicPr>
            <p:cNvPr id="25" name="Picture 24"/>
            <p:cNvPicPr>
              <a:picLocks noChangeAspect="1" noChangeArrowheads="1"/>
            </p:cNvPicPr>
            <p:nvPr/>
          </p:nvPicPr>
          <p:blipFill>
            <a:blip r:embed="rId5">
              <a:extLst>
                <a:ext uri="{28A0092B-C50C-407E-A947-70E740481C1C}">
                  <a14:useLocalDpi xmlns:a14="http://schemas.microsoft.com/office/drawing/2010/main" val="0"/>
                </a:ext>
              </a:extLst>
            </a:blip>
            <a:srcRect l="65475" b="62442"/>
            <a:stretch>
              <a:fillRect/>
            </a:stretch>
          </p:blipFill>
          <p:spPr bwMode="auto">
            <a:xfrm>
              <a:off x="3335338" y="4292597"/>
              <a:ext cx="1974850" cy="1381125"/>
            </a:xfrm>
            <a:prstGeom prst="rect">
              <a:avLst/>
            </a:prstGeom>
            <a:noFill/>
            <a:ln w="381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20"/>
            <p:cNvSpPr txBox="1">
              <a:spLocks noChangeArrowheads="1"/>
            </p:cNvSpPr>
            <p:nvPr/>
          </p:nvSpPr>
          <p:spPr bwMode="auto">
            <a:xfrm>
              <a:off x="3937000" y="5716585"/>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t>PVNH</a:t>
              </a:r>
            </a:p>
          </p:txBody>
        </p:sp>
        <p:sp>
          <p:nvSpPr>
            <p:cNvPr id="32" name="Text Box 25"/>
            <p:cNvSpPr txBox="1">
              <a:spLocks noChangeArrowheads="1"/>
            </p:cNvSpPr>
            <p:nvPr/>
          </p:nvSpPr>
          <p:spPr bwMode="auto">
            <a:xfrm>
              <a:off x="3422650" y="6043610"/>
              <a:ext cx="1882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400"/>
                <a:t>Peri-ventricular Nodular Heterotopia</a:t>
              </a:r>
            </a:p>
          </p:txBody>
        </p:sp>
        <p:sp>
          <p:nvSpPr>
            <p:cNvPr id="37" name="TextBox 36"/>
            <p:cNvSpPr txBox="1"/>
            <p:nvPr/>
          </p:nvSpPr>
          <p:spPr>
            <a:xfrm>
              <a:off x="123825" y="3615111"/>
              <a:ext cx="3017838" cy="3139321"/>
            </a:xfrm>
            <a:prstGeom prst="rect">
              <a:avLst/>
            </a:prstGeom>
            <a:noFill/>
          </p:spPr>
          <p:txBody>
            <a:bodyPr wrap="square" rtlCol="0">
              <a:spAutoFit/>
            </a:bodyPr>
            <a:lstStyle/>
            <a:p>
              <a:r>
                <a:rPr lang="en-US" dirty="0"/>
                <a:t>Heterotopia – neurons located in the wrong place. </a:t>
              </a:r>
              <a:r>
                <a:rPr lang="en-US" altLang="en-US" dirty="0">
                  <a:latin typeface="Arial" panose="020B0604020202020204" pitchFamily="34" charset="0"/>
                </a:rPr>
                <a:t>Mild or moderate delay – wide range of abilities moderate to severe retardation in 41%. Cognitive level appears to correlate inversely with the thickness of the band (thicker band, less cognitive ability.</a:t>
              </a:r>
            </a:p>
          </p:txBody>
        </p:sp>
        <p:grpSp>
          <p:nvGrpSpPr>
            <p:cNvPr id="22" name="Group 21"/>
            <p:cNvGrpSpPr/>
            <p:nvPr/>
          </p:nvGrpSpPr>
          <p:grpSpPr>
            <a:xfrm>
              <a:off x="5480263" y="4006923"/>
              <a:ext cx="2038923" cy="2377172"/>
              <a:chOff x="5480263" y="3720043"/>
              <a:chExt cx="2038923" cy="2377172"/>
            </a:xfrm>
          </p:grpSpPr>
          <p:pic>
            <p:nvPicPr>
              <p:cNvPr id="3" name="Picture 2"/>
              <p:cNvPicPr>
                <a:picLocks noChangeAspect="1"/>
              </p:cNvPicPr>
              <p:nvPr/>
            </p:nvPicPr>
            <p:blipFill>
              <a:blip r:embed="rId6"/>
              <a:stretch>
                <a:fillRect/>
              </a:stretch>
            </p:blipFill>
            <p:spPr>
              <a:xfrm>
                <a:off x="5480263" y="3720043"/>
                <a:ext cx="2038923" cy="2377172"/>
              </a:xfrm>
              <a:prstGeom prst="rect">
                <a:avLst/>
              </a:prstGeom>
            </p:spPr>
          </p:pic>
          <p:cxnSp>
            <p:nvCxnSpPr>
              <p:cNvPr id="5" name="Straight Arrow Connector 4"/>
              <p:cNvCxnSpPr/>
              <p:nvPr/>
            </p:nvCxnSpPr>
            <p:spPr>
              <a:xfrm>
                <a:off x="5719747" y="4783692"/>
                <a:ext cx="336581" cy="8878"/>
              </a:xfrm>
              <a:prstGeom prst="straightConnector1">
                <a:avLst/>
              </a:prstGeom>
              <a:ln>
                <a:solidFill>
                  <a:srgbClr val="FF373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896428" y="4792570"/>
                <a:ext cx="301298" cy="0"/>
              </a:xfrm>
              <a:prstGeom prst="straightConnector1">
                <a:avLst/>
              </a:prstGeom>
              <a:ln>
                <a:solidFill>
                  <a:srgbClr val="FF3737"/>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7"/>
            <a:stretch>
              <a:fillRect/>
            </a:stretch>
          </p:blipFill>
          <p:spPr>
            <a:xfrm>
              <a:off x="7694025" y="4008655"/>
              <a:ext cx="1675576" cy="2731136"/>
            </a:xfrm>
            <a:prstGeom prst="rect">
              <a:avLst/>
            </a:prstGeom>
          </p:spPr>
        </p:pic>
        <p:pic>
          <p:nvPicPr>
            <p:cNvPr id="21" name="Picture 20"/>
            <p:cNvPicPr>
              <a:picLocks noChangeAspect="1"/>
            </p:cNvPicPr>
            <p:nvPr/>
          </p:nvPicPr>
          <p:blipFill rotWithShape="1">
            <a:blip r:embed="rId8"/>
            <a:srcRect t="6521"/>
            <a:stretch/>
          </p:blipFill>
          <p:spPr>
            <a:xfrm>
              <a:off x="9644181" y="4008655"/>
              <a:ext cx="1815207" cy="2553038"/>
            </a:xfrm>
            <a:prstGeom prst="rect">
              <a:avLst/>
            </a:prstGeom>
          </p:spPr>
        </p:pic>
        <p:sp>
          <p:nvSpPr>
            <p:cNvPr id="47" name="Text Box 21"/>
            <p:cNvSpPr txBox="1">
              <a:spLocks noChangeArrowheads="1"/>
            </p:cNvSpPr>
            <p:nvPr/>
          </p:nvSpPr>
          <p:spPr bwMode="auto">
            <a:xfrm>
              <a:off x="7880900" y="3640211"/>
              <a:ext cx="315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solidFill>
                    <a:srgbClr val="00B050"/>
                  </a:solidFill>
                </a:rPr>
                <a:t>Subcortical Band Heterotopia</a:t>
              </a:r>
            </a:p>
          </p:txBody>
        </p:sp>
      </p:grpSp>
    </p:spTree>
    <p:extLst>
      <p:ext uri="{BB962C8B-B14F-4D97-AF65-F5344CB8AC3E}">
        <p14:creationId xmlns:p14="http://schemas.microsoft.com/office/powerpoint/2010/main" val="23092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of Malformations</a:t>
            </a:r>
          </a:p>
        </p:txBody>
      </p:sp>
      <p:pic>
        <p:nvPicPr>
          <p:cNvPr id="3" name="Picture 2">
            <a:extLst>
              <a:ext uri="{FF2B5EF4-FFF2-40B4-BE49-F238E27FC236}">
                <a16:creationId xmlns:a16="http://schemas.microsoft.com/office/drawing/2014/main" id="{C8528F59-C0EF-4365-9C78-2AD7F6A2838F}"/>
              </a:ext>
            </a:extLst>
          </p:cNvPr>
          <p:cNvPicPr>
            <a:picLocks noChangeAspect="1"/>
          </p:cNvPicPr>
          <p:nvPr/>
        </p:nvPicPr>
        <p:blipFill>
          <a:blip r:embed="rId3"/>
          <a:stretch>
            <a:fillRect/>
          </a:stretch>
        </p:blipFill>
        <p:spPr>
          <a:xfrm>
            <a:off x="497100" y="684711"/>
            <a:ext cx="5049126" cy="6020889"/>
          </a:xfrm>
          <a:prstGeom prst="rect">
            <a:avLst/>
          </a:prstGeom>
        </p:spPr>
      </p:pic>
      <p:pic>
        <p:nvPicPr>
          <p:cNvPr id="4" name="Picture 3">
            <a:extLst>
              <a:ext uri="{FF2B5EF4-FFF2-40B4-BE49-F238E27FC236}">
                <a16:creationId xmlns:a16="http://schemas.microsoft.com/office/drawing/2014/main" id="{B3C3F7DD-CA85-4F6D-A45A-8E8585987BB3}"/>
              </a:ext>
            </a:extLst>
          </p:cNvPr>
          <p:cNvPicPr>
            <a:picLocks noChangeAspect="1"/>
          </p:cNvPicPr>
          <p:nvPr/>
        </p:nvPicPr>
        <p:blipFill>
          <a:blip r:embed="rId4"/>
          <a:stretch>
            <a:fillRect/>
          </a:stretch>
        </p:blipFill>
        <p:spPr>
          <a:xfrm>
            <a:off x="5579718" y="684711"/>
            <a:ext cx="5028049" cy="4435840"/>
          </a:xfrm>
          <a:prstGeom prst="rect">
            <a:avLst/>
          </a:prstGeom>
        </p:spPr>
      </p:pic>
      <p:sp>
        <p:nvSpPr>
          <p:cNvPr id="5" name="TextBox 4">
            <a:extLst>
              <a:ext uri="{FF2B5EF4-FFF2-40B4-BE49-F238E27FC236}">
                <a16:creationId xmlns:a16="http://schemas.microsoft.com/office/drawing/2014/main" id="{812B987A-E939-4D9D-92A3-FF5FDB3F724A}"/>
              </a:ext>
            </a:extLst>
          </p:cNvPr>
          <p:cNvSpPr txBox="1"/>
          <p:nvPr/>
        </p:nvSpPr>
        <p:spPr>
          <a:xfrm>
            <a:off x="5579718" y="5120551"/>
            <a:ext cx="4854920" cy="246221"/>
          </a:xfrm>
          <a:prstGeom prst="rect">
            <a:avLst/>
          </a:prstGeom>
          <a:noFill/>
        </p:spPr>
        <p:txBody>
          <a:bodyPr wrap="square" rtlCol="0">
            <a:spAutoFit/>
          </a:bodyPr>
          <a:lstStyle/>
          <a:p>
            <a:r>
              <a:rPr lang="en-US" sz="1000" i="1" dirty="0" err="1">
                <a:solidFill>
                  <a:schemeClr val="tx1">
                    <a:lumMod val="65000"/>
                    <a:lumOff val="35000"/>
                  </a:schemeClr>
                </a:solidFill>
              </a:rPr>
              <a:t>Parrini</a:t>
            </a:r>
            <a:r>
              <a:rPr lang="en-US" sz="1000" i="1" dirty="0">
                <a:solidFill>
                  <a:schemeClr val="tx1">
                    <a:lumMod val="65000"/>
                    <a:lumOff val="35000"/>
                  </a:schemeClr>
                </a:solidFill>
              </a:rPr>
              <a:t>, Conti, Dobyns, Guerrini (2016) Molecular </a:t>
            </a:r>
            <a:r>
              <a:rPr lang="en-US" sz="1000" i="1" dirty="0" err="1">
                <a:solidFill>
                  <a:schemeClr val="tx1">
                    <a:lumMod val="65000"/>
                    <a:lumOff val="35000"/>
                  </a:schemeClr>
                </a:solidFill>
              </a:rPr>
              <a:t>Syndromology</a:t>
            </a:r>
            <a:r>
              <a:rPr lang="en-US" sz="1000" i="1" dirty="0">
                <a:solidFill>
                  <a:schemeClr val="tx1">
                    <a:lumMod val="65000"/>
                    <a:lumOff val="35000"/>
                  </a:schemeClr>
                </a:solidFill>
              </a:rPr>
              <a:t>, 7: 220-233.</a:t>
            </a:r>
          </a:p>
        </p:txBody>
      </p:sp>
      <p:sp>
        <p:nvSpPr>
          <p:cNvPr id="6" name="TextBox 5">
            <a:extLst>
              <a:ext uri="{FF2B5EF4-FFF2-40B4-BE49-F238E27FC236}">
                <a16:creationId xmlns:a16="http://schemas.microsoft.com/office/drawing/2014/main" id="{654FAAEC-06AA-4615-B89E-E7E953D65425}"/>
              </a:ext>
            </a:extLst>
          </p:cNvPr>
          <p:cNvSpPr txBox="1"/>
          <p:nvPr/>
        </p:nvSpPr>
        <p:spPr>
          <a:xfrm>
            <a:off x="5500688" y="5400672"/>
            <a:ext cx="6305550" cy="1384995"/>
          </a:xfrm>
          <a:prstGeom prst="rect">
            <a:avLst/>
          </a:prstGeom>
          <a:noFill/>
        </p:spPr>
        <p:txBody>
          <a:bodyPr wrap="square" rtlCol="0">
            <a:spAutoFit/>
          </a:bodyPr>
          <a:lstStyle/>
          <a:p>
            <a:r>
              <a:rPr lang="en-US" sz="1400" dirty="0" err="1">
                <a:solidFill>
                  <a:srgbClr val="C00000"/>
                </a:solidFill>
              </a:rPr>
              <a:t>Lissencephaly</a:t>
            </a:r>
            <a:r>
              <a:rPr lang="en-US" sz="1400" dirty="0">
                <a:solidFill>
                  <a:srgbClr val="C00000"/>
                </a:solidFill>
              </a:rPr>
              <a:t> and SB heterotopias – 14 genes identified account for 90% of </a:t>
            </a:r>
            <a:r>
              <a:rPr lang="en-US" sz="1400" dirty="0" err="1">
                <a:solidFill>
                  <a:srgbClr val="C00000"/>
                </a:solidFill>
              </a:rPr>
              <a:t>lissencephalies</a:t>
            </a:r>
            <a:r>
              <a:rPr lang="en-US" sz="1400" dirty="0">
                <a:solidFill>
                  <a:srgbClr val="C00000"/>
                </a:solidFill>
              </a:rPr>
              <a:t>.  Lis1 = gene for platelet-activating factor </a:t>
            </a:r>
            <a:r>
              <a:rPr lang="en-US" sz="1400" dirty="0" err="1">
                <a:solidFill>
                  <a:srgbClr val="C00000"/>
                </a:solidFill>
              </a:rPr>
              <a:t>acetylhydrolase</a:t>
            </a:r>
            <a:r>
              <a:rPr lang="en-US" sz="1400" dirty="0">
                <a:solidFill>
                  <a:srgbClr val="C00000"/>
                </a:solidFill>
              </a:rPr>
              <a:t>. Mouse (hetero) knockout produces disorganized cortex.  DCX – microtubule-associated protein expressed in migrating neuroblasts.  Affects microtubule stability.  TUB = tubulin genes.  FLNA – actin-binding phosphoprotein that stabilizes cytoskeleton.  Migrating neurons may fail to attach to radial glia.</a:t>
            </a:r>
          </a:p>
        </p:txBody>
      </p:sp>
    </p:spTree>
    <p:extLst>
      <p:ext uri="{BB962C8B-B14F-4D97-AF65-F5344CB8AC3E}">
        <p14:creationId xmlns:p14="http://schemas.microsoft.com/office/powerpoint/2010/main" val="328446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Polymicrogyria Forms</a:t>
            </a:r>
          </a:p>
        </p:txBody>
      </p:sp>
      <p:grpSp>
        <p:nvGrpSpPr>
          <p:cNvPr id="5" name="Group 6"/>
          <p:cNvGrpSpPr>
            <a:grpSpLocks/>
          </p:cNvGrpSpPr>
          <p:nvPr/>
        </p:nvGrpSpPr>
        <p:grpSpPr bwMode="auto">
          <a:xfrm>
            <a:off x="229727" y="452715"/>
            <a:ext cx="2898775" cy="3132138"/>
            <a:chOff x="-4" y="577"/>
            <a:chExt cx="1826" cy="1973"/>
          </a:xfrm>
        </p:grpSpPr>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t="620"/>
            <a:stretch>
              <a:fillRect/>
            </a:stretch>
          </p:blipFill>
          <p:spPr bwMode="auto">
            <a:xfrm>
              <a:off x="186" y="577"/>
              <a:ext cx="1331" cy="1812"/>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4" y="2453"/>
              <a:ext cx="18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en-US" sz="1000" i="1" dirty="0" err="1">
                  <a:solidFill>
                    <a:schemeClr val="tx1">
                      <a:lumMod val="65000"/>
                      <a:lumOff val="35000"/>
                    </a:schemeClr>
                  </a:solidFill>
                </a:rPr>
                <a:t>Barkovich</a:t>
              </a:r>
              <a:r>
                <a:rPr lang="en-US" altLang="en-US" sz="1000" i="1" dirty="0">
                  <a:solidFill>
                    <a:schemeClr val="tx1">
                      <a:lumMod val="65000"/>
                      <a:lumOff val="35000"/>
                    </a:schemeClr>
                  </a:solidFill>
                </a:rPr>
                <a:t> et al (1992) Am J     </a:t>
              </a:r>
              <a:r>
                <a:rPr lang="en-US" altLang="en-US" sz="1000" i="1" dirty="0" err="1">
                  <a:solidFill>
                    <a:schemeClr val="tx1">
                      <a:lumMod val="65000"/>
                      <a:lumOff val="35000"/>
                    </a:schemeClr>
                  </a:solidFill>
                </a:rPr>
                <a:t>Neurorad</a:t>
              </a:r>
              <a:r>
                <a:rPr lang="en-US" altLang="en-US" sz="1000" i="1" dirty="0">
                  <a:solidFill>
                    <a:schemeClr val="tx1">
                      <a:lumMod val="65000"/>
                      <a:lumOff val="35000"/>
                    </a:schemeClr>
                  </a:solidFill>
                </a:rPr>
                <a:t>, 13: 423.</a:t>
              </a:r>
            </a:p>
          </p:txBody>
        </p:sp>
        <p:sp>
          <p:nvSpPr>
            <p:cNvPr id="8" name="Line 9"/>
            <p:cNvSpPr>
              <a:spLocks noChangeShapeType="1"/>
            </p:cNvSpPr>
            <p:nvPr/>
          </p:nvSpPr>
          <p:spPr bwMode="auto">
            <a:xfrm flipH="1" flipV="1">
              <a:off x="28" y="1226"/>
              <a:ext cx="178" cy="171"/>
            </a:xfrm>
            <a:prstGeom prst="line">
              <a:avLst/>
            </a:prstGeom>
            <a:noFill/>
            <a:ln w="76200">
              <a:solidFill>
                <a:srgbClr val="FFFF66"/>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0"/>
            <p:cNvSpPr>
              <a:spLocks/>
            </p:cNvSpPr>
            <p:nvPr/>
          </p:nvSpPr>
          <p:spPr bwMode="auto">
            <a:xfrm>
              <a:off x="1460" y="1819"/>
              <a:ext cx="186" cy="156"/>
            </a:xfrm>
            <a:custGeom>
              <a:avLst/>
              <a:gdLst>
                <a:gd name="T0" fmla="*/ 0 w 186"/>
                <a:gd name="T1" fmla="*/ 0 h 156"/>
                <a:gd name="T2" fmla="*/ 186 w 186"/>
                <a:gd name="T3" fmla="*/ 156 h 156"/>
              </a:gdLst>
              <a:ahLst/>
              <a:cxnLst>
                <a:cxn ang="0">
                  <a:pos x="T0" y="T1"/>
                </a:cxn>
                <a:cxn ang="0">
                  <a:pos x="T2" y="T3"/>
                </a:cxn>
              </a:cxnLst>
              <a:rect l="0" t="0" r="r" b="b"/>
              <a:pathLst>
                <a:path w="186" h="156">
                  <a:moveTo>
                    <a:pt x="0" y="0"/>
                  </a:moveTo>
                  <a:lnTo>
                    <a:pt x="186" y="156"/>
                  </a:lnTo>
                </a:path>
              </a:pathLst>
            </a:custGeom>
            <a:noFill/>
            <a:ln w="762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 name="Group 35"/>
          <p:cNvGrpSpPr>
            <a:grpSpLocks/>
          </p:cNvGrpSpPr>
          <p:nvPr/>
        </p:nvGrpSpPr>
        <p:grpSpPr bwMode="auto">
          <a:xfrm>
            <a:off x="5974023" y="257778"/>
            <a:ext cx="5237162" cy="3194050"/>
            <a:chOff x="2215" y="109"/>
            <a:chExt cx="3299" cy="2012"/>
          </a:xfrm>
        </p:grpSpPr>
        <p:sp>
          <p:nvSpPr>
            <p:cNvPr id="11" name="Rectangle 12"/>
            <p:cNvSpPr>
              <a:spLocks noChangeArrowheads="1"/>
            </p:cNvSpPr>
            <p:nvPr/>
          </p:nvSpPr>
          <p:spPr bwMode="auto">
            <a:xfrm>
              <a:off x="3285" y="1910"/>
              <a:ext cx="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en-US" sz="1000" i="1" dirty="0">
                  <a:solidFill>
                    <a:schemeClr val="tx1">
                      <a:lumMod val="65000"/>
                      <a:lumOff val="35000"/>
                    </a:schemeClr>
                  </a:solidFill>
                </a:rPr>
                <a:t>Piao et al (2005) Ann </a:t>
              </a:r>
              <a:r>
                <a:rPr lang="en-US" altLang="en-US" sz="1000" i="1" dirty="0" err="1">
                  <a:solidFill>
                    <a:schemeClr val="tx1">
                      <a:lumMod val="65000"/>
                      <a:lumOff val="35000"/>
                    </a:schemeClr>
                  </a:solidFill>
                </a:rPr>
                <a:t>Neurol</a:t>
              </a:r>
              <a:r>
                <a:rPr lang="en-US" altLang="en-US" sz="1000" i="1" dirty="0">
                  <a:solidFill>
                    <a:schemeClr val="tx1">
                      <a:lumMod val="65000"/>
                      <a:lumOff val="35000"/>
                    </a:schemeClr>
                  </a:solidFill>
                </a:rPr>
                <a:t>, 58: 680.</a:t>
              </a:r>
            </a:p>
          </p:txBody>
        </p:sp>
        <p:sp>
          <p:nvSpPr>
            <p:cNvPr id="12" name="Text Box 13"/>
            <p:cNvSpPr txBox="1">
              <a:spLocks noChangeArrowheads="1"/>
            </p:cNvSpPr>
            <p:nvPr/>
          </p:nvSpPr>
          <p:spPr bwMode="auto">
            <a:xfrm>
              <a:off x="2215" y="1201"/>
              <a:ext cx="183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en-US" dirty="0"/>
                <a:t>BFPP: sometimes (&lt;50%) associated with mutation in GPR56 gene</a:t>
              </a:r>
            </a:p>
          </p:txBody>
        </p:sp>
        <p:graphicFrame>
          <p:nvGraphicFramePr>
            <p:cNvPr id="13" name="Object 14"/>
            <p:cNvGraphicFramePr>
              <a:graphicFrameLocks noChangeAspect="1"/>
            </p:cNvGraphicFramePr>
            <p:nvPr/>
          </p:nvGraphicFramePr>
          <p:xfrm>
            <a:off x="4099" y="582"/>
            <a:ext cx="1412" cy="1539"/>
          </p:xfrm>
          <a:graphic>
            <a:graphicData uri="http://schemas.openxmlformats.org/presentationml/2006/ole">
              <mc:AlternateContent xmlns:mc="http://schemas.openxmlformats.org/markup-compatibility/2006">
                <mc:Choice xmlns:v="urn:schemas-microsoft-com:vml" Requires="v">
                  <p:oleObj spid="_x0000_s4706" name="Image" r:id="rId5" imgW="2819048" imgH="3073016" progId="Photoshop.Image.6">
                    <p:embed/>
                  </p:oleObj>
                </mc:Choice>
                <mc:Fallback>
                  <p:oleObj name="Image" r:id="rId5" imgW="2819048" imgH="3073016"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 y="582"/>
                          <a:ext cx="1412" cy="1539"/>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5"/>
            <p:cNvSpPr txBox="1">
              <a:spLocks noChangeArrowheads="1"/>
            </p:cNvSpPr>
            <p:nvPr/>
          </p:nvSpPr>
          <p:spPr bwMode="auto">
            <a:xfrm>
              <a:off x="4088" y="109"/>
              <a:ext cx="14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u="sng" dirty="0">
                  <a:solidFill>
                    <a:srgbClr val="0000CC"/>
                  </a:solidFill>
                  <a:latin typeface="Times New Roman" panose="02020603050405020304" pitchFamily="18" charset="0"/>
                </a:rPr>
                <a:t>Bilateral Frontoparietal (BFPP)</a:t>
              </a:r>
            </a:p>
          </p:txBody>
        </p:sp>
      </p:grpSp>
      <p:grpSp>
        <p:nvGrpSpPr>
          <p:cNvPr id="15" name="Group 16"/>
          <p:cNvGrpSpPr>
            <a:grpSpLocks/>
          </p:cNvGrpSpPr>
          <p:nvPr/>
        </p:nvGrpSpPr>
        <p:grpSpPr bwMode="auto">
          <a:xfrm>
            <a:off x="3315371" y="3512153"/>
            <a:ext cx="3559175" cy="3111500"/>
            <a:chOff x="459" y="2159"/>
            <a:chExt cx="2242" cy="1960"/>
          </a:xfrm>
        </p:grpSpPr>
        <p:graphicFrame>
          <p:nvGraphicFramePr>
            <p:cNvPr id="16" name="Object 17"/>
            <p:cNvGraphicFramePr>
              <a:graphicFrameLocks noChangeAspect="1"/>
            </p:cNvGraphicFramePr>
            <p:nvPr/>
          </p:nvGraphicFramePr>
          <p:xfrm>
            <a:off x="1381" y="2567"/>
            <a:ext cx="1320" cy="1552"/>
          </p:xfrm>
          <a:graphic>
            <a:graphicData uri="http://schemas.openxmlformats.org/presentationml/2006/ole">
              <mc:AlternateContent xmlns:mc="http://schemas.openxmlformats.org/markup-compatibility/2006">
                <mc:Choice xmlns:v="urn:schemas-microsoft-com:vml" Requires="v">
                  <p:oleObj spid="_x0000_s4707" name="Image" r:id="rId7" imgW="2095238" imgH="2463492" progId="Photoshop.Image.6">
                    <p:embed/>
                  </p:oleObj>
                </mc:Choice>
                <mc:Fallback>
                  <p:oleObj name="Image" r:id="rId7" imgW="2095238" imgH="2463492"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 y="2567"/>
                          <a:ext cx="1320" cy="1552"/>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18"/>
            <p:cNvSpPr>
              <a:spLocks noChangeArrowheads="1"/>
            </p:cNvSpPr>
            <p:nvPr/>
          </p:nvSpPr>
          <p:spPr bwMode="auto">
            <a:xfrm>
              <a:off x="459" y="3807"/>
              <a:ext cx="8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en-US" sz="1000" i="1" dirty="0">
                  <a:solidFill>
                    <a:schemeClr val="tx1">
                      <a:lumMod val="65000"/>
                      <a:lumOff val="35000"/>
                    </a:schemeClr>
                  </a:solidFill>
                </a:rPr>
                <a:t>Guerrini (2005) </a:t>
              </a:r>
              <a:r>
                <a:rPr lang="en-US" altLang="en-US" sz="1000" i="1" dirty="0" err="1">
                  <a:solidFill>
                    <a:schemeClr val="tx1">
                      <a:lumMod val="65000"/>
                      <a:lumOff val="35000"/>
                    </a:schemeClr>
                  </a:solidFill>
                </a:rPr>
                <a:t>Epilepsia</a:t>
              </a:r>
              <a:r>
                <a:rPr lang="en-US" altLang="en-US" sz="1000" i="1" dirty="0">
                  <a:solidFill>
                    <a:schemeClr val="tx1">
                      <a:lumMod val="65000"/>
                      <a:lumOff val="35000"/>
                    </a:schemeClr>
                  </a:solidFill>
                </a:rPr>
                <a:t>, 46S1: 32.</a:t>
              </a:r>
            </a:p>
          </p:txBody>
        </p:sp>
        <p:sp>
          <p:nvSpPr>
            <p:cNvPr id="18" name="Text Box 19"/>
            <p:cNvSpPr txBox="1">
              <a:spLocks noChangeArrowheads="1"/>
            </p:cNvSpPr>
            <p:nvPr/>
          </p:nvSpPr>
          <p:spPr bwMode="auto">
            <a:xfrm>
              <a:off x="1379" y="2159"/>
              <a:ext cx="118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u="sng">
                  <a:solidFill>
                    <a:srgbClr val="0000CC"/>
                  </a:solidFill>
                  <a:latin typeface="Times New Roman" panose="02020603050405020304" pitchFamily="18" charset="0"/>
                </a:rPr>
                <a:t>Bilateral Perisylvian (BPP)</a:t>
              </a:r>
            </a:p>
          </p:txBody>
        </p:sp>
        <p:sp>
          <p:nvSpPr>
            <p:cNvPr id="19" name="Freeform 20"/>
            <p:cNvSpPr>
              <a:spLocks/>
            </p:cNvSpPr>
            <p:nvPr/>
          </p:nvSpPr>
          <p:spPr bwMode="auto">
            <a:xfrm>
              <a:off x="1563" y="3127"/>
              <a:ext cx="185" cy="77"/>
            </a:xfrm>
            <a:custGeom>
              <a:avLst/>
              <a:gdLst>
                <a:gd name="T0" fmla="*/ 185 w 185"/>
                <a:gd name="T1" fmla="*/ 77 h 77"/>
                <a:gd name="T2" fmla="*/ 0 w 185"/>
                <a:gd name="T3" fmla="*/ 0 h 77"/>
              </a:gdLst>
              <a:ahLst/>
              <a:cxnLst>
                <a:cxn ang="0">
                  <a:pos x="T0" y="T1"/>
                </a:cxn>
                <a:cxn ang="0">
                  <a:pos x="T2" y="T3"/>
                </a:cxn>
              </a:cxnLst>
              <a:rect l="0" t="0" r="r" b="b"/>
              <a:pathLst>
                <a:path w="185" h="77">
                  <a:moveTo>
                    <a:pt x="185" y="77"/>
                  </a:moveTo>
                  <a:lnTo>
                    <a:pt x="0" y="0"/>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21"/>
            <p:cNvSpPr>
              <a:spLocks/>
            </p:cNvSpPr>
            <p:nvPr/>
          </p:nvSpPr>
          <p:spPr bwMode="auto">
            <a:xfrm>
              <a:off x="2392" y="3320"/>
              <a:ext cx="172" cy="40"/>
            </a:xfrm>
            <a:custGeom>
              <a:avLst/>
              <a:gdLst>
                <a:gd name="T0" fmla="*/ 0 w 172"/>
                <a:gd name="T1" fmla="*/ 0 h 40"/>
                <a:gd name="T2" fmla="*/ 172 w 172"/>
                <a:gd name="T3" fmla="*/ 40 h 40"/>
              </a:gdLst>
              <a:ahLst/>
              <a:cxnLst>
                <a:cxn ang="0">
                  <a:pos x="T0" y="T1"/>
                </a:cxn>
                <a:cxn ang="0">
                  <a:pos x="T2" y="T3"/>
                </a:cxn>
              </a:cxnLst>
              <a:rect l="0" t="0" r="r" b="b"/>
              <a:pathLst>
                <a:path w="172" h="40">
                  <a:moveTo>
                    <a:pt x="0" y="0"/>
                  </a:moveTo>
                  <a:lnTo>
                    <a:pt x="172" y="40"/>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2"/>
          <p:cNvGrpSpPr>
            <a:grpSpLocks/>
          </p:cNvGrpSpPr>
          <p:nvPr/>
        </p:nvGrpSpPr>
        <p:grpSpPr bwMode="auto">
          <a:xfrm>
            <a:off x="6974558" y="3512153"/>
            <a:ext cx="2263775" cy="3148012"/>
            <a:chOff x="2764" y="2159"/>
            <a:chExt cx="1426" cy="1983"/>
          </a:xfrm>
        </p:grpSpPr>
        <p:sp>
          <p:nvSpPr>
            <p:cNvPr id="22" name="Text Box 23"/>
            <p:cNvSpPr txBox="1">
              <a:spLocks noChangeArrowheads="1"/>
            </p:cNvSpPr>
            <p:nvPr/>
          </p:nvSpPr>
          <p:spPr bwMode="auto">
            <a:xfrm>
              <a:off x="2764" y="2159"/>
              <a:ext cx="14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u="sng">
                  <a:solidFill>
                    <a:srgbClr val="0000CC"/>
                  </a:solidFill>
                  <a:latin typeface="Times New Roman" panose="02020603050405020304" pitchFamily="18" charset="0"/>
                </a:rPr>
                <a:t>Bilateral Parietooccipital</a:t>
              </a:r>
            </a:p>
          </p:txBody>
        </p:sp>
        <p:graphicFrame>
          <p:nvGraphicFramePr>
            <p:cNvPr id="23" name="Object 24"/>
            <p:cNvGraphicFramePr>
              <a:graphicFrameLocks noChangeAspect="1"/>
            </p:cNvGraphicFramePr>
            <p:nvPr/>
          </p:nvGraphicFramePr>
          <p:xfrm>
            <a:off x="2817" y="2567"/>
            <a:ext cx="1320" cy="1552"/>
          </p:xfrm>
          <a:graphic>
            <a:graphicData uri="http://schemas.openxmlformats.org/presentationml/2006/ole">
              <mc:AlternateContent xmlns:mc="http://schemas.openxmlformats.org/markup-compatibility/2006">
                <mc:Choice xmlns:v="urn:schemas-microsoft-com:vml" Requires="v">
                  <p:oleObj spid="_x0000_s4708" name="Image" r:id="rId9" imgW="2095238" imgH="2463492" progId="Photoshop.Image.6">
                    <p:embed/>
                  </p:oleObj>
                </mc:Choice>
                <mc:Fallback>
                  <p:oleObj name="Image" r:id="rId9" imgW="2095238" imgH="2463492" progId="Photoshop.Image.6">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7" y="2567"/>
                          <a:ext cx="1320" cy="1552"/>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Freeform 25"/>
            <p:cNvSpPr>
              <a:spLocks/>
            </p:cNvSpPr>
            <p:nvPr/>
          </p:nvSpPr>
          <p:spPr bwMode="auto">
            <a:xfrm>
              <a:off x="3619" y="3978"/>
              <a:ext cx="132" cy="164"/>
            </a:xfrm>
            <a:custGeom>
              <a:avLst/>
              <a:gdLst>
                <a:gd name="T0" fmla="*/ 0 w 132"/>
                <a:gd name="T1" fmla="*/ 0 h 164"/>
                <a:gd name="T2" fmla="*/ 132 w 132"/>
                <a:gd name="T3" fmla="*/ 164 h 164"/>
              </a:gdLst>
              <a:ahLst/>
              <a:cxnLst>
                <a:cxn ang="0">
                  <a:pos x="T0" y="T1"/>
                </a:cxn>
                <a:cxn ang="0">
                  <a:pos x="T2" y="T3"/>
                </a:cxn>
              </a:cxnLst>
              <a:rect l="0" t="0" r="r" b="b"/>
              <a:pathLst>
                <a:path w="132" h="164">
                  <a:moveTo>
                    <a:pt x="0" y="0"/>
                  </a:moveTo>
                  <a:lnTo>
                    <a:pt x="132" y="164"/>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26"/>
            <p:cNvSpPr>
              <a:spLocks/>
            </p:cNvSpPr>
            <p:nvPr/>
          </p:nvSpPr>
          <p:spPr bwMode="auto">
            <a:xfrm>
              <a:off x="3189" y="3964"/>
              <a:ext cx="60" cy="171"/>
            </a:xfrm>
            <a:custGeom>
              <a:avLst/>
              <a:gdLst>
                <a:gd name="T0" fmla="*/ 60 w 60"/>
                <a:gd name="T1" fmla="*/ 0 h 171"/>
                <a:gd name="T2" fmla="*/ 0 w 60"/>
                <a:gd name="T3" fmla="*/ 171 h 171"/>
              </a:gdLst>
              <a:ahLst/>
              <a:cxnLst>
                <a:cxn ang="0">
                  <a:pos x="T0" y="T1"/>
                </a:cxn>
                <a:cxn ang="0">
                  <a:pos x="T2" y="T3"/>
                </a:cxn>
              </a:cxnLst>
              <a:rect l="0" t="0" r="r" b="b"/>
              <a:pathLst>
                <a:path w="60" h="171">
                  <a:moveTo>
                    <a:pt x="60" y="0"/>
                  </a:moveTo>
                  <a:lnTo>
                    <a:pt x="0" y="171"/>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6" name="Group 27"/>
          <p:cNvGrpSpPr>
            <a:grpSpLocks/>
          </p:cNvGrpSpPr>
          <p:nvPr/>
        </p:nvGrpSpPr>
        <p:grpSpPr bwMode="auto">
          <a:xfrm>
            <a:off x="9314533" y="3512153"/>
            <a:ext cx="2147888" cy="3111500"/>
            <a:chOff x="4238" y="2159"/>
            <a:chExt cx="1353" cy="1960"/>
          </a:xfrm>
        </p:grpSpPr>
        <p:sp>
          <p:nvSpPr>
            <p:cNvPr id="27" name="Text Box 28"/>
            <p:cNvSpPr txBox="1">
              <a:spLocks noChangeArrowheads="1"/>
            </p:cNvSpPr>
            <p:nvPr/>
          </p:nvSpPr>
          <p:spPr bwMode="auto">
            <a:xfrm>
              <a:off x="4481" y="2159"/>
              <a:ext cx="8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u="sng">
                  <a:solidFill>
                    <a:srgbClr val="0000CC"/>
                  </a:solidFill>
                  <a:latin typeface="Times New Roman" panose="02020603050405020304" pitchFamily="18" charset="0"/>
                </a:rPr>
                <a:t>Unilateral PMG</a:t>
              </a:r>
            </a:p>
          </p:txBody>
        </p:sp>
        <p:grpSp>
          <p:nvGrpSpPr>
            <p:cNvPr id="28" name="Group 29"/>
            <p:cNvGrpSpPr>
              <a:grpSpLocks/>
            </p:cNvGrpSpPr>
            <p:nvPr/>
          </p:nvGrpSpPr>
          <p:grpSpPr bwMode="auto">
            <a:xfrm>
              <a:off x="4238" y="2567"/>
              <a:ext cx="1353" cy="1552"/>
              <a:chOff x="4238" y="2577"/>
              <a:chExt cx="1353" cy="1552"/>
            </a:xfrm>
          </p:grpSpPr>
          <p:graphicFrame>
            <p:nvGraphicFramePr>
              <p:cNvPr id="29" name="Object 30"/>
              <p:cNvGraphicFramePr>
                <a:graphicFrameLocks noChangeAspect="1"/>
              </p:cNvGraphicFramePr>
              <p:nvPr/>
            </p:nvGraphicFramePr>
            <p:xfrm>
              <a:off x="4271" y="2577"/>
              <a:ext cx="1320" cy="1552"/>
            </p:xfrm>
            <a:graphic>
              <a:graphicData uri="http://schemas.openxmlformats.org/presentationml/2006/ole">
                <mc:AlternateContent xmlns:mc="http://schemas.openxmlformats.org/markup-compatibility/2006">
                  <mc:Choice xmlns:v="urn:schemas-microsoft-com:vml" Requires="v">
                    <p:oleObj spid="_x0000_s4709" name="Image" r:id="rId11" imgW="2095238" imgH="2463492" progId="Photoshop.Image.6">
                      <p:embed/>
                    </p:oleObj>
                  </mc:Choice>
                  <mc:Fallback>
                    <p:oleObj name="Image" r:id="rId11" imgW="2095238" imgH="2463492" progId="Photoshop.Image.6">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1" y="2577"/>
                            <a:ext cx="1320" cy="1552"/>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Freeform 31"/>
              <p:cNvSpPr>
                <a:spLocks/>
              </p:cNvSpPr>
              <p:nvPr/>
            </p:nvSpPr>
            <p:spPr bwMode="auto">
              <a:xfrm>
                <a:off x="4279" y="3497"/>
                <a:ext cx="204" cy="35"/>
              </a:xfrm>
              <a:custGeom>
                <a:avLst/>
                <a:gdLst>
                  <a:gd name="T0" fmla="*/ 204 w 204"/>
                  <a:gd name="T1" fmla="*/ 35 h 35"/>
                  <a:gd name="T2" fmla="*/ 0 w 204"/>
                  <a:gd name="T3" fmla="*/ 0 h 35"/>
                </a:gdLst>
                <a:ahLst/>
                <a:cxnLst>
                  <a:cxn ang="0">
                    <a:pos x="T0" y="T1"/>
                  </a:cxn>
                  <a:cxn ang="0">
                    <a:pos x="T2" y="T3"/>
                  </a:cxn>
                </a:cxnLst>
                <a:rect l="0" t="0" r="r" b="b"/>
                <a:pathLst>
                  <a:path w="204" h="35">
                    <a:moveTo>
                      <a:pt x="204" y="35"/>
                    </a:moveTo>
                    <a:lnTo>
                      <a:pt x="0" y="0"/>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32"/>
              <p:cNvSpPr>
                <a:spLocks/>
              </p:cNvSpPr>
              <p:nvPr/>
            </p:nvSpPr>
            <p:spPr bwMode="auto">
              <a:xfrm>
                <a:off x="4238" y="2969"/>
                <a:ext cx="204" cy="35"/>
              </a:xfrm>
              <a:custGeom>
                <a:avLst/>
                <a:gdLst>
                  <a:gd name="T0" fmla="*/ 204 w 204"/>
                  <a:gd name="T1" fmla="*/ 35 h 35"/>
                  <a:gd name="T2" fmla="*/ 0 w 204"/>
                  <a:gd name="T3" fmla="*/ 0 h 35"/>
                </a:gdLst>
                <a:ahLst/>
                <a:cxnLst>
                  <a:cxn ang="0">
                    <a:pos x="T0" y="T1"/>
                  </a:cxn>
                  <a:cxn ang="0">
                    <a:pos x="T2" y="T3"/>
                  </a:cxn>
                </a:cxnLst>
                <a:rect l="0" t="0" r="r" b="b"/>
                <a:pathLst>
                  <a:path w="204" h="35">
                    <a:moveTo>
                      <a:pt x="204" y="35"/>
                    </a:moveTo>
                    <a:lnTo>
                      <a:pt x="0" y="0"/>
                    </a:lnTo>
                  </a:path>
                </a:pathLst>
              </a:custGeom>
              <a:noFill/>
              <a:ln w="38100" cmpd="sng">
                <a:solidFill>
                  <a:srgbClr val="FFFF66"/>
                </a:solidFill>
                <a:round/>
                <a:headEnd type="stealth"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3" name="Picture 32">
            <a:extLst>
              <a:ext uri="{FF2B5EF4-FFF2-40B4-BE49-F238E27FC236}">
                <a16:creationId xmlns:a16="http://schemas.microsoft.com/office/drawing/2014/main" id="{3B725D3F-615A-44A4-B438-AB11F79F99C5}"/>
              </a:ext>
            </a:extLst>
          </p:cNvPr>
          <p:cNvPicPr>
            <a:picLocks noChangeAspect="1"/>
          </p:cNvPicPr>
          <p:nvPr/>
        </p:nvPicPr>
        <p:blipFill>
          <a:blip r:embed="rId13"/>
          <a:stretch>
            <a:fillRect/>
          </a:stretch>
        </p:blipFill>
        <p:spPr>
          <a:xfrm>
            <a:off x="483006" y="3667718"/>
            <a:ext cx="2340675" cy="2847800"/>
          </a:xfrm>
          <a:prstGeom prst="rect">
            <a:avLst/>
          </a:prstGeom>
        </p:spPr>
      </p:pic>
      <p:sp>
        <p:nvSpPr>
          <p:cNvPr id="3" name="TextBox 2">
            <a:extLst>
              <a:ext uri="{FF2B5EF4-FFF2-40B4-BE49-F238E27FC236}">
                <a16:creationId xmlns:a16="http://schemas.microsoft.com/office/drawing/2014/main" id="{12077211-644C-461A-A5A2-344136B6638C}"/>
              </a:ext>
            </a:extLst>
          </p:cNvPr>
          <p:cNvSpPr txBox="1"/>
          <p:nvPr/>
        </p:nvSpPr>
        <p:spPr>
          <a:xfrm>
            <a:off x="71716" y="6460110"/>
            <a:ext cx="3267469" cy="246221"/>
          </a:xfrm>
          <a:prstGeom prst="rect">
            <a:avLst/>
          </a:prstGeom>
          <a:noFill/>
        </p:spPr>
        <p:txBody>
          <a:bodyPr wrap="square" rtlCol="0">
            <a:spAutoFit/>
          </a:bodyPr>
          <a:lstStyle/>
          <a:p>
            <a:r>
              <a:rPr lang="en-US" sz="1000" i="1" dirty="0" err="1">
                <a:solidFill>
                  <a:schemeClr val="tx1">
                    <a:lumMod val="65000"/>
                    <a:lumOff val="35000"/>
                  </a:schemeClr>
                </a:solidFill>
              </a:rPr>
              <a:t>Blumcke</a:t>
            </a:r>
            <a:r>
              <a:rPr lang="en-US" sz="1000" i="1" dirty="0">
                <a:solidFill>
                  <a:schemeClr val="tx1">
                    <a:lumMod val="65000"/>
                    <a:lumOff val="35000"/>
                  </a:schemeClr>
                </a:solidFill>
              </a:rPr>
              <a:t> et al (2009) Epileptic </a:t>
            </a:r>
            <a:r>
              <a:rPr lang="en-US" sz="1000" i="1" dirty="0" err="1">
                <a:solidFill>
                  <a:schemeClr val="tx1">
                    <a:lumMod val="65000"/>
                    <a:lumOff val="35000"/>
                  </a:schemeClr>
                </a:solidFill>
              </a:rPr>
              <a:t>Disord</a:t>
            </a:r>
            <a:r>
              <a:rPr lang="en-US" sz="1000" i="1" dirty="0">
                <a:solidFill>
                  <a:schemeClr val="tx1">
                    <a:lumMod val="65000"/>
                    <a:lumOff val="35000"/>
                  </a:schemeClr>
                </a:solidFill>
              </a:rPr>
              <a:t>, 11(3): 181-193,</a:t>
            </a:r>
          </a:p>
        </p:txBody>
      </p:sp>
      <p:sp>
        <p:nvSpPr>
          <p:cNvPr id="4" name="TextBox 3">
            <a:extLst>
              <a:ext uri="{FF2B5EF4-FFF2-40B4-BE49-F238E27FC236}">
                <a16:creationId xmlns:a16="http://schemas.microsoft.com/office/drawing/2014/main" id="{F7B1DAFF-4D67-4068-A21E-F917A9DEF72C}"/>
              </a:ext>
            </a:extLst>
          </p:cNvPr>
          <p:cNvSpPr txBox="1"/>
          <p:nvPr/>
        </p:nvSpPr>
        <p:spPr>
          <a:xfrm>
            <a:off x="2890838" y="842963"/>
            <a:ext cx="5834062" cy="646331"/>
          </a:xfrm>
          <a:prstGeom prst="rect">
            <a:avLst/>
          </a:prstGeom>
          <a:noFill/>
        </p:spPr>
        <p:txBody>
          <a:bodyPr wrap="square" rtlCol="0">
            <a:spAutoFit/>
          </a:bodyPr>
          <a:lstStyle/>
          <a:p>
            <a:r>
              <a:rPr lang="en-US" dirty="0">
                <a:solidFill>
                  <a:srgbClr val="C00000"/>
                </a:solidFill>
              </a:rPr>
              <a:t>PMG – both genetic and non-genetic causes.  Non-genetic include fetal infection and fetal stroke.</a:t>
            </a:r>
          </a:p>
        </p:txBody>
      </p:sp>
      <p:grpSp>
        <p:nvGrpSpPr>
          <p:cNvPr id="34" name="Group 33"/>
          <p:cNvGrpSpPr/>
          <p:nvPr/>
        </p:nvGrpSpPr>
        <p:grpSpPr>
          <a:xfrm>
            <a:off x="3124872" y="1468652"/>
            <a:ext cx="2089943" cy="2684851"/>
            <a:chOff x="3124872" y="1468652"/>
            <a:chExt cx="2089943" cy="2684851"/>
          </a:xfrm>
        </p:grpSpPr>
        <p:sp>
          <p:nvSpPr>
            <p:cNvPr id="35" name="Rectangle 18"/>
            <p:cNvSpPr>
              <a:spLocks noChangeArrowheads="1"/>
            </p:cNvSpPr>
            <p:nvPr/>
          </p:nvSpPr>
          <p:spPr bwMode="auto">
            <a:xfrm>
              <a:off x="3124872" y="3848703"/>
              <a:ext cx="1500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altLang="en-US" sz="1000" i="1" dirty="0">
                  <a:solidFill>
                    <a:schemeClr val="tx1">
                      <a:lumMod val="65000"/>
                      <a:lumOff val="35000"/>
                    </a:schemeClr>
                  </a:solidFill>
                </a:rPr>
                <a:t>Guerrini (2005) </a:t>
              </a:r>
              <a:r>
                <a:rPr lang="en-US" altLang="en-US" sz="1000" i="1" dirty="0" err="1">
                  <a:solidFill>
                    <a:schemeClr val="tx1">
                      <a:lumMod val="65000"/>
                      <a:lumOff val="35000"/>
                    </a:schemeClr>
                  </a:solidFill>
                </a:rPr>
                <a:t>Epilepsia</a:t>
              </a:r>
              <a:r>
                <a:rPr lang="en-US" altLang="en-US" sz="1000" i="1" dirty="0">
                  <a:solidFill>
                    <a:schemeClr val="tx1">
                      <a:lumMod val="65000"/>
                      <a:lumOff val="35000"/>
                    </a:schemeClr>
                  </a:solidFill>
                </a:rPr>
                <a:t>, 46S1: 32.</a:t>
              </a:r>
            </a:p>
          </p:txBody>
        </p:sp>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0672" y="1792502"/>
              <a:ext cx="2064143" cy="2064143"/>
            </a:xfrm>
            <a:prstGeom prst="rect">
              <a:avLst/>
            </a:prstGeom>
          </p:spPr>
        </p:pic>
        <p:sp>
          <p:nvSpPr>
            <p:cNvPr id="37" name="TextBox 36"/>
            <p:cNvSpPr txBox="1"/>
            <p:nvPr/>
          </p:nvSpPr>
          <p:spPr>
            <a:xfrm>
              <a:off x="3277097" y="1468652"/>
              <a:ext cx="1937718" cy="369332"/>
            </a:xfrm>
            <a:prstGeom prst="rect">
              <a:avLst/>
            </a:prstGeom>
            <a:noFill/>
          </p:spPr>
          <p:txBody>
            <a:bodyPr wrap="square" rtlCol="0">
              <a:spAutoFit/>
            </a:bodyPr>
            <a:lstStyle/>
            <a:p>
              <a:r>
                <a:rPr lang="en-US" dirty="0" err="1">
                  <a:solidFill>
                    <a:srgbClr val="7C991F"/>
                  </a:solidFill>
                </a:rPr>
                <a:t>Schizencephaly</a:t>
              </a:r>
              <a:endParaRPr lang="en-US" dirty="0">
                <a:solidFill>
                  <a:srgbClr val="7C991F"/>
                </a:solidFill>
              </a:endParaRPr>
            </a:p>
          </p:txBody>
        </p:sp>
      </p:grpSp>
    </p:spTree>
    <p:extLst>
      <p:ext uri="{BB962C8B-B14F-4D97-AF65-F5344CB8AC3E}">
        <p14:creationId xmlns:p14="http://schemas.microsoft.com/office/powerpoint/2010/main" val="304368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Freeze Lesion Model of Microgyria</a:t>
            </a:r>
          </a:p>
        </p:txBody>
      </p:sp>
      <p:sp>
        <p:nvSpPr>
          <p:cNvPr id="3" name="TextBox 2">
            <a:extLst>
              <a:ext uri="{FF2B5EF4-FFF2-40B4-BE49-F238E27FC236}">
                <a16:creationId xmlns:a16="http://schemas.microsoft.com/office/drawing/2014/main" id="{CA9A6427-20BB-488F-A355-36359515EE9F}"/>
              </a:ext>
            </a:extLst>
          </p:cNvPr>
          <p:cNvSpPr txBox="1"/>
          <p:nvPr/>
        </p:nvSpPr>
        <p:spPr>
          <a:xfrm>
            <a:off x="338138" y="714362"/>
            <a:ext cx="11468100" cy="1877437"/>
          </a:xfrm>
          <a:prstGeom prst="rect">
            <a:avLst/>
          </a:prstGeom>
          <a:noFill/>
        </p:spPr>
        <p:txBody>
          <a:bodyPr wrap="square" rtlCol="0">
            <a:spAutoFit/>
          </a:bodyPr>
          <a:lstStyle/>
          <a:p>
            <a:pPr marL="171450" indent="-171450">
              <a:spcAft>
                <a:spcPts val="600"/>
              </a:spcAft>
              <a:buFont typeface="Arial" panose="020B0604020202020204" pitchFamily="34" charset="0"/>
              <a:buChar char="•"/>
              <a:tabLst>
                <a:tab pos="342900" algn="l"/>
              </a:tabLst>
            </a:pPr>
            <a:r>
              <a:rPr lang="en-US" sz="1600" dirty="0"/>
              <a:t>Neonatal transcranial freeze lesion in rodent or ferret</a:t>
            </a:r>
          </a:p>
          <a:p>
            <a:pPr marL="171450" indent="-171450">
              <a:spcAft>
                <a:spcPts val="600"/>
              </a:spcAft>
              <a:buFont typeface="Arial" panose="020B0604020202020204" pitchFamily="34" charset="0"/>
              <a:buChar char="•"/>
              <a:tabLst>
                <a:tab pos="342900" algn="l"/>
              </a:tabLst>
            </a:pPr>
            <a:r>
              <a:rPr lang="en-US" sz="1600" dirty="0"/>
              <a:t>Some of the superficial layer cortical neurons have not yet migrated into the cortex</a:t>
            </a:r>
          </a:p>
          <a:p>
            <a:pPr marL="171450" indent="-171450">
              <a:spcAft>
                <a:spcPts val="600"/>
              </a:spcAft>
              <a:buFont typeface="Arial" panose="020B0604020202020204" pitchFamily="34" charset="0"/>
              <a:buChar char="•"/>
              <a:tabLst>
                <a:tab pos="342900" algn="l"/>
              </a:tabLst>
            </a:pPr>
            <a:r>
              <a:rPr lang="en-US" sz="1600" dirty="0"/>
              <a:t>Lesion creates a focal loss of neurons in the cortical plate (deeper layer neurons) – mimics fetal stroke in likely causing loss 	of oxygen due to blood vessel coagulation</a:t>
            </a:r>
          </a:p>
          <a:p>
            <a:pPr marL="171450" indent="-171450">
              <a:spcAft>
                <a:spcPts val="600"/>
              </a:spcAft>
              <a:buFont typeface="Arial" panose="020B0604020202020204" pitchFamily="34" charset="0"/>
              <a:buChar char="•"/>
              <a:tabLst>
                <a:tab pos="342900" algn="l"/>
              </a:tabLst>
            </a:pPr>
            <a:r>
              <a:rPr lang="en-US" sz="1600" dirty="0"/>
              <a:t>Lesioned area = microgyrus – has only 4 layers.</a:t>
            </a:r>
          </a:p>
          <a:p>
            <a:pPr marL="171450" indent="-171450">
              <a:spcAft>
                <a:spcPts val="600"/>
              </a:spcAft>
              <a:buFont typeface="Arial" panose="020B0604020202020204" pitchFamily="34" charset="0"/>
              <a:buChar char="•"/>
              <a:tabLst>
                <a:tab pos="342900" algn="l"/>
              </a:tabLst>
            </a:pPr>
            <a:r>
              <a:rPr lang="en-US" sz="1600" dirty="0"/>
              <a:t>Surrounding microgyrus is paramicrogyral region or PMR – site from which epileptiform activity is most easily evoked</a:t>
            </a:r>
          </a:p>
        </p:txBody>
      </p:sp>
      <p:graphicFrame>
        <p:nvGraphicFramePr>
          <p:cNvPr id="4" name="Object 2">
            <a:extLst>
              <a:ext uri="{FF2B5EF4-FFF2-40B4-BE49-F238E27FC236}">
                <a16:creationId xmlns:a16="http://schemas.microsoft.com/office/drawing/2014/main" id="{507B3E23-21CB-48D1-8F83-EE99B8DD028C}"/>
              </a:ext>
            </a:extLst>
          </p:cNvPr>
          <p:cNvGraphicFramePr>
            <a:graphicFrameLocks noChangeAspect="1"/>
          </p:cNvGraphicFramePr>
          <p:nvPr>
            <p:extLst>
              <p:ext uri="{D42A27DB-BD31-4B8C-83A1-F6EECF244321}">
                <p14:modId xmlns:p14="http://schemas.microsoft.com/office/powerpoint/2010/main" val="1816633172"/>
              </p:ext>
            </p:extLst>
          </p:nvPr>
        </p:nvGraphicFramePr>
        <p:xfrm>
          <a:off x="4167187" y="3116272"/>
          <a:ext cx="2992438" cy="3392487"/>
        </p:xfrm>
        <a:graphic>
          <a:graphicData uri="http://schemas.openxmlformats.org/presentationml/2006/ole">
            <mc:AlternateContent xmlns:mc="http://schemas.openxmlformats.org/markup-compatibility/2006">
              <mc:Choice xmlns:v="urn:schemas-microsoft-com:vml" Requires="v">
                <p:oleObj spid="_x0000_s6254" name="CorelDRAW" r:id="rId3" imgW="2992855" imgH="3392002" progId="CorelDRAW.Graphic.10">
                  <p:embed/>
                </p:oleObj>
              </mc:Choice>
              <mc:Fallback>
                <p:oleObj name="CorelDRAW" r:id="rId3" imgW="2992855" imgH="3392002" progId="CorelDRAW.Graphic.10">
                  <p:embed/>
                  <p:pic>
                    <p:nvPicPr>
                      <p:cNvPr id="14338" name="Object 2">
                        <a:extLst>
                          <a:ext uri="{FF2B5EF4-FFF2-40B4-BE49-F238E27FC236}">
                            <a16:creationId xmlns:a16="http://schemas.microsoft.com/office/drawing/2014/main" id="{F9C1CC23-50AB-43B1-A61D-47A5CF26D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187" y="3116272"/>
                        <a:ext cx="2992438" cy="3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5">
            <a:extLst>
              <a:ext uri="{FF2B5EF4-FFF2-40B4-BE49-F238E27FC236}">
                <a16:creationId xmlns:a16="http://schemas.microsoft.com/office/drawing/2014/main" id="{0787D393-96D7-4D9F-856D-9F225F647A74}"/>
              </a:ext>
            </a:extLst>
          </p:cNvPr>
          <p:cNvGrpSpPr>
            <a:grpSpLocks/>
          </p:cNvGrpSpPr>
          <p:nvPr/>
        </p:nvGrpSpPr>
        <p:grpSpPr bwMode="auto">
          <a:xfrm>
            <a:off x="1719262" y="2752734"/>
            <a:ext cx="2314575" cy="4086225"/>
            <a:chOff x="204" y="1248"/>
            <a:chExt cx="1458" cy="2574"/>
          </a:xfrm>
        </p:grpSpPr>
        <p:pic>
          <p:nvPicPr>
            <p:cNvPr id="6" name="Picture 6">
              <a:extLst>
                <a:ext uri="{FF2B5EF4-FFF2-40B4-BE49-F238E27FC236}">
                  <a16:creationId xmlns:a16="http://schemas.microsoft.com/office/drawing/2014/main" id="{4672593A-A9B7-41E0-8B15-D77E08E1A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 y="1487"/>
              <a:ext cx="1370" cy="1932"/>
            </a:xfrm>
            <a:prstGeom prst="rect">
              <a:avLst/>
            </a:prstGeom>
            <a:noFill/>
            <a:ln w="508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711DCC46-6017-43A9-A870-4CBF772B569C}"/>
                </a:ext>
              </a:extLst>
            </p:cNvPr>
            <p:cNvSpPr>
              <a:spLocks noChangeArrowheads="1"/>
            </p:cNvSpPr>
            <p:nvPr/>
          </p:nvSpPr>
          <p:spPr bwMode="auto">
            <a:xfrm>
              <a:off x="204" y="3473"/>
              <a:ext cx="145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dirty="0"/>
                <a:t>Human Microgyrus From:  </a:t>
              </a:r>
              <a:r>
                <a:rPr lang="en-US" altLang="en-US" sz="1000" dirty="0" err="1"/>
                <a:t>Robain</a:t>
              </a:r>
              <a:r>
                <a:rPr lang="en-US" altLang="en-US" sz="1000" dirty="0"/>
                <a:t>, O.  1996  In:  </a:t>
              </a:r>
              <a:r>
                <a:rPr lang="en-US" altLang="en-US" sz="1000" dirty="0" err="1"/>
                <a:t>Dysplasias</a:t>
              </a:r>
              <a:r>
                <a:rPr lang="en-US" altLang="en-US" sz="1000" dirty="0"/>
                <a:t> of Cerebral Cortex and Epilepsy.</a:t>
              </a:r>
            </a:p>
          </p:txBody>
        </p:sp>
        <p:sp>
          <p:nvSpPr>
            <p:cNvPr id="8" name="Rectangle 8">
              <a:extLst>
                <a:ext uri="{FF2B5EF4-FFF2-40B4-BE49-F238E27FC236}">
                  <a16:creationId xmlns:a16="http://schemas.microsoft.com/office/drawing/2014/main" id="{FC1F8647-D354-4690-8607-FCD932F88C2F}"/>
                </a:ext>
              </a:extLst>
            </p:cNvPr>
            <p:cNvSpPr>
              <a:spLocks noChangeArrowheads="1"/>
            </p:cNvSpPr>
            <p:nvPr/>
          </p:nvSpPr>
          <p:spPr bwMode="auto">
            <a:xfrm>
              <a:off x="335" y="1248"/>
              <a:ext cx="12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00CC"/>
                  </a:solidFill>
                </a:rPr>
                <a:t>Human Microgyrus</a:t>
              </a:r>
            </a:p>
          </p:txBody>
        </p:sp>
      </p:grpSp>
      <p:grpSp>
        <p:nvGrpSpPr>
          <p:cNvPr id="9" name="Group 9">
            <a:extLst>
              <a:ext uri="{FF2B5EF4-FFF2-40B4-BE49-F238E27FC236}">
                <a16:creationId xmlns:a16="http://schemas.microsoft.com/office/drawing/2014/main" id="{887C9A56-9336-4530-9E6D-8B4F51DF17C8}"/>
              </a:ext>
            </a:extLst>
          </p:cNvPr>
          <p:cNvGrpSpPr>
            <a:grpSpLocks/>
          </p:cNvGrpSpPr>
          <p:nvPr/>
        </p:nvGrpSpPr>
        <p:grpSpPr bwMode="auto">
          <a:xfrm>
            <a:off x="7358062" y="2752734"/>
            <a:ext cx="2322513" cy="3944938"/>
            <a:chOff x="3756" y="1248"/>
            <a:chExt cx="1463" cy="2485"/>
          </a:xfrm>
        </p:grpSpPr>
        <p:sp>
          <p:nvSpPr>
            <p:cNvPr id="10" name="Rectangle 10">
              <a:extLst>
                <a:ext uri="{FF2B5EF4-FFF2-40B4-BE49-F238E27FC236}">
                  <a16:creationId xmlns:a16="http://schemas.microsoft.com/office/drawing/2014/main" id="{4072D186-B902-4B4B-B798-F4451184F022}"/>
                </a:ext>
              </a:extLst>
            </p:cNvPr>
            <p:cNvSpPr>
              <a:spLocks noChangeArrowheads="1"/>
            </p:cNvSpPr>
            <p:nvPr/>
          </p:nvSpPr>
          <p:spPr bwMode="auto">
            <a:xfrm>
              <a:off x="4003" y="1248"/>
              <a:ext cx="9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00CC"/>
                  </a:solidFill>
                </a:rPr>
                <a:t>Rat Microgyrus</a:t>
              </a:r>
            </a:p>
          </p:txBody>
        </p:sp>
        <p:grpSp>
          <p:nvGrpSpPr>
            <p:cNvPr id="11" name="Group 11">
              <a:extLst>
                <a:ext uri="{FF2B5EF4-FFF2-40B4-BE49-F238E27FC236}">
                  <a16:creationId xmlns:a16="http://schemas.microsoft.com/office/drawing/2014/main" id="{09120558-DFCD-4E2D-AE69-E397D3CE9ABD}"/>
                </a:ext>
              </a:extLst>
            </p:cNvPr>
            <p:cNvGrpSpPr>
              <a:grpSpLocks/>
            </p:cNvGrpSpPr>
            <p:nvPr/>
          </p:nvGrpSpPr>
          <p:grpSpPr bwMode="auto">
            <a:xfrm>
              <a:off x="3756" y="1487"/>
              <a:ext cx="1463" cy="1932"/>
              <a:chOff x="3756" y="1487"/>
              <a:chExt cx="1463" cy="1932"/>
            </a:xfrm>
          </p:grpSpPr>
          <p:pic>
            <p:nvPicPr>
              <p:cNvPr id="13" name="Picture 12">
                <a:extLst>
                  <a:ext uri="{FF2B5EF4-FFF2-40B4-BE49-F238E27FC236}">
                    <a16:creationId xmlns:a16="http://schemas.microsoft.com/office/drawing/2014/main" id="{82ED6AD6-2604-4A97-A9ED-CD1BC84237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1990"/>
              <a:stretch>
                <a:fillRect/>
              </a:stretch>
            </p:blipFill>
            <p:spPr bwMode="auto">
              <a:xfrm>
                <a:off x="3756" y="1487"/>
                <a:ext cx="1463" cy="1932"/>
              </a:xfrm>
              <a:prstGeom prst="rect">
                <a:avLst/>
              </a:prstGeom>
              <a:noFill/>
              <a:ln w="50800">
                <a:solidFill>
                  <a:srgbClr val="808080"/>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E5E9ABB-F0B7-4778-8D31-0750F225C24F}"/>
                  </a:ext>
                </a:extLst>
              </p:cNvPr>
              <p:cNvGrpSpPr>
                <a:grpSpLocks/>
              </p:cNvGrpSpPr>
              <p:nvPr/>
            </p:nvGrpSpPr>
            <p:grpSpPr bwMode="auto">
              <a:xfrm>
                <a:off x="4264" y="1612"/>
                <a:ext cx="913" cy="1787"/>
                <a:chOff x="2440" y="1372"/>
                <a:chExt cx="913" cy="1787"/>
              </a:xfrm>
            </p:grpSpPr>
            <p:sp>
              <p:nvSpPr>
                <p:cNvPr id="15" name="Rectangle 14">
                  <a:extLst>
                    <a:ext uri="{FF2B5EF4-FFF2-40B4-BE49-F238E27FC236}">
                      <a16:creationId xmlns:a16="http://schemas.microsoft.com/office/drawing/2014/main" id="{FEF8A78D-3D8A-43A2-9EC8-B6A54DB4C39A}"/>
                    </a:ext>
                  </a:extLst>
                </p:cNvPr>
                <p:cNvSpPr>
                  <a:spLocks noChangeArrowheads="1"/>
                </p:cNvSpPr>
                <p:nvPr/>
              </p:nvSpPr>
              <p:spPr bwMode="auto">
                <a:xfrm>
                  <a:off x="2441" y="1659"/>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1F1A17"/>
                      </a:solidFill>
                    </a:rPr>
                    <a:t>1</a:t>
                  </a:r>
                  <a:endParaRPr lang="en-US" altLang="en-US" sz="1400"/>
                </a:p>
              </p:txBody>
            </p:sp>
            <p:sp>
              <p:nvSpPr>
                <p:cNvPr id="16" name="Rectangle 15">
                  <a:extLst>
                    <a:ext uri="{FF2B5EF4-FFF2-40B4-BE49-F238E27FC236}">
                      <a16:creationId xmlns:a16="http://schemas.microsoft.com/office/drawing/2014/main" id="{18032F99-5C47-4779-AA44-F1861240ACC6}"/>
                    </a:ext>
                  </a:extLst>
                </p:cNvPr>
                <p:cNvSpPr>
                  <a:spLocks noChangeArrowheads="1"/>
                </p:cNvSpPr>
                <p:nvPr/>
              </p:nvSpPr>
              <p:spPr bwMode="auto">
                <a:xfrm>
                  <a:off x="2441" y="225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2</a:t>
                  </a:r>
                </a:p>
              </p:txBody>
            </p:sp>
            <p:sp>
              <p:nvSpPr>
                <p:cNvPr id="17" name="Rectangle 16">
                  <a:extLst>
                    <a:ext uri="{FF2B5EF4-FFF2-40B4-BE49-F238E27FC236}">
                      <a16:creationId xmlns:a16="http://schemas.microsoft.com/office/drawing/2014/main" id="{60C80E1D-D9B1-4496-BE15-7693B690EE7A}"/>
                    </a:ext>
                  </a:extLst>
                </p:cNvPr>
                <p:cNvSpPr>
                  <a:spLocks noChangeArrowheads="1"/>
                </p:cNvSpPr>
                <p:nvPr/>
              </p:nvSpPr>
              <p:spPr bwMode="auto">
                <a:xfrm>
                  <a:off x="2441" y="2705"/>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1F1A17"/>
                      </a:solidFill>
                    </a:rPr>
                    <a:t>3</a:t>
                  </a:r>
                  <a:endParaRPr lang="en-US" altLang="en-US" sz="1400"/>
                </a:p>
              </p:txBody>
            </p:sp>
            <p:sp>
              <p:nvSpPr>
                <p:cNvPr id="18" name="Rectangle 17">
                  <a:extLst>
                    <a:ext uri="{FF2B5EF4-FFF2-40B4-BE49-F238E27FC236}">
                      <a16:creationId xmlns:a16="http://schemas.microsoft.com/office/drawing/2014/main" id="{B63E404C-42B8-4C9E-A4E9-EF17683BBD5C}"/>
                    </a:ext>
                  </a:extLst>
                </p:cNvPr>
                <p:cNvSpPr>
                  <a:spLocks noChangeArrowheads="1"/>
                </p:cNvSpPr>
                <p:nvPr/>
              </p:nvSpPr>
              <p:spPr bwMode="auto">
                <a:xfrm>
                  <a:off x="2440" y="3025"/>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4</a:t>
                  </a:r>
                </a:p>
              </p:txBody>
            </p:sp>
            <p:grpSp>
              <p:nvGrpSpPr>
                <p:cNvPr id="19" name="Group 18">
                  <a:extLst>
                    <a:ext uri="{FF2B5EF4-FFF2-40B4-BE49-F238E27FC236}">
                      <a16:creationId xmlns:a16="http://schemas.microsoft.com/office/drawing/2014/main" id="{C5E5C449-1FFB-46C2-8371-84677FCDFCCD}"/>
                    </a:ext>
                  </a:extLst>
                </p:cNvPr>
                <p:cNvGrpSpPr>
                  <a:grpSpLocks/>
                </p:cNvGrpSpPr>
                <p:nvPr/>
              </p:nvGrpSpPr>
              <p:grpSpPr bwMode="auto">
                <a:xfrm>
                  <a:off x="3207" y="1372"/>
                  <a:ext cx="146" cy="1772"/>
                  <a:chOff x="3476" y="1372"/>
                  <a:chExt cx="146" cy="1772"/>
                </a:xfrm>
              </p:grpSpPr>
              <p:sp>
                <p:nvSpPr>
                  <p:cNvPr id="20" name="Rectangle 19">
                    <a:extLst>
                      <a:ext uri="{FF2B5EF4-FFF2-40B4-BE49-F238E27FC236}">
                        <a16:creationId xmlns:a16="http://schemas.microsoft.com/office/drawing/2014/main" id="{DCFD33D1-FC1D-4B63-89C0-EE5203AF6569}"/>
                      </a:ext>
                    </a:extLst>
                  </p:cNvPr>
                  <p:cNvSpPr>
                    <a:spLocks noChangeArrowheads="1"/>
                  </p:cNvSpPr>
                  <p:nvPr/>
                </p:nvSpPr>
                <p:spPr bwMode="auto">
                  <a:xfrm>
                    <a:off x="3534" y="137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I</a:t>
                    </a:r>
                    <a:endParaRPr lang="en-US" altLang="en-US" sz="1400">
                      <a:solidFill>
                        <a:schemeClr val="bg1"/>
                      </a:solidFill>
                      <a:latin typeface="AvantGarde Bk BT" pitchFamily="34" charset="0"/>
                    </a:endParaRPr>
                  </a:p>
                </p:txBody>
              </p:sp>
              <p:sp>
                <p:nvSpPr>
                  <p:cNvPr id="21" name="Rectangle 20">
                    <a:extLst>
                      <a:ext uri="{FF2B5EF4-FFF2-40B4-BE49-F238E27FC236}">
                        <a16:creationId xmlns:a16="http://schemas.microsoft.com/office/drawing/2014/main" id="{7B0C247E-8779-4494-BD6B-D043C039DF2B}"/>
                      </a:ext>
                    </a:extLst>
                  </p:cNvPr>
                  <p:cNvSpPr>
                    <a:spLocks noChangeArrowheads="1"/>
                  </p:cNvSpPr>
                  <p:nvPr/>
                </p:nvSpPr>
                <p:spPr bwMode="auto">
                  <a:xfrm>
                    <a:off x="3518" y="152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II</a:t>
                    </a:r>
                    <a:endParaRPr lang="en-US" altLang="en-US" sz="1400">
                      <a:solidFill>
                        <a:schemeClr val="bg1"/>
                      </a:solidFill>
                      <a:latin typeface="AvantGarde Bk BT" pitchFamily="34" charset="0"/>
                    </a:endParaRPr>
                  </a:p>
                </p:txBody>
              </p:sp>
              <p:sp>
                <p:nvSpPr>
                  <p:cNvPr id="22" name="Rectangle 21">
                    <a:extLst>
                      <a:ext uri="{FF2B5EF4-FFF2-40B4-BE49-F238E27FC236}">
                        <a16:creationId xmlns:a16="http://schemas.microsoft.com/office/drawing/2014/main" id="{DF5C53DE-474C-4859-B962-1366CAD5888C}"/>
                      </a:ext>
                    </a:extLst>
                  </p:cNvPr>
                  <p:cNvSpPr>
                    <a:spLocks noChangeArrowheads="1"/>
                  </p:cNvSpPr>
                  <p:nvPr/>
                </p:nvSpPr>
                <p:spPr bwMode="auto">
                  <a:xfrm>
                    <a:off x="3503" y="1762"/>
                    <a:ext cx="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III</a:t>
                    </a:r>
                    <a:endParaRPr lang="en-US" altLang="en-US" sz="1400">
                      <a:solidFill>
                        <a:schemeClr val="bg1"/>
                      </a:solidFill>
                      <a:latin typeface="AvantGarde Bk BT" pitchFamily="34" charset="0"/>
                    </a:endParaRPr>
                  </a:p>
                </p:txBody>
              </p:sp>
              <p:sp>
                <p:nvSpPr>
                  <p:cNvPr id="23" name="Rectangle 22">
                    <a:extLst>
                      <a:ext uri="{FF2B5EF4-FFF2-40B4-BE49-F238E27FC236}">
                        <a16:creationId xmlns:a16="http://schemas.microsoft.com/office/drawing/2014/main" id="{FE846D43-CE17-4270-AB54-4080F32C8CC4}"/>
                      </a:ext>
                    </a:extLst>
                  </p:cNvPr>
                  <p:cNvSpPr>
                    <a:spLocks noChangeArrowheads="1"/>
                  </p:cNvSpPr>
                  <p:nvPr/>
                </p:nvSpPr>
                <p:spPr bwMode="auto">
                  <a:xfrm>
                    <a:off x="3511" y="2230"/>
                    <a:ext cx="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V</a:t>
                    </a:r>
                    <a:endParaRPr lang="en-US" altLang="en-US" sz="1400">
                      <a:solidFill>
                        <a:schemeClr val="bg1"/>
                      </a:solidFill>
                      <a:latin typeface="AvantGarde Bk BT" pitchFamily="34" charset="0"/>
                    </a:endParaRPr>
                  </a:p>
                </p:txBody>
              </p:sp>
              <p:sp>
                <p:nvSpPr>
                  <p:cNvPr id="24" name="Rectangle 23">
                    <a:extLst>
                      <a:ext uri="{FF2B5EF4-FFF2-40B4-BE49-F238E27FC236}">
                        <a16:creationId xmlns:a16="http://schemas.microsoft.com/office/drawing/2014/main" id="{34669100-8A79-4A0D-8380-AA5F91E245A3}"/>
                      </a:ext>
                    </a:extLst>
                  </p:cNvPr>
                  <p:cNvSpPr>
                    <a:spLocks noChangeArrowheads="1"/>
                  </p:cNvSpPr>
                  <p:nvPr/>
                </p:nvSpPr>
                <p:spPr bwMode="auto">
                  <a:xfrm>
                    <a:off x="3496" y="2584"/>
                    <a:ext cx="1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VI</a:t>
                    </a:r>
                    <a:endParaRPr lang="en-US" altLang="en-US" sz="1400">
                      <a:solidFill>
                        <a:schemeClr val="bg1"/>
                      </a:solidFill>
                      <a:latin typeface="AvantGarde Bk BT" pitchFamily="34" charset="0"/>
                    </a:endParaRPr>
                  </a:p>
                </p:txBody>
              </p:sp>
              <p:sp>
                <p:nvSpPr>
                  <p:cNvPr id="25" name="Rectangle 24">
                    <a:extLst>
                      <a:ext uri="{FF2B5EF4-FFF2-40B4-BE49-F238E27FC236}">
                        <a16:creationId xmlns:a16="http://schemas.microsoft.com/office/drawing/2014/main" id="{A25AEF54-14A2-4DE8-8ADF-53B291124BAB}"/>
                      </a:ext>
                    </a:extLst>
                  </p:cNvPr>
                  <p:cNvSpPr>
                    <a:spLocks noChangeArrowheads="1"/>
                  </p:cNvSpPr>
                  <p:nvPr/>
                </p:nvSpPr>
                <p:spPr bwMode="auto">
                  <a:xfrm>
                    <a:off x="3476" y="3010"/>
                    <a:ext cx="1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VI</a:t>
                    </a:r>
                    <a:r>
                      <a:rPr lang="en-US" altLang="en-US" sz="1400" baseline="-25000">
                        <a:solidFill>
                          <a:srgbClr val="1F1A17"/>
                        </a:solidFill>
                      </a:rPr>
                      <a:t>b</a:t>
                    </a:r>
                    <a:endParaRPr lang="en-US" altLang="en-US" sz="1400" baseline="-25000">
                      <a:solidFill>
                        <a:schemeClr val="bg1"/>
                      </a:solidFill>
                      <a:latin typeface="AvantGarde Bk BT" pitchFamily="34" charset="0"/>
                    </a:endParaRPr>
                  </a:p>
                </p:txBody>
              </p:sp>
              <p:sp>
                <p:nvSpPr>
                  <p:cNvPr id="26" name="Rectangle 25">
                    <a:extLst>
                      <a:ext uri="{FF2B5EF4-FFF2-40B4-BE49-F238E27FC236}">
                        <a16:creationId xmlns:a16="http://schemas.microsoft.com/office/drawing/2014/main" id="{03A93B17-CEE4-4313-BD9D-9F559E3A77BA}"/>
                      </a:ext>
                    </a:extLst>
                  </p:cNvPr>
                  <p:cNvSpPr>
                    <a:spLocks noChangeArrowheads="1"/>
                  </p:cNvSpPr>
                  <p:nvPr/>
                </p:nvSpPr>
                <p:spPr bwMode="auto">
                  <a:xfrm>
                    <a:off x="3496" y="1948"/>
                    <a:ext cx="10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1F1A17"/>
                        </a:solidFill>
                      </a:rPr>
                      <a:t>IV</a:t>
                    </a:r>
                    <a:endParaRPr lang="en-US" altLang="en-US" sz="1400">
                      <a:solidFill>
                        <a:schemeClr val="bg1"/>
                      </a:solidFill>
                      <a:latin typeface="AvantGarde Bk BT" pitchFamily="34" charset="0"/>
                    </a:endParaRPr>
                  </a:p>
                </p:txBody>
              </p:sp>
            </p:grpSp>
          </p:grpSp>
        </p:grpSp>
        <p:sp>
          <p:nvSpPr>
            <p:cNvPr id="12" name="Text Box 26">
              <a:extLst>
                <a:ext uri="{FF2B5EF4-FFF2-40B4-BE49-F238E27FC236}">
                  <a16:creationId xmlns:a16="http://schemas.microsoft.com/office/drawing/2014/main" id="{62C25EA7-4EFC-4980-8D0B-E090B734FAF4}"/>
                </a:ext>
              </a:extLst>
            </p:cNvPr>
            <p:cNvSpPr txBox="1">
              <a:spLocks noChangeArrowheads="1"/>
            </p:cNvSpPr>
            <p:nvPr/>
          </p:nvSpPr>
          <p:spPr bwMode="auto">
            <a:xfrm>
              <a:off x="4109" y="3502"/>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P1 Lesion</a:t>
              </a:r>
            </a:p>
          </p:txBody>
        </p:sp>
      </p:grpSp>
    </p:spTree>
    <p:extLst>
      <p:ext uri="{BB962C8B-B14F-4D97-AF65-F5344CB8AC3E}">
        <p14:creationId xmlns:p14="http://schemas.microsoft.com/office/powerpoint/2010/main" val="30733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CA2075-4C56-43E6-B417-1872E6177BCB}"/>
              </a:ext>
            </a:extLst>
          </p:cNvPr>
          <p:cNvGrpSpPr/>
          <p:nvPr/>
        </p:nvGrpSpPr>
        <p:grpSpPr>
          <a:xfrm>
            <a:off x="360285" y="1176338"/>
            <a:ext cx="7871252" cy="5441973"/>
            <a:chOff x="360285" y="1176338"/>
            <a:chExt cx="7871252" cy="5441973"/>
          </a:xfrm>
        </p:grpSpPr>
        <p:pic>
          <p:nvPicPr>
            <p:cNvPr id="3" name="Picture 2"/>
            <p:cNvPicPr>
              <a:picLocks noChangeAspect="1"/>
            </p:cNvPicPr>
            <p:nvPr/>
          </p:nvPicPr>
          <p:blipFill rotWithShape="1">
            <a:blip r:embed="rId2"/>
            <a:srcRect t="7226"/>
            <a:stretch/>
          </p:blipFill>
          <p:spPr>
            <a:xfrm>
              <a:off x="360285" y="1176338"/>
              <a:ext cx="7871252" cy="5441973"/>
            </a:xfrm>
            <a:prstGeom prst="rect">
              <a:avLst/>
            </a:prstGeom>
          </p:spPr>
        </p:pic>
        <p:sp>
          <p:nvSpPr>
            <p:cNvPr id="5" name="Rectangle 4">
              <a:extLst>
                <a:ext uri="{FF2B5EF4-FFF2-40B4-BE49-F238E27FC236}">
                  <a16:creationId xmlns:a16="http://schemas.microsoft.com/office/drawing/2014/main" id="{25FEEEFC-A2F1-4EF2-8C4A-F2C9A8592A41}"/>
                </a:ext>
              </a:extLst>
            </p:cNvPr>
            <p:cNvSpPr/>
            <p:nvPr/>
          </p:nvSpPr>
          <p:spPr>
            <a:xfrm>
              <a:off x="619125" y="1176338"/>
              <a:ext cx="1624614" cy="11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231776"/>
            <a:ext cx="10515600" cy="520700"/>
          </a:xfrm>
        </p:spPr>
        <p:txBody>
          <a:bodyPr/>
          <a:lstStyle/>
          <a:p>
            <a:r>
              <a:rPr lang="en-US" dirty="0"/>
              <a:t>Recordings of Epileptiform Activity</a:t>
            </a:r>
          </a:p>
        </p:txBody>
      </p:sp>
      <p:sp>
        <p:nvSpPr>
          <p:cNvPr id="4" name="TextBox 3"/>
          <p:cNvSpPr txBox="1"/>
          <p:nvPr/>
        </p:nvSpPr>
        <p:spPr>
          <a:xfrm>
            <a:off x="948801" y="6314940"/>
            <a:ext cx="1624614" cy="246221"/>
          </a:xfrm>
          <a:prstGeom prst="rect">
            <a:avLst/>
          </a:prstGeom>
          <a:noFill/>
        </p:spPr>
        <p:txBody>
          <a:bodyPr wrap="square" rtlCol="0">
            <a:spAutoFit/>
          </a:bodyPr>
          <a:lstStyle/>
          <a:p>
            <a:r>
              <a:rPr lang="en-US" sz="1000" i="1" dirty="0" err="1">
                <a:solidFill>
                  <a:schemeClr val="tx1">
                    <a:lumMod val="50000"/>
                    <a:lumOff val="50000"/>
                  </a:schemeClr>
                </a:solidFill>
              </a:rPr>
              <a:t>jeffreys</a:t>
            </a:r>
            <a:r>
              <a:rPr lang="en-US" sz="1000" i="1" dirty="0">
                <a:solidFill>
                  <a:schemeClr val="tx1">
                    <a:lumMod val="50000"/>
                    <a:lumOff val="50000"/>
                  </a:schemeClr>
                </a:solidFill>
              </a:rPr>
              <a:t> AES talk</a:t>
            </a:r>
          </a:p>
        </p:txBody>
      </p:sp>
      <p:grpSp>
        <p:nvGrpSpPr>
          <p:cNvPr id="14" name="Group 13">
            <a:extLst>
              <a:ext uri="{FF2B5EF4-FFF2-40B4-BE49-F238E27FC236}">
                <a16:creationId xmlns:a16="http://schemas.microsoft.com/office/drawing/2014/main" id="{BD790A2C-A781-4709-AE68-3155991DE6DA}"/>
              </a:ext>
            </a:extLst>
          </p:cNvPr>
          <p:cNvGrpSpPr/>
          <p:nvPr/>
        </p:nvGrpSpPr>
        <p:grpSpPr>
          <a:xfrm>
            <a:off x="7696200" y="2724169"/>
            <a:ext cx="3810000" cy="4010025"/>
            <a:chOff x="7696200" y="1419224"/>
            <a:chExt cx="3810000" cy="4010025"/>
          </a:xfrm>
        </p:grpSpPr>
        <p:pic>
          <p:nvPicPr>
            <p:cNvPr id="9" name="Picture 8">
              <a:extLst>
                <a:ext uri="{FF2B5EF4-FFF2-40B4-BE49-F238E27FC236}">
                  <a16:creationId xmlns:a16="http://schemas.microsoft.com/office/drawing/2014/main" id="{CE1BB93D-6BCC-4EEE-8494-8CA1658FFE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 t="1409" r="2154" b="1640"/>
            <a:stretch/>
          </p:blipFill>
          <p:spPr>
            <a:xfrm>
              <a:off x="7696200" y="1419224"/>
              <a:ext cx="3810000" cy="4010025"/>
            </a:xfrm>
            <a:prstGeom prst="rect">
              <a:avLst/>
            </a:prstGeom>
          </p:spPr>
        </p:pic>
        <p:sp>
          <p:nvSpPr>
            <p:cNvPr id="11" name="TextBox 10">
              <a:extLst>
                <a:ext uri="{FF2B5EF4-FFF2-40B4-BE49-F238E27FC236}">
                  <a16:creationId xmlns:a16="http://schemas.microsoft.com/office/drawing/2014/main" id="{E48C77CC-8868-4437-AD4D-835010C1543B}"/>
                </a:ext>
              </a:extLst>
            </p:cNvPr>
            <p:cNvSpPr txBox="1"/>
            <p:nvPr/>
          </p:nvSpPr>
          <p:spPr>
            <a:xfrm>
              <a:off x="8859124" y="1937964"/>
              <a:ext cx="762000" cy="276999"/>
            </a:xfrm>
            <a:prstGeom prst="rect">
              <a:avLst/>
            </a:prstGeom>
            <a:noFill/>
          </p:spPr>
          <p:txBody>
            <a:bodyPr wrap="square" rtlCol="0">
              <a:spAutoFit/>
            </a:bodyPr>
            <a:lstStyle/>
            <a:p>
              <a:r>
                <a:rPr lang="en-US" sz="1200" dirty="0">
                  <a:solidFill>
                    <a:srgbClr val="BB1BCE"/>
                  </a:solidFill>
                </a:rPr>
                <a:t>Interictal</a:t>
              </a:r>
            </a:p>
          </p:txBody>
        </p:sp>
        <p:sp>
          <p:nvSpPr>
            <p:cNvPr id="12" name="TextBox 11">
              <a:extLst>
                <a:ext uri="{FF2B5EF4-FFF2-40B4-BE49-F238E27FC236}">
                  <a16:creationId xmlns:a16="http://schemas.microsoft.com/office/drawing/2014/main" id="{4E0BC7BB-032C-4B37-B2E7-038266C4DA96}"/>
                </a:ext>
              </a:extLst>
            </p:cNvPr>
            <p:cNvSpPr txBox="1"/>
            <p:nvPr/>
          </p:nvSpPr>
          <p:spPr>
            <a:xfrm>
              <a:off x="8592420" y="3691346"/>
              <a:ext cx="1299288" cy="276999"/>
            </a:xfrm>
            <a:prstGeom prst="rect">
              <a:avLst/>
            </a:prstGeom>
            <a:noFill/>
          </p:spPr>
          <p:txBody>
            <a:bodyPr wrap="square" rtlCol="0">
              <a:spAutoFit/>
            </a:bodyPr>
            <a:lstStyle/>
            <a:p>
              <a:r>
                <a:rPr lang="en-US" sz="1200" dirty="0">
                  <a:solidFill>
                    <a:srgbClr val="A80505"/>
                  </a:solidFill>
                </a:rPr>
                <a:t>Repetitive ictal</a:t>
              </a:r>
            </a:p>
          </p:txBody>
        </p:sp>
        <p:sp>
          <p:nvSpPr>
            <p:cNvPr id="13" name="TextBox 12">
              <a:extLst>
                <a:ext uri="{FF2B5EF4-FFF2-40B4-BE49-F238E27FC236}">
                  <a16:creationId xmlns:a16="http://schemas.microsoft.com/office/drawing/2014/main" id="{78F86743-8541-483F-B3D1-69CEB26EB03F}"/>
                </a:ext>
              </a:extLst>
            </p:cNvPr>
            <p:cNvSpPr txBox="1"/>
            <p:nvPr/>
          </p:nvSpPr>
          <p:spPr>
            <a:xfrm>
              <a:off x="8535274" y="2942472"/>
              <a:ext cx="762000" cy="276999"/>
            </a:xfrm>
            <a:prstGeom prst="rect">
              <a:avLst/>
            </a:prstGeom>
            <a:noFill/>
          </p:spPr>
          <p:txBody>
            <a:bodyPr wrap="square" rtlCol="0">
              <a:spAutoFit/>
            </a:bodyPr>
            <a:lstStyle/>
            <a:p>
              <a:r>
                <a:rPr lang="en-US" sz="1200" dirty="0">
                  <a:solidFill>
                    <a:srgbClr val="F23178"/>
                  </a:solidFill>
                </a:rPr>
                <a:t>Ictal</a:t>
              </a:r>
            </a:p>
          </p:txBody>
        </p:sp>
        <p:sp>
          <p:nvSpPr>
            <p:cNvPr id="10" name="TextBox 9">
              <a:extLst>
                <a:ext uri="{FF2B5EF4-FFF2-40B4-BE49-F238E27FC236}">
                  <a16:creationId xmlns:a16="http://schemas.microsoft.com/office/drawing/2014/main" id="{263CAC0A-CA56-4724-AD8D-203231E92259}"/>
                </a:ext>
              </a:extLst>
            </p:cNvPr>
            <p:cNvSpPr txBox="1"/>
            <p:nvPr/>
          </p:nvSpPr>
          <p:spPr>
            <a:xfrm>
              <a:off x="8107181" y="1479985"/>
              <a:ext cx="762000" cy="276999"/>
            </a:xfrm>
            <a:prstGeom prst="rect">
              <a:avLst/>
            </a:prstGeom>
            <a:noFill/>
          </p:spPr>
          <p:txBody>
            <a:bodyPr wrap="square" rtlCol="0">
              <a:spAutoFit/>
            </a:bodyPr>
            <a:lstStyle/>
            <a:p>
              <a:r>
                <a:rPr lang="en-US" sz="1200" dirty="0">
                  <a:solidFill>
                    <a:srgbClr val="1E17ED"/>
                  </a:solidFill>
                </a:rPr>
                <a:t>Normal</a:t>
              </a:r>
            </a:p>
          </p:txBody>
        </p:sp>
      </p:grpSp>
      <p:grpSp>
        <p:nvGrpSpPr>
          <p:cNvPr id="21" name="Group 20">
            <a:extLst>
              <a:ext uri="{FF2B5EF4-FFF2-40B4-BE49-F238E27FC236}">
                <a16:creationId xmlns:a16="http://schemas.microsoft.com/office/drawing/2014/main" id="{60DD9721-10D0-40F4-BC62-D675DAC05765}"/>
              </a:ext>
            </a:extLst>
          </p:cNvPr>
          <p:cNvGrpSpPr/>
          <p:nvPr/>
        </p:nvGrpSpPr>
        <p:grpSpPr>
          <a:xfrm>
            <a:off x="7696200" y="833438"/>
            <a:ext cx="3651821" cy="2062754"/>
            <a:chOff x="7696200" y="833438"/>
            <a:chExt cx="3651821" cy="2062754"/>
          </a:xfrm>
        </p:grpSpPr>
        <p:sp>
          <p:nvSpPr>
            <p:cNvPr id="18" name="TextBox 17">
              <a:extLst>
                <a:ext uri="{FF2B5EF4-FFF2-40B4-BE49-F238E27FC236}">
                  <a16:creationId xmlns:a16="http://schemas.microsoft.com/office/drawing/2014/main" id="{A5C07F62-5127-4234-980E-6F28FA85AB32}"/>
                </a:ext>
              </a:extLst>
            </p:cNvPr>
            <p:cNvSpPr txBox="1"/>
            <p:nvPr/>
          </p:nvSpPr>
          <p:spPr>
            <a:xfrm>
              <a:off x="8434389" y="833438"/>
              <a:ext cx="2833688" cy="307777"/>
            </a:xfrm>
            <a:prstGeom prst="rect">
              <a:avLst/>
            </a:prstGeom>
            <a:noFill/>
          </p:spPr>
          <p:txBody>
            <a:bodyPr wrap="square" rtlCol="0">
              <a:spAutoFit/>
            </a:bodyPr>
            <a:lstStyle/>
            <a:p>
              <a:r>
                <a:rPr lang="en-US" sz="1400" dirty="0">
                  <a:solidFill>
                    <a:schemeClr val="tx1">
                      <a:lumMod val="65000"/>
                      <a:lumOff val="35000"/>
                    </a:schemeClr>
                  </a:solidFill>
                </a:rPr>
                <a:t>Normal short latency response</a:t>
              </a:r>
            </a:p>
          </p:txBody>
        </p:sp>
        <p:pic>
          <p:nvPicPr>
            <p:cNvPr id="20" name="Picture 19">
              <a:extLst>
                <a:ext uri="{FF2B5EF4-FFF2-40B4-BE49-F238E27FC236}">
                  <a16:creationId xmlns:a16="http://schemas.microsoft.com/office/drawing/2014/main" id="{1B595FDE-EC88-4D3B-BE33-BD0B75641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103813"/>
              <a:ext cx="3651821" cy="1792379"/>
            </a:xfrm>
            <a:prstGeom prst="rect">
              <a:avLst/>
            </a:prstGeom>
          </p:spPr>
        </p:pic>
      </p:grpSp>
      <p:sp>
        <p:nvSpPr>
          <p:cNvPr id="7" name="TextBox 6"/>
          <p:cNvSpPr txBox="1"/>
          <p:nvPr/>
        </p:nvSpPr>
        <p:spPr>
          <a:xfrm>
            <a:off x="9297274" y="6599612"/>
            <a:ext cx="2684464" cy="246221"/>
          </a:xfrm>
          <a:prstGeom prst="rect">
            <a:avLst/>
          </a:prstGeom>
          <a:noFill/>
        </p:spPr>
        <p:txBody>
          <a:bodyPr wrap="square" rtlCol="0">
            <a:spAutoFit/>
          </a:bodyPr>
          <a:lstStyle/>
          <a:p>
            <a:r>
              <a:rPr lang="en-US" sz="1000" i="1" dirty="0">
                <a:solidFill>
                  <a:schemeClr val="tx1">
                    <a:lumMod val="50000"/>
                    <a:lumOff val="50000"/>
                  </a:schemeClr>
                </a:solidFill>
              </a:rPr>
              <a:t>Right side of slide = Jacobs Lab recordings</a:t>
            </a:r>
          </a:p>
        </p:txBody>
      </p:sp>
    </p:spTree>
    <p:extLst>
      <p:ext uri="{BB962C8B-B14F-4D97-AF65-F5344CB8AC3E}">
        <p14:creationId xmlns:p14="http://schemas.microsoft.com/office/powerpoint/2010/main" val="31090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F8DA-928B-4D1F-B470-95A110145E36}"/>
              </a:ext>
            </a:extLst>
          </p:cNvPr>
          <p:cNvSpPr>
            <a:spLocks noGrp="1"/>
          </p:cNvSpPr>
          <p:nvPr>
            <p:ph type="title"/>
          </p:nvPr>
        </p:nvSpPr>
        <p:spPr/>
        <p:txBody>
          <a:bodyPr/>
          <a:lstStyle/>
          <a:p>
            <a:r>
              <a:rPr lang="en-US" dirty="0"/>
              <a:t>Paramicrogyral region (PMR) generates epileptiform activity</a:t>
            </a:r>
          </a:p>
        </p:txBody>
      </p:sp>
      <p:sp>
        <p:nvSpPr>
          <p:cNvPr id="4" name="Freeform 3">
            <a:extLst>
              <a:ext uri="{FF2B5EF4-FFF2-40B4-BE49-F238E27FC236}">
                <a16:creationId xmlns:a16="http://schemas.microsoft.com/office/drawing/2014/main" id="{AF55A04B-A4A2-488A-BB0E-E4F602F09EB1}"/>
              </a:ext>
            </a:extLst>
          </p:cNvPr>
          <p:cNvSpPr>
            <a:spLocks noChangeAspect="1" noEditPoints="1"/>
          </p:cNvSpPr>
          <p:nvPr/>
        </p:nvSpPr>
        <p:spPr bwMode="auto">
          <a:xfrm>
            <a:off x="2887678" y="1222385"/>
            <a:ext cx="1347788" cy="2538412"/>
          </a:xfrm>
          <a:custGeom>
            <a:avLst/>
            <a:gdLst>
              <a:gd name="T0" fmla="*/ 21615 w 1060"/>
              <a:gd name="T1" fmla="*/ 2110261 h 1998"/>
              <a:gd name="T2" fmla="*/ 36873 w 1060"/>
              <a:gd name="T3" fmla="*/ 1998459 h 1998"/>
              <a:gd name="T4" fmla="*/ 104263 w 1060"/>
              <a:gd name="T5" fmla="*/ 1280640 h 1998"/>
              <a:gd name="T6" fmla="*/ 99177 w 1060"/>
              <a:gd name="T7" fmla="*/ 1656701 h 1998"/>
              <a:gd name="T8" fmla="*/ 104263 w 1060"/>
              <a:gd name="T9" fmla="*/ 1153593 h 1998"/>
              <a:gd name="T10" fmla="*/ 47045 w 1060"/>
              <a:gd name="T11" fmla="*/ 532330 h 1998"/>
              <a:gd name="T12" fmla="*/ 81376 w 1060"/>
              <a:gd name="T13" fmla="*/ 627615 h 1998"/>
              <a:gd name="T14" fmla="*/ 104263 w 1060"/>
              <a:gd name="T15" fmla="*/ 1153593 h 1998"/>
              <a:gd name="T16" fmla="*/ 5086 w 1060"/>
              <a:gd name="T17" fmla="*/ 337947 h 1998"/>
              <a:gd name="T18" fmla="*/ 640835 w 1060"/>
              <a:gd name="T19" fmla="*/ 640320 h 1998"/>
              <a:gd name="T20" fmla="*/ 957438 w 1060"/>
              <a:gd name="T21" fmla="*/ 580608 h 1998"/>
              <a:gd name="T22" fmla="*/ 603962 w 1060"/>
              <a:gd name="T23" fmla="*/ 672082 h 1998"/>
              <a:gd name="T24" fmla="*/ 1193937 w 1060"/>
              <a:gd name="T25" fmla="*/ 510732 h 1998"/>
              <a:gd name="T26" fmla="*/ 1163421 w 1060"/>
              <a:gd name="T27" fmla="*/ 537412 h 1998"/>
              <a:gd name="T28" fmla="*/ 1270227 w 1060"/>
              <a:gd name="T29" fmla="*/ 495486 h 1998"/>
              <a:gd name="T30" fmla="*/ 1233353 w 1060"/>
              <a:gd name="T31" fmla="*/ 363356 h 1998"/>
              <a:gd name="T32" fmla="*/ 1124004 w 1060"/>
              <a:gd name="T33" fmla="*/ 36844 h 1998"/>
              <a:gd name="T34" fmla="*/ 1235896 w 1060"/>
              <a:gd name="T35" fmla="*/ 301103 h 1998"/>
              <a:gd name="T36" fmla="*/ 1118918 w 1060"/>
              <a:gd name="T37" fmla="*/ 24139 h 1998"/>
              <a:gd name="T38" fmla="*/ 1118918 w 1060"/>
              <a:gd name="T39" fmla="*/ 2541 h 1998"/>
              <a:gd name="T40" fmla="*/ 1007027 w 1060"/>
              <a:gd name="T41" fmla="*/ 49549 h 1998"/>
              <a:gd name="T42" fmla="*/ 310246 w 1060"/>
              <a:gd name="T43" fmla="*/ 254095 h 1998"/>
              <a:gd name="T44" fmla="*/ 651007 w 1060"/>
              <a:gd name="T45" fmla="*/ 141023 h 1998"/>
              <a:gd name="T46" fmla="*/ 183096 w 1060"/>
              <a:gd name="T47" fmla="*/ 285857 h 1998"/>
              <a:gd name="T48" fmla="*/ 218698 w 1060"/>
              <a:gd name="T49" fmla="*/ 332865 h 1998"/>
              <a:gd name="T50" fmla="*/ 297531 w 1060"/>
              <a:gd name="T51" fmla="*/ 682246 h 1998"/>
              <a:gd name="T52" fmla="*/ 297531 w 1060"/>
              <a:gd name="T53" fmla="*/ 1223469 h 1998"/>
              <a:gd name="T54" fmla="*/ 273372 w 1060"/>
              <a:gd name="T55" fmla="*/ 625074 h 1998"/>
              <a:gd name="T56" fmla="*/ 183096 w 1060"/>
              <a:gd name="T57" fmla="*/ 285857 h 1998"/>
              <a:gd name="T58" fmla="*/ 312789 w 1060"/>
              <a:gd name="T59" fmla="*/ 1434368 h 1998"/>
              <a:gd name="T60" fmla="*/ 312789 w 1060"/>
              <a:gd name="T61" fmla="*/ 1223469 h 1998"/>
              <a:gd name="T62" fmla="*/ 307703 w 1060"/>
              <a:gd name="T63" fmla="*/ 1532195 h 1998"/>
              <a:gd name="T64" fmla="*/ 281001 w 1060"/>
              <a:gd name="T65" fmla="*/ 1628751 h 1998"/>
              <a:gd name="T66" fmla="*/ 242856 w 1060"/>
              <a:gd name="T67" fmla="*/ 2002271 h 1998"/>
              <a:gd name="T68" fmla="*/ 242856 w 1060"/>
              <a:gd name="T69" fmla="*/ 1908256 h 1998"/>
              <a:gd name="T70" fmla="*/ 198354 w 1060"/>
              <a:gd name="T71" fmla="*/ 2177597 h 1998"/>
              <a:gd name="T72" fmla="*/ 200897 w 1060"/>
              <a:gd name="T73" fmla="*/ 2169974 h 1998"/>
              <a:gd name="T74" fmla="*/ 1108746 w 1060"/>
              <a:gd name="T75" fmla="*/ 2525707 h 1998"/>
              <a:gd name="T76" fmla="*/ 1270227 w 1060"/>
              <a:gd name="T77" fmla="*/ 1851084 h 1998"/>
              <a:gd name="T78" fmla="*/ 1263869 w 1060"/>
              <a:gd name="T79" fmla="*/ 1975591 h 1998"/>
              <a:gd name="T80" fmla="*/ 1108746 w 1060"/>
              <a:gd name="T81" fmla="*/ 2525707 h 1998"/>
              <a:gd name="T82" fmla="*/ 1329987 w 1060"/>
              <a:gd name="T83" fmla="*/ 1040520 h 1998"/>
              <a:gd name="T84" fmla="*/ 1342702 w 1060"/>
              <a:gd name="T85" fmla="*/ 931259 h 1998"/>
              <a:gd name="T86" fmla="*/ 1318544 w 1060"/>
              <a:gd name="T87" fmla="*/ 1607153 h 1998"/>
              <a:gd name="T88" fmla="*/ 1308372 w 1060"/>
              <a:gd name="T89" fmla="*/ 726713 h 1998"/>
              <a:gd name="T90" fmla="*/ 1288028 w 1060"/>
              <a:gd name="T91" fmla="*/ 649213 h 1998"/>
              <a:gd name="T92" fmla="*/ 1248611 w 1060"/>
              <a:gd name="T93" fmla="*/ 630156 h 1998"/>
              <a:gd name="T94" fmla="*/ 1238439 w 1060"/>
              <a:gd name="T95" fmla="*/ 609829 h 1998"/>
              <a:gd name="T96" fmla="*/ 1193937 w 1060"/>
              <a:gd name="T97" fmla="*/ 612370 h 1998"/>
              <a:gd name="T98" fmla="*/ 1007027 w 1060"/>
              <a:gd name="T99" fmla="*/ 630156 h 1998"/>
              <a:gd name="T100" fmla="*/ 1193937 w 1060"/>
              <a:gd name="T101" fmla="*/ 619993 h 1998"/>
              <a:gd name="T102" fmla="*/ 770528 w 1060"/>
              <a:gd name="T103" fmla="*/ 645402 h 1998"/>
              <a:gd name="T104" fmla="*/ 715853 w 1060"/>
              <a:gd name="T105" fmla="*/ 635238 h 1998"/>
              <a:gd name="T106" fmla="*/ 1004484 w 1060"/>
              <a:gd name="T107" fmla="*/ 614911 h 19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60" h="1998">
                <a:moveTo>
                  <a:pt x="150" y="1718"/>
                </a:moveTo>
                <a:lnTo>
                  <a:pt x="17" y="1661"/>
                </a:lnTo>
                <a:lnTo>
                  <a:pt x="21" y="1651"/>
                </a:lnTo>
                <a:lnTo>
                  <a:pt x="154" y="1708"/>
                </a:lnTo>
                <a:lnTo>
                  <a:pt x="150" y="1718"/>
                </a:lnTo>
                <a:close/>
                <a:moveTo>
                  <a:pt x="17" y="1661"/>
                </a:moveTo>
                <a:lnTo>
                  <a:pt x="13" y="1659"/>
                </a:lnTo>
                <a:lnTo>
                  <a:pt x="13" y="1655"/>
                </a:lnTo>
                <a:lnTo>
                  <a:pt x="19" y="1655"/>
                </a:lnTo>
                <a:lnTo>
                  <a:pt x="17" y="1661"/>
                </a:lnTo>
                <a:close/>
                <a:moveTo>
                  <a:pt x="13" y="1655"/>
                </a:moveTo>
                <a:lnTo>
                  <a:pt x="29" y="1573"/>
                </a:lnTo>
                <a:lnTo>
                  <a:pt x="43" y="1488"/>
                </a:lnTo>
                <a:lnTo>
                  <a:pt x="56" y="1398"/>
                </a:lnTo>
                <a:lnTo>
                  <a:pt x="66" y="1304"/>
                </a:lnTo>
                <a:lnTo>
                  <a:pt x="74" y="1206"/>
                </a:lnTo>
                <a:lnTo>
                  <a:pt x="78" y="1108"/>
                </a:lnTo>
                <a:lnTo>
                  <a:pt x="82" y="1008"/>
                </a:lnTo>
                <a:lnTo>
                  <a:pt x="82" y="908"/>
                </a:lnTo>
                <a:lnTo>
                  <a:pt x="94" y="908"/>
                </a:lnTo>
                <a:lnTo>
                  <a:pt x="94" y="1008"/>
                </a:lnTo>
                <a:lnTo>
                  <a:pt x="90" y="1108"/>
                </a:lnTo>
                <a:lnTo>
                  <a:pt x="86" y="1208"/>
                </a:lnTo>
                <a:lnTo>
                  <a:pt x="78" y="1304"/>
                </a:lnTo>
                <a:lnTo>
                  <a:pt x="68" y="1398"/>
                </a:lnTo>
                <a:lnTo>
                  <a:pt x="56" y="1490"/>
                </a:lnTo>
                <a:lnTo>
                  <a:pt x="41" y="1576"/>
                </a:lnTo>
                <a:lnTo>
                  <a:pt x="25" y="1657"/>
                </a:lnTo>
                <a:lnTo>
                  <a:pt x="13" y="1655"/>
                </a:lnTo>
                <a:close/>
                <a:moveTo>
                  <a:pt x="82" y="908"/>
                </a:moveTo>
                <a:lnTo>
                  <a:pt x="80" y="825"/>
                </a:lnTo>
                <a:lnTo>
                  <a:pt x="78" y="741"/>
                </a:lnTo>
                <a:lnTo>
                  <a:pt x="72" y="657"/>
                </a:lnTo>
                <a:lnTo>
                  <a:pt x="62" y="576"/>
                </a:lnTo>
                <a:lnTo>
                  <a:pt x="52" y="496"/>
                </a:lnTo>
                <a:lnTo>
                  <a:pt x="37" y="419"/>
                </a:lnTo>
                <a:lnTo>
                  <a:pt x="21" y="345"/>
                </a:lnTo>
                <a:lnTo>
                  <a:pt x="2" y="274"/>
                </a:lnTo>
                <a:lnTo>
                  <a:pt x="13" y="270"/>
                </a:lnTo>
                <a:lnTo>
                  <a:pt x="33" y="341"/>
                </a:lnTo>
                <a:lnTo>
                  <a:pt x="49" y="417"/>
                </a:lnTo>
                <a:lnTo>
                  <a:pt x="64" y="494"/>
                </a:lnTo>
                <a:lnTo>
                  <a:pt x="74" y="574"/>
                </a:lnTo>
                <a:lnTo>
                  <a:pt x="82" y="657"/>
                </a:lnTo>
                <a:lnTo>
                  <a:pt x="90" y="739"/>
                </a:lnTo>
                <a:lnTo>
                  <a:pt x="92" y="825"/>
                </a:lnTo>
                <a:lnTo>
                  <a:pt x="94" y="908"/>
                </a:lnTo>
                <a:lnTo>
                  <a:pt x="82" y="908"/>
                </a:lnTo>
                <a:close/>
                <a:moveTo>
                  <a:pt x="2" y="274"/>
                </a:moveTo>
                <a:lnTo>
                  <a:pt x="0" y="268"/>
                </a:lnTo>
                <a:lnTo>
                  <a:pt x="4" y="266"/>
                </a:lnTo>
                <a:lnTo>
                  <a:pt x="7" y="272"/>
                </a:lnTo>
                <a:lnTo>
                  <a:pt x="2" y="274"/>
                </a:lnTo>
                <a:close/>
                <a:moveTo>
                  <a:pt x="4" y="266"/>
                </a:moveTo>
                <a:lnTo>
                  <a:pt x="139" y="219"/>
                </a:lnTo>
                <a:lnTo>
                  <a:pt x="144" y="231"/>
                </a:lnTo>
                <a:lnTo>
                  <a:pt x="9" y="278"/>
                </a:lnTo>
                <a:lnTo>
                  <a:pt x="4" y="266"/>
                </a:lnTo>
                <a:close/>
                <a:moveTo>
                  <a:pt x="471" y="519"/>
                </a:moveTo>
                <a:lnTo>
                  <a:pt x="504" y="504"/>
                </a:lnTo>
                <a:lnTo>
                  <a:pt x="536" y="494"/>
                </a:lnTo>
                <a:lnTo>
                  <a:pt x="571" y="484"/>
                </a:lnTo>
                <a:lnTo>
                  <a:pt x="606" y="474"/>
                </a:lnTo>
                <a:lnTo>
                  <a:pt x="679" y="457"/>
                </a:lnTo>
                <a:lnTo>
                  <a:pt x="751" y="445"/>
                </a:lnTo>
                <a:lnTo>
                  <a:pt x="753" y="457"/>
                </a:lnTo>
                <a:lnTo>
                  <a:pt x="682" y="470"/>
                </a:lnTo>
                <a:lnTo>
                  <a:pt x="610" y="486"/>
                </a:lnTo>
                <a:lnTo>
                  <a:pt x="575" y="494"/>
                </a:lnTo>
                <a:lnTo>
                  <a:pt x="540" y="504"/>
                </a:lnTo>
                <a:lnTo>
                  <a:pt x="508" y="517"/>
                </a:lnTo>
                <a:lnTo>
                  <a:pt x="475" y="529"/>
                </a:lnTo>
                <a:lnTo>
                  <a:pt x="471" y="519"/>
                </a:lnTo>
                <a:close/>
                <a:moveTo>
                  <a:pt x="751" y="445"/>
                </a:moveTo>
                <a:lnTo>
                  <a:pt x="819" y="433"/>
                </a:lnTo>
                <a:lnTo>
                  <a:pt x="882" y="419"/>
                </a:lnTo>
                <a:lnTo>
                  <a:pt x="911" y="411"/>
                </a:lnTo>
                <a:lnTo>
                  <a:pt x="939" y="402"/>
                </a:lnTo>
                <a:lnTo>
                  <a:pt x="966" y="392"/>
                </a:lnTo>
                <a:lnTo>
                  <a:pt x="990" y="380"/>
                </a:lnTo>
                <a:lnTo>
                  <a:pt x="994" y="392"/>
                </a:lnTo>
                <a:lnTo>
                  <a:pt x="970" y="402"/>
                </a:lnTo>
                <a:lnTo>
                  <a:pt x="943" y="413"/>
                </a:lnTo>
                <a:lnTo>
                  <a:pt x="915" y="423"/>
                </a:lnTo>
                <a:lnTo>
                  <a:pt x="884" y="431"/>
                </a:lnTo>
                <a:lnTo>
                  <a:pt x="821" y="443"/>
                </a:lnTo>
                <a:lnTo>
                  <a:pt x="753" y="457"/>
                </a:lnTo>
                <a:lnTo>
                  <a:pt x="751" y="445"/>
                </a:lnTo>
                <a:close/>
                <a:moveTo>
                  <a:pt x="999" y="386"/>
                </a:moveTo>
                <a:lnTo>
                  <a:pt x="999" y="390"/>
                </a:lnTo>
                <a:lnTo>
                  <a:pt x="994" y="392"/>
                </a:lnTo>
                <a:lnTo>
                  <a:pt x="992" y="386"/>
                </a:lnTo>
                <a:lnTo>
                  <a:pt x="999" y="386"/>
                </a:lnTo>
                <a:close/>
                <a:moveTo>
                  <a:pt x="986" y="386"/>
                </a:moveTo>
                <a:lnTo>
                  <a:pt x="980" y="335"/>
                </a:lnTo>
                <a:lnTo>
                  <a:pt x="970" y="286"/>
                </a:lnTo>
                <a:lnTo>
                  <a:pt x="960" y="239"/>
                </a:lnTo>
                <a:lnTo>
                  <a:pt x="947" y="194"/>
                </a:lnTo>
                <a:lnTo>
                  <a:pt x="933" y="151"/>
                </a:lnTo>
                <a:lnTo>
                  <a:pt x="917" y="111"/>
                </a:lnTo>
                <a:lnTo>
                  <a:pt x="900" y="70"/>
                </a:lnTo>
                <a:lnTo>
                  <a:pt x="884" y="29"/>
                </a:lnTo>
                <a:lnTo>
                  <a:pt x="894" y="25"/>
                </a:lnTo>
                <a:lnTo>
                  <a:pt x="913" y="66"/>
                </a:lnTo>
                <a:lnTo>
                  <a:pt x="929" y="107"/>
                </a:lnTo>
                <a:lnTo>
                  <a:pt x="943" y="149"/>
                </a:lnTo>
                <a:lnTo>
                  <a:pt x="958" y="192"/>
                </a:lnTo>
                <a:lnTo>
                  <a:pt x="972" y="237"/>
                </a:lnTo>
                <a:lnTo>
                  <a:pt x="982" y="284"/>
                </a:lnTo>
                <a:lnTo>
                  <a:pt x="992" y="333"/>
                </a:lnTo>
                <a:lnTo>
                  <a:pt x="999" y="386"/>
                </a:lnTo>
                <a:lnTo>
                  <a:pt x="986" y="386"/>
                </a:lnTo>
                <a:close/>
                <a:moveTo>
                  <a:pt x="884" y="29"/>
                </a:moveTo>
                <a:lnTo>
                  <a:pt x="880" y="19"/>
                </a:lnTo>
                <a:lnTo>
                  <a:pt x="876" y="11"/>
                </a:lnTo>
                <a:lnTo>
                  <a:pt x="888" y="5"/>
                </a:lnTo>
                <a:lnTo>
                  <a:pt x="890" y="15"/>
                </a:lnTo>
                <a:lnTo>
                  <a:pt x="894" y="25"/>
                </a:lnTo>
                <a:lnTo>
                  <a:pt x="884" y="29"/>
                </a:lnTo>
                <a:close/>
                <a:moveTo>
                  <a:pt x="880" y="2"/>
                </a:moveTo>
                <a:lnTo>
                  <a:pt x="886" y="0"/>
                </a:lnTo>
                <a:lnTo>
                  <a:pt x="888" y="5"/>
                </a:lnTo>
                <a:lnTo>
                  <a:pt x="882" y="9"/>
                </a:lnTo>
                <a:lnTo>
                  <a:pt x="880" y="2"/>
                </a:lnTo>
                <a:close/>
                <a:moveTo>
                  <a:pt x="884" y="13"/>
                </a:moveTo>
                <a:lnTo>
                  <a:pt x="792" y="39"/>
                </a:lnTo>
                <a:lnTo>
                  <a:pt x="702" y="66"/>
                </a:lnTo>
                <a:lnTo>
                  <a:pt x="610" y="94"/>
                </a:lnTo>
                <a:lnTo>
                  <a:pt x="520" y="121"/>
                </a:lnTo>
                <a:lnTo>
                  <a:pt x="428" y="147"/>
                </a:lnTo>
                <a:lnTo>
                  <a:pt x="336" y="174"/>
                </a:lnTo>
                <a:lnTo>
                  <a:pt x="244" y="200"/>
                </a:lnTo>
                <a:lnTo>
                  <a:pt x="150" y="227"/>
                </a:lnTo>
                <a:lnTo>
                  <a:pt x="148" y="217"/>
                </a:lnTo>
                <a:lnTo>
                  <a:pt x="238" y="190"/>
                </a:lnTo>
                <a:lnTo>
                  <a:pt x="330" y="164"/>
                </a:lnTo>
                <a:lnTo>
                  <a:pt x="420" y="137"/>
                </a:lnTo>
                <a:lnTo>
                  <a:pt x="512" y="111"/>
                </a:lnTo>
                <a:lnTo>
                  <a:pt x="602" y="84"/>
                </a:lnTo>
                <a:lnTo>
                  <a:pt x="694" y="56"/>
                </a:lnTo>
                <a:lnTo>
                  <a:pt x="788" y="29"/>
                </a:lnTo>
                <a:lnTo>
                  <a:pt x="880" y="2"/>
                </a:lnTo>
                <a:lnTo>
                  <a:pt x="884" y="13"/>
                </a:lnTo>
                <a:close/>
                <a:moveTo>
                  <a:pt x="144" y="225"/>
                </a:moveTo>
                <a:lnTo>
                  <a:pt x="139" y="219"/>
                </a:lnTo>
                <a:lnTo>
                  <a:pt x="148" y="217"/>
                </a:lnTo>
                <a:lnTo>
                  <a:pt x="150" y="223"/>
                </a:lnTo>
                <a:lnTo>
                  <a:pt x="144" y="225"/>
                </a:lnTo>
                <a:close/>
                <a:moveTo>
                  <a:pt x="154" y="219"/>
                </a:moveTo>
                <a:lnTo>
                  <a:pt x="172" y="262"/>
                </a:lnTo>
                <a:lnTo>
                  <a:pt x="187" y="306"/>
                </a:lnTo>
                <a:lnTo>
                  <a:pt x="199" y="351"/>
                </a:lnTo>
                <a:lnTo>
                  <a:pt x="211" y="396"/>
                </a:lnTo>
                <a:lnTo>
                  <a:pt x="219" y="443"/>
                </a:lnTo>
                <a:lnTo>
                  <a:pt x="227" y="490"/>
                </a:lnTo>
                <a:lnTo>
                  <a:pt x="234" y="537"/>
                </a:lnTo>
                <a:lnTo>
                  <a:pt x="238" y="584"/>
                </a:lnTo>
                <a:lnTo>
                  <a:pt x="244" y="680"/>
                </a:lnTo>
                <a:lnTo>
                  <a:pt x="248" y="776"/>
                </a:lnTo>
                <a:lnTo>
                  <a:pt x="248" y="870"/>
                </a:lnTo>
                <a:lnTo>
                  <a:pt x="246" y="963"/>
                </a:lnTo>
                <a:lnTo>
                  <a:pt x="234" y="963"/>
                </a:lnTo>
                <a:lnTo>
                  <a:pt x="236" y="870"/>
                </a:lnTo>
                <a:lnTo>
                  <a:pt x="236" y="776"/>
                </a:lnTo>
                <a:lnTo>
                  <a:pt x="232" y="682"/>
                </a:lnTo>
                <a:lnTo>
                  <a:pt x="225" y="586"/>
                </a:lnTo>
                <a:lnTo>
                  <a:pt x="221" y="539"/>
                </a:lnTo>
                <a:lnTo>
                  <a:pt x="215" y="492"/>
                </a:lnTo>
                <a:lnTo>
                  <a:pt x="207" y="445"/>
                </a:lnTo>
                <a:lnTo>
                  <a:pt x="199" y="400"/>
                </a:lnTo>
                <a:lnTo>
                  <a:pt x="189" y="355"/>
                </a:lnTo>
                <a:lnTo>
                  <a:pt x="174" y="311"/>
                </a:lnTo>
                <a:lnTo>
                  <a:pt x="160" y="268"/>
                </a:lnTo>
                <a:lnTo>
                  <a:pt x="144" y="225"/>
                </a:lnTo>
                <a:lnTo>
                  <a:pt x="154" y="219"/>
                </a:lnTo>
                <a:close/>
                <a:moveTo>
                  <a:pt x="246" y="963"/>
                </a:moveTo>
                <a:lnTo>
                  <a:pt x="246" y="1004"/>
                </a:lnTo>
                <a:lnTo>
                  <a:pt x="246" y="1047"/>
                </a:lnTo>
                <a:lnTo>
                  <a:pt x="246" y="1088"/>
                </a:lnTo>
                <a:lnTo>
                  <a:pt x="246" y="1129"/>
                </a:lnTo>
                <a:lnTo>
                  <a:pt x="234" y="1129"/>
                </a:lnTo>
                <a:lnTo>
                  <a:pt x="234" y="1088"/>
                </a:lnTo>
                <a:lnTo>
                  <a:pt x="234" y="1047"/>
                </a:lnTo>
                <a:lnTo>
                  <a:pt x="234" y="1004"/>
                </a:lnTo>
                <a:lnTo>
                  <a:pt x="234" y="963"/>
                </a:lnTo>
                <a:lnTo>
                  <a:pt x="246" y="963"/>
                </a:lnTo>
                <a:close/>
                <a:moveTo>
                  <a:pt x="246" y="1129"/>
                </a:moveTo>
                <a:lnTo>
                  <a:pt x="246" y="1129"/>
                </a:lnTo>
                <a:lnTo>
                  <a:pt x="240" y="1129"/>
                </a:lnTo>
                <a:lnTo>
                  <a:pt x="246" y="1129"/>
                </a:lnTo>
                <a:close/>
                <a:moveTo>
                  <a:pt x="246" y="1129"/>
                </a:moveTo>
                <a:lnTo>
                  <a:pt x="242" y="1206"/>
                </a:lnTo>
                <a:lnTo>
                  <a:pt x="234" y="1282"/>
                </a:lnTo>
                <a:lnTo>
                  <a:pt x="225" y="1357"/>
                </a:lnTo>
                <a:lnTo>
                  <a:pt x="215" y="1433"/>
                </a:lnTo>
                <a:lnTo>
                  <a:pt x="203" y="1431"/>
                </a:lnTo>
                <a:lnTo>
                  <a:pt x="213" y="1355"/>
                </a:lnTo>
                <a:lnTo>
                  <a:pt x="221" y="1282"/>
                </a:lnTo>
                <a:lnTo>
                  <a:pt x="229" y="1204"/>
                </a:lnTo>
                <a:lnTo>
                  <a:pt x="234" y="1129"/>
                </a:lnTo>
                <a:lnTo>
                  <a:pt x="246" y="1129"/>
                </a:lnTo>
                <a:close/>
                <a:moveTo>
                  <a:pt x="215" y="1433"/>
                </a:moveTo>
                <a:lnTo>
                  <a:pt x="203" y="1504"/>
                </a:lnTo>
                <a:lnTo>
                  <a:pt x="191" y="1576"/>
                </a:lnTo>
                <a:lnTo>
                  <a:pt x="176" y="1647"/>
                </a:lnTo>
                <a:lnTo>
                  <a:pt x="162" y="1714"/>
                </a:lnTo>
                <a:lnTo>
                  <a:pt x="150" y="1712"/>
                </a:lnTo>
                <a:lnTo>
                  <a:pt x="164" y="1645"/>
                </a:lnTo>
                <a:lnTo>
                  <a:pt x="178" y="1573"/>
                </a:lnTo>
                <a:lnTo>
                  <a:pt x="191" y="1502"/>
                </a:lnTo>
                <a:lnTo>
                  <a:pt x="203" y="1431"/>
                </a:lnTo>
                <a:lnTo>
                  <a:pt x="215" y="1433"/>
                </a:lnTo>
                <a:close/>
                <a:moveTo>
                  <a:pt x="154" y="1718"/>
                </a:moveTo>
                <a:lnTo>
                  <a:pt x="150" y="1716"/>
                </a:lnTo>
                <a:lnTo>
                  <a:pt x="150" y="1712"/>
                </a:lnTo>
                <a:lnTo>
                  <a:pt x="156" y="1714"/>
                </a:lnTo>
                <a:lnTo>
                  <a:pt x="154" y="1718"/>
                </a:lnTo>
                <a:close/>
                <a:moveTo>
                  <a:pt x="158" y="1708"/>
                </a:moveTo>
                <a:lnTo>
                  <a:pt x="880" y="1984"/>
                </a:lnTo>
                <a:lnTo>
                  <a:pt x="876" y="1994"/>
                </a:lnTo>
                <a:lnTo>
                  <a:pt x="154" y="1718"/>
                </a:lnTo>
                <a:lnTo>
                  <a:pt x="158" y="1708"/>
                </a:lnTo>
                <a:close/>
                <a:moveTo>
                  <a:pt x="884" y="1992"/>
                </a:moveTo>
                <a:lnTo>
                  <a:pt x="882" y="1998"/>
                </a:lnTo>
                <a:lnTo>
                  <a:pt x="876" y="1994"/>
                </a:lnTo>
                <a:lnTo>
                  <a:pt x="878" y="1990"/>
                </a:lnTo>
                <a:lnTo>
                  <a:pt x="884" y="1992"/>
                </a:lnTo>
                <a:close/>
                <a:moveTo>
                  <a:pt x="872" y="1988"/>
                </a:moveTo>
                <a:lnTo>
                  <a:pt x="898" y="1908"/>
                </a:lnTo>
                <a:lnTo>
                  <a:pt x="921" y="1822"/>
                </a:lnTo>
                <a:lnTo>
                  <a:pt x="943" y="1737"/>
                </a:lnTo>
                <a:lnTo>
                  <a:pt x="964" y="1645"/>
                </a:lnTo>
                <a:lnTo>
                  <a:pt x="982" y="1553"/>
                </a:lnTo>
                <a:lnTo>
                  <a:pt x="999" y="1457"/>
                </a:lnTo>
                <a:lnTo>
                  <a:pt x="1013" y="1361"/>
                </a:lnTo>
                <a:lnTo>
                  <a:pt x="1025" y="1263"/>
                </a:lnTo>
                <a:lnTo>
                  <a:pt x="1037" y="1265"/>
                </a:lnTo>
                <a:lnTo>
                  <a:pt x="1025" y="1363"/>
                </a:lnTo>
                <a:lnTo>
                  <a:pt x="1011" y="1459"/>
                </a:lnTo>
                <a:lnTo>
                  <a:pt x="994" y="1555"/>
                </a:lnTo>
                <a:lnTo>
                  <a:pt x="976" y="1647"/>
                </a:lnTo>
                <a:lnTo>
                  <a:pt x="956" y="1739"/>
                </a:lnTo>
                <a:lnTo>
                  <a:pt x="933" y="1826"/>
                </a:lnTo>
                <a:lnTo>
                  <a:pt x="909" y="1910"/>
                </a:lnTo>
                <a:lnTo>
                  <a:pt x="884" y="1992"/>
                </a:lnTo>
                <a:lnTo>
                  <a:pt x="872" y="1988"/>
                </a:lnTo>
                <a:close/>
                <a:moveTo>
                  <a:pt x="1025" y="1263"/>
                </a:moveTo>
                <a:lnTo>
                  <a:pt x="1033" y="1174"/>
                </a:lnTo>
                <a:lnTo>
                  <a:pt x="1042" y="1084"/>
                </a:lnTo>
                <a:lnTo>
                  <a:pt x="1046" y="994"/>
                </a:lnTo>
                <a:lnTo>
                  <a:pt x="1048" y="906"/>
                </a:lnTo>
                <a:lnTo>
                  <a:pt x="1046" y="819"/>
                </a:lnTo>
                <a:lnTo>
                  <a:pt x="1044" y="733"/>
                </a:lnTo>
                <a:lnTo>
                  <a:pt x="1037" y="651"/>
                </a:lnTo>
                <a:lnTo>
                  <a:pt x="1029" y="570"/>
                </a:lnTo>
                <a:lnTo>
                  <a:pt x="1039" y="570"/>
                </a:lnTo>
                <a:lnTo>
                  <a:pt x="1050" y="649"/>
                </a:lnTo>
                <a:lnTo>
                  <a:pt x="1056" y="733"/>
                </a:lnTo>
                <a:lnTo>
                  <a:pt x="1058" y="819"/>
                </a:lnTo>
                <a:lnTo>
                  <a:pt x="1060" y="906"/>
                </a:lnTo>
                <a:lnTo>
                  <a:pt x="1058" y="994"/>
                </a:lnTo>
                <a:lnTo>
                  <a:pt x="1052" y="1084"/>
                </a:lnTo>
                <a:lnTo>
                  <a:pt x="1046" y="1174"/>
                </a:lnTo>
                <a:lnTo>
                  <a:pt x="1037" y="1265"/>
                </a:lnTo>
                <a:lnTo>
                  <a:pt x="1025" y="1263"/>
                </a:lnTo>
                <a:close/>
                <a:moveTo>
                  <a:pt x="1039" y="568"/>
                </a:moveTo>
                <a:lnTo>
                  <a:pt x="1039" y="570"/>
                </a:lnTo>
                <a:lnTo>
                  <a:pt x="1035" y="570"/>
                </a:lnTo>
                <a:lnTo>
                  <a:pt x="1039" y="568"/>
                </a:lnTo>
                <a:close/>
                <a:moveTo>
                  <a:pt x="1029" y="572"/>
                </a:moveTo>
                <a:lnTo>
                  <a:pt x="1021" y="551"/>
                </a:lnTo>
                <a:lnTo>
                  <a:pt x="1011" y="533"/>
                </a:lnTo>
                <a:lnTo>
                  <a:pt x="1003" y="519"/>
                </a:lnTo>
                <a:lnTo>
                  <a:pt x="992" y="506"/>
                </a:lnTo>
                <a:lnTo>
                  <a:pt x="1001" y="498"/>
                </a:lnTo>
                <a:lnTo>
                  <a:pt x="1013" y="511"/>
                </a:lnTo>
                <a:lnTo>
                  <a:pt x="1021" y="527"/>
                </a:lnTo>
                <a:lnTo>
                  <a:pt x="1031" y="545"/>
                </a:lnTo>
                <a:lnTo>
                  <a:pt x="1039" y="568"/>
                </a:lnTo>
                <a:lnTo>
                  <a:pt x="1029" y="572"/>
                </a:lnTo>
                <a:close/>
                <a:moveTo>
                  <a:pt x="992" y="506"/>
                </a:moveTo>
                <a:lnTo>
                  <a:pt x="982" y="496"/>
                </a:lnTo>
                <a:lnTo>
                  <a:pt x="970" y="492"/>
                </a:lnTo>
                <a:lnTo>
                  <a:pt x="956" y="488"/>
                </a:lnTo>
                <a:lnTo>
                  <a:pt x="939" y="488"/>
                </a:lnTo>
                <a:lnTo>
                  <a:pt x="939" y="476"/>
                </a:lnTo>
                <a:lnTo>
                  <a:pt x="958" y="476"/>
                </a:lnTo>
                <a:lnTo>
                  <a:pt x="974" y="480"/>
                </a:lnTo>
                <a:lnTo>
                  <a:pt x="988" y="486"/>
                </a:lnTo>
                <a:lnTo>
                  <a:pt x="1001" y="498"/>
                </a:lnTo>
                <a:lnTo>
                  <a:pt x="992" y="506"/>
                </a:lnTo>
                <a:close/>
                <a:moveTo>
                  <a:pt x="939" y="476"/>
                </a:moveTo>
                <a:lnTo>
                  <a:pt x="939" y="476"/>
                </a:lnTo>
                <a:lnTo>
                  <a:pt x="939" y="482"/>
                </a:lnTo>
                <a:lnTo>
                  <a:pt x="939" y="476"/>
                </a:lnTo>
                <a:close/>
                <a:moveTo>
                  <a:pt x="939" y="488"/>
                </a:moveTo>
                <a:lnTo>
                  <a:pt x="900" y="490"/>
                </a:lnTo>
                <a:lnTo>
                  <a:pt x="864" y="494"/>
                </a:lnTo>
                <a:lnTo>
                  <a:pt x="827" y="494"/>
                </a:lnTo>
                <a:lnTo>
                  <a:pt x="792" y="496"/>
                </a:lnTo>
                <a:lnTo>
                  <a:pt x="790" y="484"/>
                </a:lnTo>
                <a:lnTo>
                  <a:pt x="827" y="482"/>
                </a:lnTo>
                <a:lnTo>
                  <a:pt x="864" y="482"/>
                </a:lnTo>
                <a:lnTo>
                  <a:pt x="900" y="478"/>
                </a:lnTo>
                <a:lnTo>
                  <a:pt x="939" y="476"/>
                </a:lnTo>
                <a:lnTo>
                  <a:pt x="939" y="488"/>
                </a:lnTo>
                <a:close/>
                <a:moveTo>
                  <a:pt x="792" y="496"/>
                </a:moveTo>
                <a:lnTo>
                  <a:pt x="755" y="496"/>
                </a:lnTo>
                <a:lnTo>
                  <a:pt x="720" y="498"/>
                </a:lnTo>
                <a:lnTo>
                  <a:pt x="684" y="500"/>
                </a:lnTo>
                <a:lnTo>
                  <a:pt x="647" y="504"/>
                </a:lnTo>
                <a:lnTo>
                  <a:pt x="606" y="508"/>
                </a:lnTo>
                <a:lnTo>
                  <a:pt x="565" y="513"/>
                </a:lnTo>
                <a:lnTo>
                  <a:pt x="522" y="521"/>
                </a:lnTo>
                <a:lnTo>
                  <a:pt x="475" y="531"/>
                </a:lnTo>
                <a:lnTo>
                  <a:pt x="473" y="519"/>
                </a:lnTo>
                <a:lnTo>
                  <a:pt x="520" y="508"/>
                </a:lnTo>
                <a:lnTo>
                  <a:pt x="563" y="500"/>
                </a:lnTo>
                <a:lnTo>
                  <a:pt x="606" y="496"/>
                </a:lnTo>
                <a:lnTo>
                  <a:pt x="645" y="492"/>
                </a:lnTo>
                <a:lnTo>
                  <a:pt x="684" y="488"/>
                </a:lnTo>
                <a:lnTo>
                  <a:pt x="720" y="486"/>
                </a:lnTo>
                <a:lnTo>
                  <a:pt x="755" y="484"/>
                </a:lnTo>
                <a:lnTo>
                  <a:pt x="790" y="484"/>
                </a:lnTo>
                <a:lnTo>
                  <a:pt x="792" y="496"/>
                </a:lnTo>
                <a:close/>
                <a:moveTo>
                  <a:pt x="475" y="531"/>
                </a:moveTo>
                <a:lnTo>
                  <a:pt x="471" y="519"/>
                </a:lnTo>
                <a:lnTo>
                  <a:pt x="473" y="525"/>
                </a:lnTo>
                <a:lnTo>
                  <a:pt x="475" y="531"/>
                </a:lnTo>
                <a:close/>
              </a:path>
            </a:pathLst>
          </a:custGeom>
          <a:solidFill>
            <a:srgbClr val="000000"/>
          </a:solidFill>
          <a:ln w="9525">
            <a:solidFill>
              <a:srgbClr val="000000"/>
            </a:solidFill>
            <a:round/>
            <a:headEnd/>
            <a:tailEnd/>
          </a:ln>
        </p:spPr>
        <p:txBody>
          <a:bodyPr/>
          <a:lstStyle/>
          <a:p>
            <a:endParaRPr lang="en-US"/>
          </a:p>
        </p:txBody>
      </p:sp>
      <p:sp>
        <p:nvSpPr>
          <p:cNvPr id="5" name="Freeform 4">
            <a:extLst>
              <a:ext uri="{FF2B5EF4-FFF2-40B4-BE49-F238E27FC236}">
                <a16:creationId xmlns:a16="http://schemas.microsoft.com/office/drawing/2014/main" id="{4CF9F257-CA20-4DD7-8192-86DE893E27CC}"/>
              </a:ext>
            </a:extLst>
          </p:cNvPr>
          <p:cNvSpPr>
            <a:spLocks noChangeAspect="1"/>
          </p:cNvSpPr>
          <p:nvPr/>
        </p:nvSpPr>
        <p:spPr bwMode="auto">
          <a:xfrm>
            <a:off x="4100528" y="2224097"/>
            <a:ext cx="720725" cy="115888"/>
          </a:xfrm>
          <a:custGeom>
            <a:avLst/>
            <a:gdLst>
              <a:gd name="T0" fmla="*/ 0 w 568"/>
              <a:gd name="T1" fmla="*/ 103291 h 92"/>
              <a:gd name="T2" fmla="*/ 718187 w 568"/>
              <a:gd name="T3" fmla="*/ 0 h 92"/>
              <a:gd name="T4" fmla="*/ 720725 w 568"/>
              <a:gd name="T5" fmla="*/ 12597 h 92"/>
              <a:gd name="T6" fmla="*/ 2538 w 568"/>
              <a:gd name="T7" fmla="*/ 115888 h 92"/>
              <a:gd name="T8" fmla="*/ 0 w 568"/>
              <a:gd name="T9" fmla="*/ 1032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8" h="92">
                <a:moveTo>
                  <a:pt x="0" y="82"/>
                </a:moveTo>
                <a:lnTo>
                  <a:pt x="566" y="0"/>
                </a:lnTo>
                <a:lnTo>
                  <a:pt x="568" y="10"/>
                </a:lnTo>
                <a:lnTo>
                  <a:pt x="2" y="92"/>
                </a:lnTo>
                <a:lnTo>
                  <a:pt x="0" y="82"/>
                </a:lnTo>
                <a:close/>
              </a:path>
            </a:pathLst>
          </a:custGeom>
          <a:solidFill>
            <a:srgbClr val="4D4D4D"/>
          </a:solidFill>
          <a:ln w="9525">
            <a:solidFill>
              <a:srgbClr val="4D4D4D"/>
            </a:solidFill>
            <a:round/>
            <a:headEnd/>
            <a:tailEnd/>
          </a:ln>
        </p:spPr>
        <p:txBody>
          <a:bodyPr/>
          <a:lstStyle/>
          <a:p>
            <a:endParaRPr lang="en-US"/>
          </a:p>
        </p:txBody>
      </p:sp>
      <p:sp>
        <p:nvSpPr>
          <p:cNvPr id="6" name="Freeform 5">
            <a:extLst>
              <a:ext uri="{FF2B5EF4-FFF2-40B4-BE49-F238E27FC236}">
                <a16:creationId xmlns:a16="http://schemas.microsoft.com/office/drawing/2014/main" id="{147D53D7-5840-451F-9DAB-B4DFCDD4F3FB}"/>
              </a:ext>
            </a:extLst>
          </p:cNvPr>
          <p:cNvSpPr>
            <a:spLocks noChangeAspect="1"/>
          </p:cNvSpPr>
          <p:nvPr/>
        </p:nvSpPr>
        <p:spPr bwMode="auto">
          <a:xfrm>
            <a:off x="4087828" y="2827347"/>
            <a:ext cx="715963" cy="153988"/>
          </a:xfrm>
          <a:custGeom>
            <a:avLst/>
            <a:gdLst>
              <a:gd name="T0" fmla="*/ 0 w 563"/>
              <a:gd name="T1" fmla="*/ 0 h 121"/>
              <a:gd name="T2" fmla="*/ 715963 w 563"/>
              <a:gd name="T3" fmla="*/ 141262 h 121"/>
              <a:gd name="T4" fmla="*/ 713420 w 563"/>
              <a:gd name="T5" fmla="*/ 153988 h 121"/>
              <a:gd name="T6" fmla="*/ 0 w 563"/>
              <a:gd name="T7" fmla="*/ 13999 h 121"/>
              <a:gd name="T8" fmla="*/ 0 w 563"/>
              <a:gd name="T9" fmla="*/ 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3" h="121">
                <a:moveTo>
                  <a:pt x="0" y="0"/>
                </a:moveTo>
                <a:lnTo>
                  <a:pt x="563" y="111"/>
                </a:lnTo>
                <a:lnTo>
                  <a:pt x="561" y="121"/>
                </a:lnTo>
                <a:lnTo>
                  <a:pt x="0" y="11"/>
                </a:lnTo>
                <a:lnTo>
                  <a:pt x="0" y="0"/>
                </a:lnTo>
                <a:close/>
              </a:path>
            </a:pathLst>
          </a:custGeom>
          <a:solidFill>
            <a:srgbClr val="4D4D4D"/>
          </a:solidFill>
          <a:ln w="9525">
            <a:solidFill>
              <a:srgbClr val="4D4D4D"/>
            </a:solidFill>
            <a:round/>
            <a:headEnd/>
            <a:tailEnd/>
          </a:ln>
        </p:spPr>
        <p:txBody>
          <a:bodyPr/>
          <a:lstStyle/>
          <a:p>
            <a:endParaRPr lang="en-US"/>
          </a:p>
        </p:txBody>
      </p:sp>
      <p:sp>
        <p:nvSpPr>
          <p:cNvPr id="7" name="Freeform 6">
            <a:extLst>
              <a:ext uri="{FF2B5EF4-FFF2-40B4-BE49-F238E27FC236}">
                <a16:creationId xmlns:a16="http://schemas.microsoft.com/office/drawing/2014/main" id="{653E5C79-ED23-41EE-9458-6E418EA8045E}"/>
              </a:ext>
            </a:extLst>
          </p:cNvPr>
          <p:cNvSpPr>
            <a:spLocks noChangeAspect="1"/>
          </p:cNvSpPr>
          <p:nvPr/>
        </p:nvSpPr>
        <p:spPr bwMode="auto">
          <a:xfrm>
            <a:off x="3265503" y="1957397"/>
            <a:ext cx="9525" cy="9525"/>
          </a:xfrm>
          <a:custGeom>
            <a:avLst/>
            <a:gdLst>
              <a:gd name="T0" fmla="*/ 0 w 8"/>
              <a:gd name="T1" fmla="*/ 4763 h 8"/>
              <a:gd name="T2" fmla="*/ 0 w 8"/>
              <a:gd name="T3" fmla="*/ 7144 h 8"/>
              <a:gd name="T4" fmla="*/ 4763 w 8"/>
              <a:gd name="T5" fmla="*/ 9525 h 8"/>
              <a:gd name="T6" fmla="*/ 9525 w 8"/>
              <a:gd name="T7" fmla="*/ 2381 h 8"/>
              <a:gd name="T8" fmla="*/ 9525 w 8"/>
              <a:gd name="T9" fmla="*/ 0 h 8"/>
              <a:gd name="T10" fmla="*/ 9525 w 8"/>
              <a:gd name="T11" fmla="*/ 2381 h 8"/>
              <a:gd name="T12" fmla="*/ 0 w 8"/>
              <a:gd name="T13" fmla="*/ 4763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0" y="4"/>
                </a:moveTo>
                <a:lnTo>
                  <a:pt x="0" y="6"/>
                </a:lnTo>
                <a:lnTo>
                  <a:pt x="4" y="8"/>
                </a:lnTo>
                <a:lnTo>
                  <a:pt x="8" y="2"/>
                </a:lnTo>
                <a:lnTo>
                  <a:pt x="8" y="0"/>
                </a:lnTo>
                <a:lnTo>
                  <a:pt x="8"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 name="Group 7">
            <a:extLst>
              <a:ext uri="{FF2B5EF4-FFF2-40B4-BE49-F238E27FC236}">
                <a16:creationId xmlns:a16="http://schemas.microsoft.com/office/drawing/2014/main" id="{B2993F77-067A-4E66-88D7-CE948E6607A7}"/>
              </a:ext>
            </a:extLst>
          </p:cNvPr>
          <p:cNvGrpSpPr>
            <a:grpSpLocks noChangeAspect="1"/>
          </p:cNvGrpSpPr>
          <p:nvPr/>
        </p:nvGrpSpPr>
        <p:grpSpPr bwMode="auto">
          <a:xfrm>
            <a:off x="3265503" y="1341447"/>
            <a:ext cx="620713" cy="2244725"/>
            <a:chOff x="1143" y="2380"/>
            <a:chExt cx="489" cy="1767"/>
          </a:xfrm>
        </p:grpSpPr>
        <p:sp>
          <p:nvSpPr>
            <p:cNvPr id="9" name="Freeform 8">
              <a:extLst>
                <a:ext uri="{FF2B5EF4-FFF2-40B4-BE49-F238E27FC236}">
                  <a16:creationId xmlns:a16="http://schemas.microsoft.com/office/drawing/2014/main" id="{2EEA7926-205B-4185-9281-7B0289F5FEDC}"/>
                </a:ext>
              </a:extLst>
            </p:cNvPr>
            <p:cNvSpPr>
              <a:spLocks noChangeAspect="1"/>
            </p:cNvSpPr>
            <p:nvPr/>
          </p:nvSpPr>
          <p:spPr bwMode="auto">
            <a:xfrm>
              <a:off x="1249" y="2701"/>
              <a:ext cx="43" cy="32"/>
            </a:xfrm>
            <a:custGeom>
              <a:avLst/>
              <a:gdLst>
                <a:gd name="T0" fmla="*/ 37 w 43"/>
                <a:gd name="T1" fmla="*/ 0 h 32"/>
                <a:gd name="T2" fmla="*/ 33 w 43"/>
                <a:gd name="T3" fmla="*/ 2 h 32"/>
                <a:gd name="T4" fmla="*/ 0 w 43"/>
                <a:gd name="T5" fmla="*/ 26 h 32"/>
                <a:gd name="T6" fmla="*/ 4 w 43"/>
                <a:gd name="T7" fmla="*/ 32 h 32"/>
                <a:gd name="T8" fmla="*/ 37 w 43"/>
                <a:gd name="T9" fmla="*/ 10 h 32"/>
                <a:gd name="T10" fmla="*/ 43 w 43"/>
                <a:gd name="T11" fmla="*/ 6 h 32"/>
                <a:gd name="T12" fmla="*/ 37 w 4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2">
                  <a:moveTo>
                    <a:pt x="37" y="0"/>
                  </a:moveTo>
                  <a:lnTo>
                    <a:pt x="33" y="2"/>
                  </a:lnTo>
                  <a:lnTo>
                    <a:pt x="0" y="26"/>
                  </a:lnTo>
                  <a:lnTo>
                    <a:pt x="4" y="32"/>
                  </a:lnTo>
                  <a:lnTo>
                    <a:pt x="37" y="10"/>
                  </a:lnTo>
                  <a:lnTo>
                    <a:pt x="43" y="6"/>
                  </a:lnTo>
                  <a:lnTo>
                    <a:pt x="37" y="0"/>
                  </a:lnTo>
                  <a:close/>
                </a:path>
              </a:pathLst>
            </a:custGeom>
            <a:solidFill>
              <a:srgbClr val="4D4D4D"/>
            </a:solidFill>
            <a:ln w="9525">
              <a:solidFill>
                <a:srgbClr val="4D4D4D"/>
              </a:solidFill>
              <a:round/>
              <a:headEnd/>
              <a:tailEnd/>
            </a:ln>
          </p:spPr>
          <p:txBody>
            <a:bodyPr/>
            <a:lstStyle/>
            <a:p>
              <a:endParaRPr lang="en-US"/>
            </a:p>
          </p:txBody>
        </p:sp>
        <p:sp>
          <p:nvSpPr>
            <p:cNvPr id="10" name="Freeform 9">
              <a:extLst>
                <a:ext uri="{FF2B5EF4-FFF2-40B4-BE49-F238E27FC236}">
                  <a16:creationId xmlns:a16="http://schemas.microsoft.com/office/drawing/2014/main" id="{E8473137-E469-4655-B29D-D128EC4D0251}"/>
                </a:ext>
              </a:extLst>
            </p:cNvPr>
            <p:cNvSpPr>
              <a:spLocks noChangeAspect="1"/>
            </p:cNvSpPr>
            <p:nvPr/>
          </p:nvSpPr>
          <p:spPr bwMode="auto">
            <a:xfrm>
              <a:off x="1325" y="2650"/>
              <a:ext cx="43" cy="32"/>
            </a:xfrm>
            <a:custGeom>
              <a:avLst/>
              <a:gdLst>
                <a:gd name="T0" fmla="*/ 39 w 43"/>
                <a:gd name="T1" fmla="*/ 0 h 32"/>
                <a:gd name="T2" fmla="*/ 37 w 43"/>
                <a:gd name="T3" fmla="*/ 0 h 32"/>
                <a:gd name="T4" fmla="*/ 0 w 43"/>
                <a:gd name="T5" fmla="*/ 24 h 32"/>
                <a:gd name="T6" fmla="*/ 6 w 43"/>
                <a:gd name="T7" fmla="*/ 32 h 32"/>
                <a:gd name="T8" fmla="*/ 43 w 43"/>
                <a:gd name="T9" fmla="*/ 8 h 32"/>
                <a:gd name="T10" fmla="*/ 43 w 43"/>
                <a:gd name="T11" fmla="*/ 8 h 32"/>
                <a:gd name="T12" fmla="*/ 39 w 4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2">
                  <a:moveTo>
                    <a:pt x="39" y="0"/>
                  </a:moveTo>
                  <a:lnTo>
                    <a:pt x="37" y="0"/>
                  </a:lnTo>
                  <a:lnTo>
                    <a:pt x="0" y="24"/>
                  </a:lnTo>
                  <a:lnTo>
                    <a:pt x="6" y="32"/>
                  </a:lnTo>
                  <a:lnTo>
                    <a:pt x="43" y="8"/>
                  </a:lnTo>
                  <a:lnTo>
                    <a:pt x="39" y="0"/>
                  </a:lnTo>
                  <a:close/>
                </a:path>
              </a:pathLst>
            </a:custGeom>
            <a:solidFill>
              <a:srgbClr val="4D4D4D"/>
            </a:solidFill>
            <a:ln w="9525">
              <a:solidFill>
                <a:srgbClr val="4D4D4D"/>
              </a:solidFill>
              <a:round/>
              <a:headEnd/>
              <a:tailEnd/>
            </a:ln>
          </p:spPr>
          <p:txBody>
            <a:bodyPr/>
            <a:lstStyle/>
            <a:p>
              <a:endParaRPr lang="en-US"/>
            </a:p>
          </p:txBody>
        </p:sp>
        <p:sp>
          <p:nvSpPr>
            <p:cNvPr id="11" name="Freeform 10">
              <a:extLst>
                <a:ext uri="{FF2B5EF4-FFF2-40B4-BE49-F238E27FC236}">
                  <a16:creationId xmlns:a16="http://schemas.microsoft.com/office/drawing/2014/main" id="{D12A3F22-382F-4C34-8B71-181E092BCA97}"/>
                </a:ext>
              </a:extLst>
            </p:cNvPr>
            <p:cNvSpPr>
              <a:spLocks noChangeAspect="1"/>
            </p:cNvSpPr>
            <p:nvPr/>
          </p:nvSpPr>
          <p:spPr bwMode="auto">
            <a:xfrm>
              <a:off x="1401" y="2597"/>
              <a:ext cx="43" cy="34"/>
            </a:xfrm>
            <a:custGeom>
              <a:avLst/>
              <a:gdLst>
                <a:gd name="T0" fmla="*/ 37 w 43"/>
                <a:gd name="T1" fmla="*/ 0 h 34"/>
                <a:gd name="T2" fmla="*/ 2 w 43"/>
                <a:gd name="T3" fmla="*/ 26 h 34"/>
                <a:gd name="T4" fmla="*/ 0 w 43"/>
                <a:gd name="T5" fmla="*/ 26 h 34"/>
                <a:gd name="T6" fmla="*/ 6 w 43"/>
                <a:gd name="T7" fmla="*/ 34 h 34"/>
                <a:gd name="T8" fmla="*/ 6 w 43"/>
                <a:gd name="T9" fmla="*/ 34 h 34"/>
                <a:gd name="T10" fmla="*/ 43 w 43"/>
                <a:gd name="T11" fmla="*/ 6 h 34"/>
                <a:gd name="T12" fmla="*/ 37 w 4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4">
                  <a:moveTo>
                    <a:pt x="37" y="0"/>
                  </a:moveTo>
                  <a:lnTo>
                    <a:pt x="2" y="26"/>
                  </a:lnTo>
                  <a:lnTo>
                    <a:pt x="0" y="26"/>
                  </a:lnTo>
                  <a:lnTo>
                    <a:pt x="6" y="34"/>
                  </a:lnTo>
                  <a:lnTo>
                    <a:pt x="43" y="6"/>
                  </a:lnTo>
                  <a:lnTo>
                    <a:pt x="37" y="0"/>
                  </a:lnTo>
                  <a:close/>
                </a:path>
              </a:pathLst>
            </a:custGeom>
            <a:solidFill>
              <a:srgbClr val="4D4D4D"/>
            </a:solidFill>
            <a:ln w="9525">
              <a:solidFill>
                <a:srgbClr val="4D4D4D"/>
              </a:solidFill>
              <a:round/>
              <a:headEnd/>
              <a:tailEnd/>
            </a:ln>
          </p:spPr>
          <p:txBody>
            <a:bodyPr/>
            <a:lstStyle/>
            <a:p>
              <a:endParaRPr lang="en-US"/>
            </a:p>
          </p:txBody>
        </p:sp>
        <p:sp>
          <p:nvSpPr>
            <p:cNvPr id="12" name="Freeform 11">
              <a:extLst>
                <a:ext uri="{FF2B5EF4-FFF2-40B4-BE49-F238E27FC236}">
                  <a16:creationId xmlns:a16="http://schemas.microsoft.com/office/drawing/2014/main" id="{189CAE42-C3C8-40EA-B9D4-7B895B31678B}"/>
                </a:ext>
              </a:extLst>
            </p:cNvPr>
            <p:cNvSpPr>
              <a:spLocks noChangeAspect="1"/>
            </p:cNvSpPr>
            <p:nvPr/>
          </p:nvSpPr>
          <p:spPr bwMode="auto">
            <a:xfrm>
              <a:off x="1472" y="2531"/>
              <a:ext cx="35" cy="41"/>
            </a:xfrm>
            <a:custGeom>
              <a:avLst/>
              <a:gdLst>
                <a:gd name="T0" fmla="*/ 29 w 35"/>
                <a:gd name="T1" fmla="*/ 0 h 41"/>
                <a:gd name="T2" fmla="*/ 27 w 35"/>
                <a:gd name="T3" fmla="*/ 2 h 41"/>
                <a:gd name="T4" fmla="*/ 15 w 35"/>
                <a:gd name="T5" fmla="*/ 19 h 41"/>
                <a:gd name="T6" fmla="*/ 0 w 35"/>
                <a:gd name="T7" fmla="*/ 35 h 41"/>
                <a:gd name="T8" fmla="*/ 0 w 35"/>
                <a:gd name="T9" fmla="*/ 35 h 41"/>
                <a:gd name="T10" fmla="*/ 6 w 35"/>
                <a:gd name="T11" fmla="*/ 41 h 41"/>
                <a:gd name="T12" fmla="*/ 6 w 35"/>
                <a:gd name="T13" fmla="*/ 41 h 41"/>
                <a:gd name="T14" fmla="*/ 21 w 35"/>
                <a:gd name="T15" fmla="*/ 25 h 41"/>
                <a:gd name="T16" fmla="*/ 33 w 35"/>
                <a:gd name="T17" fmla="*/ 8 h 41"/>
                <a:gd name="T18" fmla="*/ 35 w 35"/>
                <a:gd name="T19" fmla="*/ 4 h 41"/>
                <a:gd name="T20" fmla="*/ 29 w 35"/>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41">
                  <a:moveTo>
                    <a:pt x="29" y="0"/>
                  </a:moveTo>
                  <a:lnTo>
                    <a:pt x="27" y="2"/>
                  </a:lnTo>
                  <a:lnTo>
                    <a:pt x="15" y="19"/>
                  </a:lnTo>
                  <a:lnTo>
                    <a:pt x="0" y="35"/>
                  </a:lnTo>
                  <a:lnTo>
                    <a:pt x="6" y="41"/>
                  </a:lnTo>
                  <a:lnTo>
                    <a:pt x="21" y="25"/>
                  </a:lnTo>
                  <a:lnTo>
                    <a:pt x="33" y="8"/>
                  </a:lnTo>
                  <a:lnTo>
                    <a:pt x="35" y="4"/>
                  </a:lnTo>
                  <a:lnTo>
                    <a:pt x="29" y="0"/>
                  </a:lnTo>
                  <a:close/>
                </a:path>
              </a:pathLst>
            </a:custGeom>
            <a:solidFill>
              <a:srgbClr val="4D4D4D"/>
            </a:solidFill>
            <a:ln w="9525">
              <a:solidFill>
                <a:srgbClr val="4D4D4D"/>
              </a:solidFill>
              <a:round/>
              <a:headEnd/>
              <a:tailEnd/>
            </a:ln>
          </p:spPr>
          <p:txBody>
            <a:bodyPr/>
            <a:lstStyle/>
            <a:p>
              <a:endParaRPr lang="en-US"/>
            </a:p>
          </p:txBody>
        </p:sp>
        <p:sp>
          <p:nvSpPr>
            <p:cNvPr id="13" name="Freeform 12">
              <a:extLst>
                <a:ext uri="{FF2B5EF4-FFF2-40B4-BE49-F238E27FC236}">
                  <a16:creationId xmlns:a16="http://schemas.microsoft.com/office/drawing/2014/main" id="{2FD2B874-B987-4616-8AA3-F90058659280}"/>
                </a:ext>
              </a:extLst>
            </p:cNvPr>
            <p:cNvSpPr>
              <a:spLocks noChangeAspect="1"/>
            </p:cNvSpPr>
            <p:nvPr/>
          </p:nvSpPr>
          <p:spPr bwMode="auto">
            <a:xfrm>
              <a:off x="1478" y="4102"/>
              <a:ext cx="19" cy="45"/>
            </a:xfrm>
            <a:custGeom>
              <a:avLst/>
              <a:gdLst>
                <a:gd name="T0" fmla="*/ 11 w 19"/>
                <a:gd name="T1" fmla="*/ 0 h 45"/>
                <a:gd name="T2" fmla="*/ 19 w 19"/>
                <a:gd name="T3" fmla="*/ 2 h 45"/>
                <a:gd name="T4" fmla="*/ 9 w 19"/>
                <a:gd name="T5" fmla="*/ 45 h 45"/>
                <a:gd name="T6" fmla="*/ 0 w 19"/>
                <a:gd name="T7" fmla="*/ 43 h 45"/>
                <a:gd name="T8" fmla="*/ 11 w 1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5">
                  <a:moveTo>
                    <a:pt x="11" y="0"/>
                  </a:moveTo>
                  <a:lnTo>
                    <a:pt x="19" y="2"/>
                  </a:lnTo>
                  <a:lnTo>
                    <a:pt x="9" y="45"/>
                  </a:lnTo>
                  <a:lnTo>
                    <a:pt x="0" y="43"/>
                  </a:lnTo>
                  <a:lnTo>
                    <a:pt x="11" y="0"/>
                  </a:lnTo>
                  <a:close/>
                </a:path>
              </a:pathLst>
            </a:custGeom>
            <a:solidFill>
              <a:srgbClr val="4D4D4D"/>
            </a:solidFill>
            <a:ln w="9525">
              <a:solidFill>
                <a:srgbClr val="4D4D4D"/>
              </a:solidFill>
              <a:round/>
              <a:headEnd/>
              <a:tailEnd/>
            </a:ln>
          </p:spPr>
          <p:txBody>
            <a:bodyPr/>
            <a:lstStyle/>
            <a:p>
              <a:endParaRPr lang="en-US"/>
            </a:p>
          </p:txBody>
        </p:sp>
        <p:sp>
          <p:nvSpPr>
            <p:cNvPr id="14" name="Freeform 13">
              <a:extLst>
                <a:ext uri="{FF2B5EF4-FFF2-40B4-BE49-F238E27FC236}">
                  <a16:creationId xmlns:a16="http://schemas.microsoft.com/office/drawing/2014/main" id="{7A251BC1-098D-4D8E-953B-6FF605FF298F}"/>
                </a:ext>
              </a:extLst>
            </p:cNvPr>
            <p:cNvSpPr>
              <a:spLocks noChangeAspect="1"/>
            </p:cNvSpPr>
            <p:nvPr/>
          </p:nvSpPr>
          <p:spPr bwMode="auto">
            <a:xfrm>
              <a:off x="1499" y="4012"/>
              <a:ext cx="20" cy="47"/>
            </a:xfrm>
            <a:custGeom>
              <a:avLst/>
              <a:gdLst>
                <a:gd name="T0" fmla="*/ 10 w 20"/>
                <a:gd name="T1" fmla="*/ 0 h 47"/>
                <a:gd name="T2" fmla="*/ 20 w 20"/>
                <a:gd name="T3" fmla="*/ 3 h 47"/>
                <a:gd name="T4" fmla="*/ 8 w 20"/>
                <a:gd name="T5" fmla="*/ 47 h 47"/>
                <a:gd name="T6" fmla="*/ 0 w 20"/>
                <a:gd name="T7" fmla="*/ 45 h 47"/>
                <a:gd name="T8" fmla="*/ 10 w 2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7">
                  <a:moveTo>
                    <a:pt x="10" y="0"/>
                  </a:moveTo>
                  <a:lnTo>
                    <a:pt x="20" y="3"/>
                  </a:lnTo>
                  <a:lnTo>
                    <a:pt x="8" y="47"/>
                  </a:lnTo>
                  <a:lnTo>
                    <a:pt x="0" y="45"/>
                  </a:lnTo>
                  <a:lnTo>
                    <a:pt x="10" y="0"/>
                  </a:lnTo>
                  <a:close/>
                </a:path>
              </a:pathLst>
            </a:custGeom>
            <a:solidFill>
              <a:srgbClr val="4D4D4D"/>
            </a:solidFill>
            <a:ln w="9525">
              <a:solidFill>
                <a:srgbClr val="4D4D4D"/>
              </a:solidFill>
              <a:round/>
              <a:headEnd/>
              <a:tailEnd/>
            </a:ln>
          </p:spPr>
          <p:txBody>
            <a:bodyPr/>
            <a:lstStyle/>
            <a:p>
              <a:endParaRPr lang="en-US"/>
            </a:p>
          </p:txBody>
        </p:sp>
        <p:sp>
          <p:nvSpPr>
            <p:cNvPr id="15" name="Freeform 14">
              <a:extLst>
                <a:ext uri="{FF2B5EF4-FFF2-40B4-BE49-F238E27FC236}">
                  <a16:creationId xmlns:a16="http://schemas.microsoft.com/office/drawing/2014/main" id="{20086CBA-3D8F-491F-932A-B7332B4D69B6}"/>
                </a:ext>
              </a:extLst>
            </p:cNvPr>
            <p:cNvSpPr>
              <a:spLocks noChangeAspect="1"/>
            </p:cNvSpPr>
            <p:nvPr/>
          </p:nvSpPr>
          <p:spPr bwMode="auto">
            <a:xfrm>
              <a:off x="1519" y="3923"/>
              <a:ext cx="19" cy="47"/>
            </a:xfrm>
            <a:custGeom>
              <a:avLst/>
              <a:gdLst>
                <a:gd name="T0" fmla="*/ 11 w 19"/>
                <a:gd name="T1" fmla="*/ 0 h 47"/>
                <a:gd name="T2" fmla="*/ 19 w 19"/>
                <a:gd name="T3" fmla="*/ 2 h 47"/>
                <a:gd name="T4" fmla="*/ 11 w 19"/>
                <a:gd name="T5" fmla="*/ 47 h 47"/>
                <a:gd name="T6" fmla="*/ 0 w 19"/>
                <a:gd name="T7" fmla="*/ 45 h 47"/>
                <a:gd name="T8" fmla="*/ 11 w 1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7">
                  <a:moveTo>
                    <a:pt x="11" y="0"/>
                  </a:moveTo>
                  <a:lnTo>
                    <a:pt x="19" y="2"/>
                  </a:lnTo>
                  <a:lnTo>
                    <a:pt x="11" y="47"/>
                  </a:lnTo>
                  <a:lnTo>
                    <a:pt x="0" y="45"/>
                  </a:lnTo>
                  <a:lnTo>
                    <a:pt x="11" y="0"/>
                  </a:lnTo>
                  <a:close/>
                </a:path>
              </a:pathLst>
            </a:custGeom>
            <a:solidFill>
              <a:srgbClr val="4D4D4D"/>
            </a:solidFill>
            <a:ln w="9525">
              <a:solidFill>
                <a:srgbClr val="4D4D4D"/>
              </a:solidFill>
              <a:round/>
              <a:headEnd/>
              <a:tailEnd/>
            </a:ln>
          </p:spPr>
          <p:txBody>
            <a:bodyPr/>
            <a:lstStyle/>
            <a:p>
              <a:endParaRPr lang="en-US"/>
            </a:p>
          </p:txBody>
        </p:sp>
        <p:sp>
          <p:nvSpPr>
            <p:cNvPr id="16" name="Freeform 15">
              <a:extLst>
                <a:ext uri="{FF2B5EF4-FFF2-40B4-BE49-F238E27FC236}">
                  <a16:creationId xmlns:a16="http://schemas.microsoft.com/office/drawing/2014/main" id="{3B652C66-B05A-4F11-A201-45EF585DA954}"/>
                </a:ext>
              </a:extLst>
            </p:cNvPr>
            <p:cNvSpPr>
              <a:spLocks noChangeAspect="1"/>
            </p:cNvSpPr>
            <p:nvPr/>
          </p:nvSpPr>
          <p:spPr bwMode="auto">
            <a:xfrm>
              <a:off x="1540" y="3833"/>
              <a:ext cx="18" cy="47"/>
            </a:xfrm>
            <a:custGeom>
              <a:avLst/>
              <a:gdLst>
                <a:gd name="T0" fmla="*/ 10 w 18"/>
                <a:gd name="T1" fmla="*/ 0 h 47"/>
                <a:gd name="T2" fmla="*/ 18 w 18"/>
                <a:gd name="T3" fmla="*/ 2 h 47"/>
                <a:gd name="T4" fmla="*/ 8 w 18"/>
                <a:gd name="T5" fmla="*/ 47 h 47"/>
                <a:gd name="T6" fmla="*/ 0 w 18"/>
                <a:gd name="T7" fmla="*/ 45 h 47"/>
                <a:gd name="T8" fmla="*/ 10 w 18"/>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47">
                  <a:moveTo>
                    <a:pt x="10" y="0"/>
                  </a:moveTo>
                  <a:lnTo>
                    <a:pt x="18" y="2"/>
                  </a:lnTo>
                  <a:lnTo>
                    <a:pt x="8" y="47"/>
                  </a:lnTo>
                  <a:lnTo>
                    <a:pt x="0" y="45"/>
                  </a:lnTo>
                  <a:lnTo>
                    <a:pt x="10" y="0"/>
                  </a:lnTo>
                  <a:close/>
                </a:path>
              </a:pathLst>
            </a:custGeom>
            <a:solidFill>
              <a:srgbClr val="4D4D4D"/>
            </a:solidFill>
            <a:ln w="9525">
              <a:solidFill>
                <a:srgbClr val="4D4D4D"/>
              </a:solidFill>
              <a:round/>
              <a:headEnd/>
              <a:tailEnd/>
            </a:ln>
          </p:spPr>
          <p:txBody>
            <a:bodyPr/>
            <a:lstStyle/>
            <a:p>
              <a:endParaRPr lang="en-US"/>
            </a:p>
          </p:txBody>
        </p:sp>
        <p:sp>
          <p:nvSpPr>
            <p:cNvPr id="17" name="Freeform 16">
              <a:extLst>
                <a:ext uri="{FF2B5EF4-FFF2-40B4-BE49-F238E27FC236}">
                  <a16:creationId xmlns:a16="http://schemas.microsoft.com/office/drawing/2014/main" id="{D66E613F-AE88-43C1-8085-02DF93B3DB07}"/>
                </a:ext>
              </a:extLst>
            </p:cNvPr>
            <p:cNvSpPr>
              <a:spLocks noChangeAspect="1"/>
            </p:cNvSpPr>
            <p:nvPr/>
          </p:nvSpPr>
          <p:spPr bwMode="auto">
            <a:xfrm>
              <a:off x="1558" y="3743"/>
              <a:ext cx="19" cy="47"/>
            </a:xfrm>
            <a:custGeom>
              <a:avLst/>
              <a:gdLst>
                <a:gd name="T0" fmla="*/ 8 w 19"/>
                <a:gd name="T1" fmla="*/ 0 h 47"/>
                <a:gd name="T2" fmla="*/ 8 w 19"/>
                <a:gd name="T3" fmla="*/ 10 h 47"/>
                <a:gd name="T4" fmla="*/ 0 w 19"/>
                <a:gd name="T5" fmla="*/ 45 h 47"/>
                <a:gd name="T6" fmla="*/ 10 w 19"/>
                <a:gd name="T7" fmla="*/ 47 h 47"/>
                <a:gd name="T8" fmla="*/ 17 w 19"/>
                <a:gd name="T9" fmla="*/ 12 h 47"/>
                <a:gd name="T10" fmla="*/ 19 w 19"/>
                <a:gd name="T11" fmla="*/ 2 h 47"/>
                <a:gd name="T12" fmla="*/ 8 w 1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8" y="0"/>
                  </a:moveTo>
                  <a:lnTo>
                    <a:pt x="8" y="10"/>
                  </a:lnTo>
                  <a:lnTo>
                    <a:pt x="0" y="45"/>
                  </a:lnTo>
                  <a:lnTo>
                    <a:pt x="10" y="47"/>
                  </a:lnTo>
                  <a:lnTo>
                    <a:pt x="17" y="12"/>
                  </a:lnTo>
                  <a:lnTo>
                    <a:pt x="19" y="2"/>
                  </a:lnTo>
                  <a:lnTo>
                    <a:pt x="8" y="0"/>
                  </a:lnTo>
                  <a:close/>
                </a:path>
              </a:pathLst>
            </a:custGeom>
            <a:solidFill>
              <a:srgbClr val="4D4D4D"/>
            </a:solidFill>
            <a:ln w="9525">
              <a:solidFill>
                <a:srgbClr val="4D4D4D"/>
              </a:solidFill>
              <a:round/>
              <a:headEnd/>
              <a:tailEnd/>
            </a:ln>
          </p:spPr>
          <p:txBody>
            <a:bodyPr/>
            <a:lstStyle/>
            <a:p>
              <a:endParaRPr lang="en-US"/>
            </a:p>
          </p:txBody>
        </p:sp>
        <p:sp>
          <p:nvSpPr>
            <p:cNvPr id="18" name="Freeform 17">
              <a:extLst>
                <a:ext uri="{FF2B5EF4-FFF2-40B4-BE49-F238E27FC236}">
                  <a16:creationId xmlns:a16="http://schemas.microsoft.com/office/drawing/2014/main" id="{4B4B8DC9-5E75-4694-9611-3A0884C22576}"/>
                </a:ext>
              </a:extLst>
            </p:cNvPr>
            <p:cNvSpPr>
              <a:spLocks noChangeAspect="1"/>
            </p:cNvSpPr>
            <p:nvPr/>
          </p:nvSpPr>
          <p:spPr bwMode="auto">
            <a:xfrm>
              <a:off x="1577" y="3653"/>
              <a:ext cx="16" cy="45"/>
            </a:xfrm>
            <a:custGeom>
              <a:avLst/>
              <a:gdLst>
                <a:gd name="T0" fmla="*/ 6 w 16"/>
                <a:gd name="T1" fmla="*/ 0 h 45"/>
                <a:gd name="T2" fmla="*/ 4 w 16"/>
                <a:gd name="T3" fmla="*/ 21 h 45"/>
                <a:gd name="T4" fmla="*/ 0 w 16"/>
                <a:gd name="T5" fmla="*/ 45 h 45"/>
                <a:gd name="T6" fmla="*/ 8 w 16"/>
                <a:gd name="T7" fmla="*/ 45 h 45"/>
                <a:gd name="T8" fmla="*/ 12 w 16"/>
                <a:gd name="T9" fmla="*/ 23 h 45"/>
                <a:gd name="T10" fmla="*/ 16 w 16"/>
                <a:gd name="T11" fmla="*/ 0 h 45"/>
                <a:gd name="T12" fmla="*/ 6 w 16"/>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5">
                  <a:moveTo>
                    <a:pt x="6" y="0"/>
                  </a:moveTo>
                  <a:lnTo>
                    <a:pt x="4" y="21"/>
                  </a:lnTo>
                  <a:lnTo>
                    <a:pt x="0" y="45"/>
                  </a:lnTo>
                  <a:lnTo>
                    <a:pt x="8" y="45"/>
                  </a:lnTo>
                  <a:lnTo>
                    <a:pt x="12" y="23"/>
                  </a:lnTo>
                  <a:lnTo>
                    <a:pt x="16" y="0"/>
                  </a:lnTo>
                  <a:lnTo>
                    <a:pt x="6" y="0"/>
                  </a:lnTo>
                  <a:close/>
                </a:path>
              </a:pathLst>
            </a:custGeom>
            <a:solidFill>
              <a:srgbClr val="4D4D4D"/>
            </a:solidFill>
            <a:ln w="9525">
              <a:solidFill>
                <a:srgbClr val="4D4D4D"/>
              </a:solidFill>
              <a:round/>
              <a:headEnd/>
              <a:tailEnd/>
            </a:ln>
          </p:spPr>
          <p:txBody>
            <a:bodyPr/>
            <a:lstStyle/>
            <a:p>
              <a:endParaRPr lang="en-US"/>
            </a:p>
          </p:txBody>
        </p:sp>
        <p:sp>
          <p:nvSpPr>
            <p:cNvPr id="19" name="Freeform 18">
              <a:extLst>
                <a:ext uri="{FF2B5EF4-FFF2-40B4-BE49-F238E27FC236}">
                  <a16:creationId xmlns:a16="http://schemas.microsoft.com/office/drawing/2014/main" id="{8A5372A4-14A0-4857-A41C-A125A90F0D82}"/>
                </a:ext>
              </a:extLst>
            </p:cNvPr>
            <p:cNvSpPr>
              <a:spLocks noChangeAspect="1"/>
            </p:cNvSpPr>
            <p:nvPr/>
          </p:nvSpPr>
          <p:spPr bwMode="auto">
            <a:xfrm>
              <a:off x="1591" y="3562"/>
              <a:ext cx="16" cy="47"/>
            </a:xfrm>
            <a:custGeom>
              <a:avLst/>
              <a:gdLst>
                <a:gd name="T0" fmla="*/ 6 w 16"/>
                <a:gd name="T1" fmla="*/ 0 h 47"/>
                <a:gd name="T2" fmla="*/ 2 w 16"/>
                <a:gd name="T3" fmla="*/ 34 h 47"/>
                <a:gd name="T4" fmla="*/ 0 w 16"/>
                <a:gd name="T5" fmla="*/ 44 h 47"/>
                <a:gd name="T6" fmla="*/ 10 w 16"/>
                <a:gd name="T7" fmla="*/ 47 h 47"/>
                <a:gd name="T8" fmla="*/ 10 w 16"/>
                <a:gd name="T9" fmla="*/ 36 h 47"/>
                <a:gd name="T10" fmla="*/ 16 w 16"/>
                <a:gd name="T11" fmla="*/ 2 h 47"/>
                <a:gd name="T12" fmla="*/ 6 w 16"/>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6" y="0"/>
                  </a:moveTo>
                  <a:lnTo>
                    <a:pt x="2" y="34"/>
                  </a:lnTo>
                  <a:lnTo>
                    <a:pt x="0" y="44"/>
                  </a:lnTo>
                  <a:lnTo>
                    <a:pt x="10" y="47"/>
                  </a:lnTo>
                  <a:lnTo>
                    <a:pt x="10" y="36"/>
                  </a:lnTo>
                  <a:lnTo>
                    <a:pt x="16" y="2"/>
                  </a:lnTo>
                  <a:lnTo>
                    <a:pt x="6" y="0"/>
                  </a:lnTo>
                  <a:close/>
                </a:path>
              </a:pathLst>
            </a:custGeom>
            <a:solidFill>
              <a:srgbClr val="4D4D4D"/>
            </a:solidFill>
            <a:ln w="9525">
              <a:solidFill>
                <a:srgbClr val="4D4D4D"/>
              </a:solidFill>
              <a:round/>
              <a:headEnd/>
              <a:tailEnd/>
            </a:ln>
          </p:spPr>
          <p:txBody>
            <a:bodyPr/>
            <a:lstStyle/>
            <a:p>
              <a:endParaRPr lang="en-US"/>
            </a:p>
          </p:txBody>
        </p:sp>
        <p:sp>
          <p:nvSpPr>
            <p:cNvPr id="20" name="Freeform 19">
              <a:extLst>
                <a:ext uri="{FF2B5EF4-FFF2-40B4-BE49-F238E27FC236}">
                  <a16:creationId xmlns:a16="http://schemas.microsoft.com/office/drawing/2014/main" id="{1D025A7C-ECAA-40DA-A451-9904E8CC93FE}"/>
                </a:ext>
              </a:extLst>
            </p:cNvPr>
            <p:cNvSpPr>
              <a:spLocks noChangeAspect="1"/>
            </p:cNvSpPr>
            <p:nvPr/>
          </p:nvSpPr>
          <p:spPr bwMode="auto">
            <a:xfrm>
              <a:off x="1603" y="3470"/>
              <a:ext cx="17" cy="47"/>
            </a:xfrm>
            <a:custGeom>
              <a:avLst/>
              <a:gdLst>
                <a:gd name="T0" fmla="*/ 6 w 17"/>
                <a:gd name="T1" fmla="*/ 0 h 47"/>
                <a:gd name="T2" fmla="*/ 17 w 17"/>
                <a:gd name="T3" fmla="*/ 2 h 47"/>
                <a:gd name="T4" fmla="*/ 10 w 17"/>
                <a:gd name="T5" fmla="*/ 47 h 47"/>
                <a:gd name="T6" fmla="*/ 0 w 17"/>
                <a:gd name="T7" fmla="*/ 47 h 47"/>
                <a:gd name="T8" fmla="*/ 6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6" y="0"/>
                  </a:moveTo>
                  <a:lnTo>
                    <a:pt x="17" y="2"/>
                  </a:lnTo>
                  <a:lnTo>
                    <a:pt x="10" y="47"/>
                  </a:lnTo>
                  <a:lnTo>
                    <a:pt x="0" y="47"/>
                  </a:lnTo>
                  <a:lnTo>
                    <a:pt x="6" y="0"/>
                  </a:lnTo>
                  <a:close/>
                </a:path>
              </a:pathLst>
            </a:custGeom>
            <a:solidFill>
              <a:srgbClr val="4D4D4D"/>
            </a:solidFill>
            <a:ln w="9525">
              <a:solidFill>
                <a:srgbClr val="4D4D4D"/>
              </a:solidFill>
              <a:round/>
              <a:headEnd/>
              <a:tailEnd/>
            </a:ln>
          </p:spPr>
          <p:txBody>
            <a:bodyPr/>
            <a:lstStyle/>
            <a:p>
              <a:endParaRPr lang="en-US"/>
            </a:p>
          </p:txBody>
        </p:sp>
        <p:sp>
          <p:nvSpPr>
            <p:cNvPr id="21" name="Freeform 20">
              <a:extLst>
                <a:ext uri="{FF2B5EF4-FFF2-40B4-BE49-F238E27FC236}">
                  <a16:creationId xmlns:a16="http://schemas.microsoft.com/office/drawing/2014/main" id="{4CD8E776-4F80-4974-B365-21E1D929FFDE}"/>
                </a:ext>
              </a:extLst>
            </p:cNvPr>
            <p:cNvSpPr>
              <a:spLocks noChangeAspect="1"/>
            </p:cNvSpPr>
            <p:nvPr/>
          </p:nvSpPr>
          <p:spPr bwMode="auto">
            <a:xfrm>
              <a:off x="1613" y="3380"/>
              <a:ext cx="15" cy="47"/>
            </a:xfrm>
            <a:custGeom>
              <a:avLst/>
              <a:gdLst>
                <a:gd name="T0" fmla="*/ 5 w 15"/>
                <a:gd name="T1" fmla="*/ 0 h 47"/>
                <a:gd name="T2" fmla="*/ 15 w 15"/>
                <a:gd name="T3" fmla="*/ 0 h 47"/>
                <a:gd name="T4" fmla="*/ 11 w 15"/>
                <a:gd name="T5" fmla="*/ 47 h 47"/>
                <a:gd name="T6" fmla="*/ 0 w 15"/>
                <a:gd name="T7" fmla="*/ 45 h 47"/>
                <a:gd name="T8" fmla="*/ 5 w 15"/>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47">
                  <a:moveTo>
                    <a:pt x="5" y="0"/>
                  </a:moveTo>
                  <a:lnTo>
                    <a:pt x="15" y="0"/>
                  </a:lnTo>
                  <a:lnTo>
                    <a:pt x="11" y="47"/>
                  </a:lnTo>
                  <a:lnTo>
                    <a:pt x="0" y="45"/>
                  </a:lnTo>
                  <a:lnTo>
                    <a:pt x="5" y="0"/>
                  </a:lnTo>
                  <a:close/>
                </a:path>
              </a:pathLst>
            </a:custGeom>
            <a:solidFill>
              <a:srgbClr val="4D4D4D"/>
            </a:solidFill>
            <a:ln w="9525">
              <a:solidFill>
                <a:srgbClr val="4D4D4D"/>
              </a:solidFill>
              <a:round/>
              <a:headEnd/>
              <a:tailEnd/>
            </a:ln>
          </p:spPr>
          <p:txBody>
            <a:bodyPr/>
            <a:lstStyle/>
            <a:p>
              <a:endParaRPr lang="en-US"/>
            </a:p>
          </p:txBody>
        </p:sp>
        <p:sp>
          <p:nvSpPr>
            <p:cNvPr id="22" name="Freeform 21">
              <a:extLst>
                <a:ext uri="{FF2B5EF4-FFF2-40B4-BE49-F238E27FC236}">
                  <a16:creationId xmlns:a16="http://schemas.microsoft.com/office/drawing/2014/main" id="{8A6D0197-5C26-4AE2-B373-AED759B71B56}"/>
                </a:ext>
              </a:extLst>
            </p:cNvPr>
            <p:cNvSpPr>
              <a:spLocks noChangeAspect="1"/>
            </p:cNvSpPr>
            <p:nvPr/>
          </p:nvSpPr>
          <p:spPr bwMode="auto">
            <a:xfrm>
              <a:off x="1620" y="3288"/>
              <a:ext cx="12" cy="47"/>
            </a:xfrm>
            <a:custGeom>
              <a:avLst/>
              <a:gdLst>
                <a:gd name="T0" fmla="*/ 2 w 12"/>
                <a:gd name="T1" fmla="*/ 0 h 47"/>
                <a:gd name="T2" fmla="*/ 2 w 12"/>
                <a:gd name="T3" fmla="*/ 14 h 47"/>
                <a:gd name="T4" fmla="*/ 0 w 12"/>
                <a:gd name="T5" fmla="*/ 45 h 47"/>
                <a:gd name="T6" fmla="*/ 10 w 12"/>
                <a:gd name="T7" fmla="*/ 47 h 47"/>
                <a:gd name="T8" fmla="*/ 12 w 12"/>
                <a:gd name="T9" fmla="*/ 14 h 47"/>
                <a:gd name="T10" fmla="*/ 12 w 12"/>
                <a:gd name="T11" fmla="*/ 0 h 47"/>
                <a:gd name="T12" fmla="*/ 2 w 12"/>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47">
                  <a:moveTo>
                    <a:pt x="2" y="0"/>
                  </a:moveTo>
                  <a:lnTo>
                    <a:pt x="2" y="14"/>
                  </a:lnTo>
                  <a:lnTo>
                    <a:pt x="0" y="45"/>
                  </a:lnTo>
                  <a:lnTo>
                    <a:pt x="10" y="47"/>
                  </a:lnTo>
                  <a:lnTo>
                    <a:pt x="12" y="14"/>
                  </a:lnTo>
                  <a:lnTo>
                    <a:pt x="12" y="0"/>
                  </a:lnTo>
                  <a:lnTo>
                    <a:pt x="2" y="0"/>
                  </a:lnTo>
                  <a:close/>
                </a:path>
              </a:pathLst>
            </a:custGeom>
            <a:solidFill>
              <a:srgbClr val="4D4D4D"/>
            </a:solidFill>
            <a:ln w="9525">
              <a:solidFill>
                <a:srgbClr val="4D4D4D"/>
              </a:solidFill>
              <a:round/>
              <a:headEnd/>
              <a:tailEnd/>
            </a:ln>
          </p:spPr>
          <p:txBody>
            <a:bodyPr/>
            <a:lstStyle/>
            <a:p>
              <a:endParaRPr lang="en-US"/>
            </a:p>
          </p:txBody>
        </p:sp>
        <p:sp>
          <p:nvSpPr>
            <p:cNvPr id="23" name="Freeform 22">
              <a:extLst>
                <a:ext uri="{FF2B5EF4-FFF2-40B4-BE49-F238E27FC236}">
                  <a16:creationId xmlns:a16="http://schemas.microsoft.com/office/drawing/2014/main" id="{5AD6310C-E676-4C0A-8907-431E65045520}"/>
                </a:ext>
              </a:extLst>
            </p:cNvPr>
            <p:cNvSpPr>
              <a:spLocks noChangeAspect="1"/>
            </p:cNvSpPr>
            <p:nvPr/>
          </p:nvSpPr>
          <p:spPr bwMode="auto">
            <a:xfrm>
              <a:off x="1620" y="3196"/>
              <a:ext cx="12" cy="45"/>
            </a:xfrm>
            <a:custGeom>
              <a:avLst/>
              <a:gdLst>
                <a:gd name="T0" fmla="*/ 0 w 12"/>
                <a:gd name="T1" fmla="*/ 0 h 45"/>
                <a:gd name="T2" fmla="*/ 0 w 12"/>
                <a:gd name="T3" fmla="*/ 7 h 45"/>
                <a:gd name="T4" fmla="*/ 2 w 12"/>
                <a:gd name="T5" fmla="*/ 39 h 45"/>
                <a:gd name="T6" fmla="*/ 2 w 12"/>
                <a:gd name="T7" fmla="*/ 45 h 45"/>
                <a:gd name="T8" fmla="*/ 12 w 12"/>
                <a:gd name="T9" fmla="*/ 45 h 45"/>
                <a:gd name="T10" fmla="*/ 12 w 12"/>
                <a:gd name="T11" fmla="*/ 39 h 45"/>
                <a:gd name="T12" fmla="*/ 10 w 12"/>
                <a:gd name="T13" fmla="*/ 7 h 45"/>
                <a:gd name="T14" fmla="*/ 10 w 12"/>
                <a:gd name="T15" fmla="*/ 0 h 45"/>
                <a:gd name="T16" fmla="*/ 0 w 12"/>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5">
                  <a:moveTo>
                    <a:pt x="0" y="0"/>
                  </a:moveTo>
                  <a:lnTo>
                    <a:pt x="0" y="7"/>
                  </a:lnTo>
                  <a:lnTo>
                    <a:pt x="2" y="39"/>
                  </a:lnTo>
                  <a:lnTo>
                    <a:pt x="2" y="45"/>
                  </a:lnTo>
                  <a:lnTo>
                    <a:pt x="12" y="45"/>
                  </a:lnTo>
                  <a:lnTo>
                    <a:pt x="12" y="39"/>
                  </a:lnTo>
                  <a:lnTo>
                    <a:pt x="10" y="7"/>
                  </a:lnTo>
                  <a:lnTo>
                    <a:pt x="10" y="0"/>
                  </a:lnTo>
                  <a:lnTo>
                    <a:pt x="0" y="0"/>
                  </a:lnTo>
                  <a:close/>
                </a:path>
              </a:pathLst>
            </a:custGeom>
            <a:solidFill>
              <a:srgbClr val="4D4D4D"/>
            </a:solidFill>
            <a:ln w="9525">
              <a:solidFill>
                <a:srgbClr val="4D4D4D"/>
              </a:solidFill>
              <a:round/>
              <a:headEnd/>
              <a:tailEnd/>
            </a:ln>
          </p:spPr>
          <p:txBody>
            <a:bodyPr/>
            <a:lstStyle/>
            <a:p>
              <a:endParaRPr lang="en-US"/>
            </a:p>
          </p:txBody>
        </p:sp>
        <p:sp>
          <p:nvSpPr>
            <p:cNvPr id="24" name="Freeform 23">
              <a:extLst>
                <a:ext uri="{FF2B5EF4-FFF2-40B4-BE49-F238E27FC236}">
                  <a16:creationId xmlns:a16="http://schemas.microsoft.com/office/drawing/2014/main" id="{66B66FEC-5D90-495C-B58A-8BE52177A39A}"/>
                </a:ext>
              </a:extLst>
            </p:cNvPr>
            <p:cNvSpPr>
              <a:spLocks noChangeAspect="1"/>
            </p:cNvSpPr>
            <p:nvPr/>
          </p:nvSpPr>
          <p:spPr bwMode="auto">
            <a:xfrm>
              <a:off x="1609" y="3105"/>
              <a:ext cx="17" cy="47"/>
            </a:xfrm>
            <a:custGeom>
              <a:avLst/>
              <a:gdLst>
                <a:gd name="T0" fmla="*/ 0 w 17"/>
                <a:gd name="T1" fmla="*/ 2 h 47"/>
                <a:gd name="T2" fmla="*/ 2 w 17"/>
                <a:gd name="T3" fmla="*/ 8 h 47"/>
                <a:gd name="T4" fmla="*/ 6 w 17"/>
                <a:gd name="T5" fmla="*/ 36 h 47"/>
                <a:gd name="T6" fmla="*/ 6 w 17"/>
                <a:gd name="T7" fmla="*/ 47 h 47"/>
                <a:gd name="T8" fmla="*/ 17 w 17"/>
                <a:gd name="T9" fmla="*/ 44 h 47"/>
                <a:gd name="T10" fmla="*/ 15 w 17"/>
                <a:gd name="T11" fmla="*/ 36 h 47"/>
                <a:gd name="T12" fmla="*/ 11 w 17"/>
                <a:gd name="T13" fmla="*/ 6 h 47"/>
                <a:gd name="T14" fmla="*/ 11 w 17"/>
                <a:gd name="T15" fmla="*/ 0 h 47"/>
                <a:gd name="T16" fmla="*/ 0 w 17"/>
                <a:gd name="T17" fmla="*/ 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7">
                  <a:moveTo>
                    <a:pt x="0" y="2"/>
                  </a:moveTo>
                  <a:lnTo>
                    <a:pt x="2" y="8"/>
                  </a:lnTo>
                  <a:lnTo>
                    <a:pt x="6" y="36"/>
                  </a:lnTo>
                  <a:lnTo>
                    <a:pt x="6" y="47"/>
                  </a:lnTo>
                  <a:lnTo>
                    <a:pt x="17" y="44"/>
                  </a:lnTo>
                  <a:lnTo>
                    <a:pt x="15" y="36"/>
                  </a:lnTo>
                  <a:lnTo>
                    <a:pt x="11" y="6"/>
                  </a:lnTo>
                  <a:lnTo>
                    <a:pt x="11" y="0"/>
                  </a:lnTo>
                  <a:lnTo>
                    <a:pt x="0" y="2"/>
                  </a:lnTo>
                  <a:close/>
                </a:path>
              </a:pathLst>
            </a:custGeom>
            <a:solidFill>
              <a:srgbClr val="4D4D4D"/>
            </a:solidFill>
            <a:ln w="9525">
              <a:solidFill>
                <a:srgbClr val="4D4D4D"/>
              </a:solidFill>
              <a:round/>
              <a:headEnd/>
              <a:tailEnd/>
            </a:ln>
          </p:spPr>
          <p:txBody>
            <a:bodyPr/>
            <a:lstStyle/>
            <a:p>
              <a:endParaRPr lang="en-US"/>
            </a:p>
          </p:txBody>
        </p:sp>
        <p:sp>
          <p:nvSpPr>
            <p:cNvPr id="25" name="Freeform 24">
              <a:extLst>
                <a:ext uri="{FF2B5EF4-FFF2-40B4-BE49-F238E27FC236}">
                  <a16:creationId xmlns:a16="http://schemas.microsoft.com/office/drawing/2014/main" id="{44C7996B-2899-4DEB-85F3-30BC121C61B1}"/>
                </a:ext>
              </a:extLst>
            </p:cNvPr>
            <p:cNvSpPr>
              <a:spLocks noChangeAspect="1"/>
            </p:cNvSpPr>
            <p:nvPr/>
          </p:nvSpPr>
          <p:spPr bwMode="auto">
            <a:xfrm>
              <a:off x="1587" y="3015"/>
              <a:ext cx="22" cy="47"/>
            </a:xfrm>
            <a:custGeom>
              <a:avLst/>
              <a:gdLst>
                <a:gd name="T0" fmla="*/ 0 w 22"/>
                <a:gd name="T1" fmla="*/ 2 h 47"/>
                <a:gd name="T2" fmla="*/ 6 w 22"/>
                <a:gd name="T3" fmla="*/ 16 h 47"/>
                <a:gd name="T4" fmla="*/ 12 w 22"/>
                <a:gd name="T5" fmla="*/ 43 h 47"/>
                <a:gd name="T6" fmla="*/ 14 w 22"/>
                <a:gd name="T7" fmla="*/ 47 h 47"/>
                <a:gd name="T8" fmla="*/ 22 w 22"/>
                <a:gd name="T9" fmla="*/ 45 h 47"/>
                <a:gd name="T10" fmla="*/ 22 w 22"/>
                <a:gd name="T11" fmla="*/ 41 h 47"/>
                <a:gd name="T12" fmla="*/ 14 w 22"/>
                <a:gd name="T13" fmla="*/ 14 h 47"/>
                <a:gd name="T14" fmla="*/ 10 w 22"/>
                <a:gd name="T15" fmla="*/ 0 h 47"/>
                <a:gd name="T16" fmla="*/ 0 w 22"/>
                <a:gd name="T17" fmla="*/ 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7">
                  <a:moveTo>
                    <a:pt x="0" y="2"/>
                  </a:moveTo>
                  <a:lnTo>
                    <a:pt x="6" y="16"/>
                  </a:lnTo>
                  <a:lnTo>
                    <a:pt x="12" y="43"/>
                  </a:lnTo>
                  <a:lnTo>
                    <a:pt x="14" y="47"/>
                  </a:lnTo>
                  <a:lnTo>
                    <a:pt x="22" y="45"/>
                  </a:lnTo>
                  <a:lnTo>
                    <a:pt x="22" y="41"/>
                  </a:lnTo>
                  <a:lnTo>
                    <a:pt x="14" y="14"/>
                  </a:lnTo>
                  <a:lnTo>
                    <a:pt x="10" y="0"/>
                  </a:lnTo>
                  <a:lnTo>
                    <a:pt x="0" y="2"/>
                  </a:lnTo>
                  <a:close/>
                </a:path>
              </a:pathLst>
            </a:custGeom>
            <a:solidFill>
              <a:srgbClr val="4D4D4D"/>
            </a:solidFill>
            <a:ln w="9525">
              <a:solidFill>
                <a:srgbClr val="4D4D4D"/>
              </a:solidFill>
              <a:round/>
              <a:headEnd/>
              <a:tailEnd/>
            </a:ln>
          </p:spPr>
          <p:txBody>
            <a:bodyPr/>
            <a:lstStyle/>
            <a:p>
              <a:endParaRPr lang="en-US"/>
            </a:p>
          </p:txBody>
        </p:sp>
        <p:sp>
          <p:nvSpPr>
            <p:cNvPr id="26" name="Freeform 25">
              <a:extLst>
                <a:ext uri="{FF2B5EF4-FFF2-40B4-BE49-F238E27FC236}">
                  <a16:creationId xmlns:a16="http://schemas.microsoft.com/office/drawing/2014/main" id="{5A4C6E96-47AC-4D87-AF5E-01D2CC57A1F5}"/>
                </a:ext>
              </a:extLst>
            </p:cNvPr>
            <p:cNvSpPr>
              <a:spLocks noChangeAspect="1"/>
            </p:cNvSpPr>
            <p:nvPr/>
          </p:nvSpPr>
          <p:spPr bwMode="auto">
            <a:xfrm>
              <a:off x="1550" y="2935"/>
              <a:ext cx="39" cy="37"/>
            </a:xfrm>
            <a:custGeom>
              <a:avLst/>
              <a:gdLst>
                <a:gd name="T0" fmla="*/ 0 w 39"/>
                <a:gd name="T1" fmla="*/ 6 h 37"/>
                <a:gd name="T2" fmla="*/ 8 w 39"/>
                <a:gd name="T3" fmla="*/ 10 h 37"/>
                <a:gd name="T4" fmla="*/ 16 w 39"/>
                <a:gd name="T5" fmla="*/ 19 h 37"/>
                <a:gd name="T6" fmla="*/ 25 w 39"/>
                <a:gd name="T7" fmla="*/ 27 h 37"/>
                <a:gd name="T8" fmla="*/ 29 w 39"/>
                <a:gd name="T9" fmla="*/ 35 h 37"/>
                <a:gd name="T10" fmla="*/ 31 w 39"/>
                <a:gd name="T11" fmla="*/ 37 h 37"/>
                <a:gd name="T12" fmla="*/ 39 w 39"/>
                <a:gd name="T13" fmla="*/ 35 h 37"/>
                <a:gd name="T14" fmla="*/ 37 w 39"/>
                <a:gd name="T15" fmla="*/ 33 h 37"/>
                <a:gd name="T16" fmla="*/ 31 w 39"/>
                <a:gd name="T17" fmla="*/ 21 h 37"/>
                <a:gd name="T18" fmla="*/ 23 w 39"/>
                <a:gd name="T19" fmla="*/ 12 h 37"/>
                <a:gd name="T20" fmla="*/ 12 w 39"/>
                <a:gd name="T21" fmla="*/ 4 h 37"/>
                <a:gd name="T22" fmla="*/ 6 w 39"/>
                <a:gd name="T23" fmla="*/ 0 h 37"/>
                <a:gd name="T24" fmla="*/ 0 w 39"/>
                <a:gd name="T25" fmla="*/ 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7">
                  <a:moveTo>
                    <a:pt x="0" y="6"/>
                  </a:moveTo>
                  <a:lnTo>
                    <a:pt x="8" y="10"/>
                  </a:lnTo>
                  <a:lnTo>
                    <a:pt x="16" y="19"/>
                  </a:lnTo>
                  <a:lnTo>
                    <a:pt x="25" y="27"/>
                  </a:lnTo>
                  <a:lnTo>
                    <a:pt x="29" y="35"/>
                  </a:lnTo>
                  <a:lnTo>
                    <a:pt x="31" y="37"/>
                  </a:lnTo>
                  <a:lnTo>
                    <a:pt x="39" y="35"/>
                  </a:lnTo>
                  <a:lnTo>
                    <a:pt x="37" y="33"/>
                  </a:lnTo>
                  <a:lnTo>
                    <a:pt x="31" y="21"/>
                  </a:lnTo>
                  <a:lnTo>
                    <a:pt x="23" y="12"/>
                  </a:lnTo>
                  <a:lnTo>
                    <a:pt x="12" y="4"/>
                  </a:lnTo>
                  <a:lnTo>
                    <a:pt x="6" y="0"/>
                  </a:lnTo>
                  <a:lnTo>
                    <a:pt x="0" y="6"/>
                  </a:lnTo>
                  <a:close/>
                </a:path>
              </a:pathLst>
            </a:custGeom>
            <a:solidFill>
              <a:srgbClr val="4D4D4D"/>
            </a:solidFill>
            <a:ln w="9525">
              <a:solidFill>
                <a:srgbClr val="4D4D4D"/>
              </a:solidFill>
              <a:round/>
              <a:headEnd/>
              <a:tailEnd/>
            </a:ln>
          </p:spPr>
          <p:txBody>
            <a:bodyPr/>
            <a:lstStyle/>
            <a:p>
              <a:endParaRPr lang="en-US"/>
            </a:p>
          </p:txBody>
        </p:sp>
        <p:sp>
          <p:nvSpPr>
            <p:cNvPr id="27" name="Freeform 26">
              <a:extLst>
                <a:ext uri="{FF2B5EF4-FFF2-40B4-BE49-F238E27FC236}">
                  <a16:creationId xmlns:a16="http://schemas.microsoft.com/office/drawing/2014/main" id="{15E0F328-497A-4762-B279-592805F8DCB3}"/>
                </a:ext>
              </a:extLst>
            </p:cNvPr>
            <p:cNvSpPr>
              <a:spLocks noChangeAspect="1"/>
            </p:cNvSpPr>
            <p:nvPr/>
          </p:nvSpPr>
          <p:spPr bwMode="auto">
            <a:xfrm>
              <a:off x="1464" y="2909"/>
              <a:ext cx="49" cy="16"/>
            </a:xfrm>
            <a:custGeom>
              <a:avLst/>
              <a:gdLst>
                <a:gd name="T0" fmla="*/ 0 w 49"/>
                <a:gd name="T1" fmla="*/ 8 h 16"/>
                <a:gd name="T2" fmla="*/ 8 w 49"/>
                <a:gd name="T3" fmla="*/ 10 h 16"/>
                <a:gd name="T4" fmla="*/ 43 w 49"/>
                <a:gd name="T5" fmla="*/ 16 h 16"/>
                <a:gd name="T6" fmla="*/ 45 w 49"/>
                <a:gd name="T7" fmla="*/ 16 h 16"/>
                <a:gd name="T8" fmla="*/ 49 w 49"/>
                <a:gd name="T9" fmla="*/ 8 h 16"/>
                <a:gd name="T10" fmla="*/ 45 w 49"/>
                <a:gd name="T11" fmla="*/ 8 h 16"/>
                <a:gd name="T12" fmla="*/ 10 w 49"/>
                <a:gd name="T13" fmla="*/ 0 h 16"/>
                <a:gd name="T14" fmla="*/ 2 w 49"/>
                <a:gd name="T15" fmla="*/ 0 h 16"/>
                <a:gd name="T16" fmla="*/ 0 w 49"/>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16">
                  <a:moveTo>
                    <a:pt x="0" y="8"/>
                  </a:moveTo>
                  <a:lnTo>
                    <a:pt x="8" y="10"/>
                  </a:lnTo>
                  <a:lnTo>
                    <a:pt x="43" y="16"/>
                  </a:lnTo>
                  <a:lnTo>
                    <a:pt x="45" y="16"/>
                  </a:lnTo>
                  <a:lnTo>
                    <a:pt x="49" y="8"/>
                  </a:lnTo>
                  <a:lnTo>
                    <a:pt x="45" y="8"/>
                  </a:lnTo>
                  <a:lnTo>
                    <a:pt x="10" y="0"/>
                  </a:lnTo>
                  <a:lnTo>
                    <a:pt x="2" y="0"/>
                  </a:lnTo>
                  <a:lnTo>
                    <a:pt x="0" y="8"/>
                  </a:lnTo>
                  <a:close/>
                </a:path>
              </a:pathLst>
            </a:custGeom>
            <a:solidFill>
              <a:srgbClr val="4D4D4D"/>
            </a:solidFill>
            <a:ln w="9525">
              <a:solidFill>
                <a:srgbClr val="4D4D4D"/>
              </a:solidFill>
              <a:round/>
              <a:headEnd/>
              <a:tailEnd/>
            </a:ln>
          </p:spPr>
          <p:txBody>
            <a:bodyPr/>
            <a:lstStyle/>
            <a:p>
              <a:endParaRPr lang="en-US"/>
            </a:p>
          </p:txBody>
        </p:sp>
        <p:sp>
          <p:nvSpPr>
            <p:cNvPr id="28" name="Freeform 27">
              <a:extLst>
                <a:ext uri="{FF2B5EF4-FFF2-40B4-BE49-F238E27FC236}">
                  <a16:creationId xmlns:a16="http://schemas.microsoft.com/office/drawing/2014/main" id="{8BDFBDF6-F2AD-472C-A12F-EAEB73E14139}"/>
                </a:ext>
              </a:extLst>
            </p:cNvPr>
            <p:cNvSpPr>
              <a:spLocks noChangeAspect="1"/>
            </p:cNvSpPr>
            <p:nvPr/>
          </p:nvSpPr>
          <p:spPr bwMode="auto">
            <a:xfrm>
              <a:off x="1374" y="2901"/>
              <a:ext cx="47" cy="12"/>
            </a:xfrm>
            <a:custGeom>
              <a:avLst/>
              <a:gdLst>
                <a:gd name="T0" fmla="*/ 0 w 47"/>
                <a:gd name="T1" fmla="*/ 8 h 12"/>
                <a:gd name="T2" fmla="*/ 25 w 47"/>
                <a:gd name="T3" fmla="*/ 10 h 12"/>
                <a:gd name="T4" fmla="*/ 45 w 47"/>
                <a:gd name="T5" fmla="*/ 12 h 12"/>
                <a:gd name="T6" fmla="*/ 47 w 47"/>
                <a:gd name="T7" fmla="*/ 2 h 12"/>
                <a:gd name="T8" fmla="*/ 25 w 47"/>
                <a:gd name="T9" fmla="*/ 0 h 12"/>
                <a:gd name="T10" fmla="*/ 0 w 47"/>
                <a:gd name="T11" fmla="*/ 0 h 12"/>
                <a:gd name="T12" fmla="*/ 0 w 47"/>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2">
                  <a:moveTo>
                    <a:pt x="0" y="8"/>
                  </a:moveTo>
                  <a:lnTo>
                    <a:pt x="25" y="10"/>
                  </a:lnTo>
                  <a:lnTo>
                    <a:pt x="45" y="12"/>
                  </a:lnTo>
                  <a:lnTo>
                    <a:pt x="47" y="2"/>
                  </a:lnTo>
                  <a:lnTo>
                    <a:pt x="25" y="0"/>
                  </a:lnTo>
                  <a:lnTo>
                    <a:pt x="0" y="0"/>
                  </a:lnTo>
                  <a:lnTo>
                    <a:pt x="0" y="8"/>
                  </a:lnTo>
                  <a:close/>
                </a:path>
              </a:pathLst>
            </a:custGeom>
            <a:solidFill>
              <a:srgbClr val="4D4D4D"/>
            </a:solidFill>
            <a:ln w="9525">
              <a:solidFill>
                <a:srgbClr val="4D4D4D"/>
              </a:solidFill>
              <a:round/>
              <a:headEnd/>
              <a:tailEnd/>
            </a:ln>
          </p:spPr>
          <p:txBody>
            <a:bodyPr/>
            <a:lstStyle/>
            <a:p>
              <a:endParaRPr lang="en-US"/>
            </a:p>
          </p:txBody>
        </p:sp>
        <p:sp>
          <p:nvSpPr>
            <p:cNvPr id="29" name="Freeform 28">
              <a:extLst>
                <a:ext uri="{FF2B5EF4-FFF2-40B4-BE49-F238E27FC236}">
                  <a16:creationId xmlns:a16="http://schemas.microsoft.com/office/drawing/2014/main" id="{00C69E06-CFF8-45FE-BE64-43CF03C0FE82}"/>
                </a:ext>
              </a:extLst>
            </p:cNvPr>
            <p:cNvSpPr>
              <a:spLocks noChangeAspect="1"/>
            </p:cNvSpPr>
            <p:nvPr/>
          </p:nvSpPr>
          <p:spPr bwMode="auto">
            <a:xfrm>
              <a:off x="1282" y="2894"/>
              <a:ext cx="47" cy="13"/>
            </a:xfrm>
            <a:custGeom>
              <a:avLst/>
              <a:gdLst>
                <a:gd name="T0" fmla="*/ 0 w 47"/>
                <a:gd name="T1" fmla="*/ 11 h 13"/>
                <a:gd name="T2" fmla="*/ 37 w 47"/>
                <a:gd name="T3" fmla="*/ 13 h 13"/>
                <a:gd name="T4" fmla="*/ 45 w 47"/>
                <a:gd name="T5" fmla="*/ 13 h 13"/>
                <a:gd name="T6" fmla="*/ 47 w 47"/>
                <a:gd name="T7" fmla="*/ 5 h 13"/>
                <a:gd name="T8" fmla="*/ 37 w 47"/>
                <a:gd name="T9" fmla="*/ 2 h 13"/>
                <a:gd name="T10" fmla="*/ 0 w 47"/>
                <a:gd name="T11" fmla="*/ 0 h 13"/>
                <a:gd name="T12" fmla="*/ 0 w 47"/>
                <a:gd name="T13" fmla="*/ 11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3">
                  <a:moveTo>
                    <a:pt x="0" y="11"/>
                  </a:moveTo>
                  <a:lnTo>
                    <a:pt x="37" y="13"/>
                  </a:lnTo>
                  <a:lnTo>
                    <a:pt x="45" y="13"/>
                  </a:lnTo>
                  <a:lnTo>
                    <a:pt x="47" y="5"/>
                  </a:lnTo>
                  <a:lnTo>
                    <a:pt x="37" y="2"/>
                  </a:lnTo>
                  <a:lnTo>
                    <a:pt x="0" y="0"/>
                  </a:lnTo>
                  <a:lnTo>
                    <a:pt x="0" y="11"/>
                  </a:lnTo>
                  <a:close/>
                </a:path>
              </a:pathLst>
            </a:custGeom>
            <a:solidFill>
              <a:srgbClr val="4D4D4D"/>
            </a:solidFill>
            <a:ln w="9525">
              <a:solidFill>
                <a:srgbClr val="4D4D4D"/>
              </a:solidFill>
              <a:round/>
              <a:headEnd/>
              <a:tailEnd/>
            </a:ln>
          </p:spPr>
          <p:txBody>
            <a:bodyPr/>
            <a:lstStyle/>
            <a:p>
              <a:endParaRPr lang="en-US"/>
            </a:p>
          </p:txBody>
        </p:sp>
        <p:sp>
          <p:nvSpPr>
            <p:cNvPr id="30" name="Freeform 29">
              <a:extLst>
                <a:ext uri="{FF2B5EF4-FFF2-40B4-BE49-F238E27FC236}">
                  <a16:creationId xmlns:a16="http://schemas.microsoft.com/office/drawing/2014/main" id="{A90C1A53-A5FF-4E18-BC9C-27DF464E34EE}"/>
                </a:ext>
              </a:extLst>
            </p:cNvPr>
            <p:cNvSpPr>
              <a:spLocks noChangeAspect="1"/>
            </p:cNvSpPr>
            <p:nvPr/>
          </p:nvSpPr>
          <p:spPr bwMode="auto">
            <a:xfrm>
              <a:off x="1190" y="2884"/>
              <a:ext cx="47" cy="17"/>
            </a:xfrm>
            <a:custGeom>
              <a:avLst/>
              <a:gdLst>
                <a:gd name="T0" fmla="*/ 0 w 47"/>
                <a:gd name="T1" fmla="*/ 8 h 17"/>
                <a:gd name="T2" fmla="*/ 23 w 47"/>
                <a:gd name="T3" fmla="*/ 12 h 17"/>
                <a:gd name="T4" fmla="*/ 45 w 47"/>
                <a:gd name="T5" fmla="*/ 17 h 17"/>
                <a:gd name="T6" fmla="*/ 47 w 47"/>
                <a:gd name="T7" fmla="*/ 6 h 17"/>
                <a:gd name="T8" fmla="*/ 25 w 47"/>
                <a:gd name="T9" fmla="*/ 4 h 17"/>
                <a:gd name="T10" fmla="*/ 2 w 47"/>
                <a:gd name="T11" fmla="*/ 0 h 17"/>
                <a:gd name="T12" fmla="*/ 0 w 47"/>
                <a:gd name="T13" fmla="*/ 8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7">
                  <a:moveTo>
                    <a:pt x="0" y="8"/>
                  </a:moveTo>
                  <a:lnTo>
                    <a:pt x="23" y="12"/>
                  </a:lnTo>
                  <a:lnTo>
                    <a:pt x="45" y="17"/>
                  </a:lnTo>
                  <a:lnTo>
                    <a:pt x="47" y="6"/>
                  </a:lnTo>
                  <a:lnTo>
                    <a:pt x="25" y="4"/>
                  </a:lnTo>
                  <a:lnTo>
                    <a:pt x="2" y="0"/>
                  </a:lnTo>
                  <a:lnTo>
                    <a:pt x="0" y="8"/>
                  </a:lnTo>
                  <a:close/>
                </a:path>
              </a:pathLst>
            </a:custGeom>
            <a:solidFill>
              <a:srgbClr val="4D4D4D"/>
            </a:solidFill>
            <a:ln w="9525">
              <a:solidFill>
                <a:srgbClr val="4D4D4D"/>
              </a:solidFill>
              <a:round/>
              <a:headEnd/>
              <a:tailEnd/>
            </a:ln>
          </p:spPr>
          <p:txBody>
            <a:bodyPr/>
            <a:lstStyle/>
            <a:p>
              <a:endParaRPr lang="en-US"/>
            </a:p>
          </p:txBody>
        </p:sp>
        <p:sp>
          <p:nvSpPr>
            <p:cNvPr id="31" name="Freeform 30">
              <a:extLst>
                <a:ext uri="{FF2B5EF4-FFF2-40B4-BE49-F238E27FC236}">
                  <a16:creationId xmlns:a16="http://schemas.microsoft.com/office/drawing/2014/main" id="{67072F8A-0E4E-4F88-B94D-A8B41CBDA6B8}"/>
                </a:ext>
              </a:extLst>
            </p:cNvPr>
            <p:cNvSpPr>
              <a:spLocks noChangeAspect="1"/>
            </p:cNvSpPr>
            <p:nvPr/>
          </p:nvSpPr>
          <p:spPr bwMode="auto">
            <a:xfrm>
              <a:off x="1143" y="2825"/>
              <a:ext cx="16" cy="43"/>
            </a:xfrm>
            <a:custGeom>
              <a:avLst/>
              <a:gdLst>
                <a:gd name="T0" fmla="*/ 6 w 16"/>
                <a:gd name="T1" fmla="*/ 0 h 43"/>
                <a:gd name="T2" fmla="*/ 2 w 16"/>
                <a:gd name="T3" fmla="*/ 12 h 43"/>
                <a:gd name="T4" fmla="*/ 0 w 16"/>
                <a:gd name="T5" fmla="*/ 27 h 43"/>
                <a:gd name="T6" fmla="*/ 0 w 16"/>
                <a:gd name="T7" fmla="*/ 43 h 43"/>
                <a:gd name="T8" fmla="*/ 8 w 16"/>
                <a:gd name="T9" fmla="*/ 41 h 43"/>
                <a:gd name="T10" fmla="*/ 8 w 16"/>
                <a:gd name="T11" fmla="*/ 27 h 43"/>
                <a:gd name="T12" fmla="*/ 10 w 16"/>
                <a:gd name="T13" fmla="*/ 14 h 43"/>
                <a:gd name="T14" fmla="*/ 16 w 16"/>
                <a:gd name="T15" fmla="*/ 2 h 43"/>
                <a:gd name="T16" fmla="*/ 6 w 1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3">
                  <a:moveTo>
                    <a:pt x="6" y="0"/>
                  </a:moveTo>
                  <a:lnTo>
                    <a:pt x="2" y="12"/>
                  </a:lnTo>
                  <a:lnTo>
                    <a:pt x="0" y="27"/>
                  </a:lnTo>
                  <a:lnTo>
                    <a:pt x="0" y="43"/>
                  </a:lnTo>
                  <a:lnTo>
                    <a:pt x="8" y="41"/>
                  </a:lnTo>
                  <a:lnTo>
                    <a:pt x="8" y="27"/>
                  </a:lnTo>
                  <a:lnTo>
                    <a:pt x="10" y="14"/>
                  </a:lnTo>
                  <a:lnTo>
                    <a:pt x="16" y="2"/>
                  </a:lnTo>
                  <a:lnTo>
                    <a:pt x="6" y="0"/>
                  </a:lnTo>
                  <a:close/>
                </a:path>
              </a:pathLst>
            </a:custGeom>
            <a:solidFill>
              <a:srgbClr val="4D4D4D"/>
            </a:solidFill>
            <a:ln w="9525">
              <a:solidFill>
                <a:srgbClr val="4D4D4D"/>
              </a:solidFill>
              <a:round/>
              <a:headEnd/>
              <a:tailEnd/>
            </a:ln>
          </p:spPr>
          <p:txBody>
            <a:bodyPr/>
            <a:lstStyle/>
            <a:p>
              <a:endParaRPr lang="en-US"/>
            </a:p>
          </p:txBody>
        </p:sp>
        <p:sp>
          <p:nvSpPr>
            <p:cNvPr id="32" name="Freeform 31">
              <a:extLst>
                <a:ext uri="{FF2B5EF4-FFF2-40B4-BE49-F238E27FC236}">
                  <a16:creationId xmlns:a16="http://schemas.microsoft.com/office/drawing/2014/main" id="{0A2A0F9A-AEC4-4022-AAA9-38DF50070B6C}"/>
                </a:ext>
              </a:extLst>
            </p:cNvPr>
            <p:cNvSpPr>
              <a:spLocks noChangeAspect="1"/>
            </p:cNvSpPr>
            <p:nvPr/>
          </p:nvSpPr>
          <p:spPr bwMode="auto">
            <a:xfrm>
              <a:off x="1176" y="2754"/>
              <a:ext cx="41" cy="36"/>
            </a:xfrm>
            <a:custGeom>
              <a:avLst/>
              <a:gdLst>
                <a:gd name="T0" fmla="*/ 34 w 41"/>
                <a:gd name="T1" fmla="*/ 0 h 36"/>
                <a:gd name="T2" fmla="*/ 34 w 41"/>
                <a:gd name="T3" fmla="*/ 0 h 36"/>
                <a:gd name="T4" fmla="*/ 18 w 41"/>
                <a:gd name="T5" fmla="*/ 12 h 36"/>
                <a:gd name="T6" fmla="*/ 4 w 41"/>
                <a:gd name="T7" fmla="*/ 26 h 36"/>
                <a:gd name="T8" fmla="*/ 0 w 41"/>
                <a:gd name="T9" fmla="*/ 30 h 36"/>
                <a:gd name="T10" fmla="*/ 8 w 41"/>
                <a:gd name="T11" fmla="*/ 36 h 36"/>
                <a:gd name="T12" fmla="*/ 12 w 41"/>
                <a:gd name="T13" fmla="*/ 32 h 36"/>
                <a:gd name="T14" fmla="*/ 24 w 41"/>
                <a:gd name="T15" fmla="*/ 20 h 36"/>
                <a:gd name="T16" fmla="*/ 39 w 41"/>
                <a:gd name="T17" fmla="*/ 8 h 36"/>
                <a:gd name="T18" fmla="*/ 41 w 41"/>
                <a:gd name="T19" fmla="*/ 6 h 36"/>
                <a:gd name="T20" fmla="*/ 34 w 41"/>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36">
                  <a:moveTo>
                    <a:pt x="34" y="0"/>
                  </a:moveTo>
                  <a:lnTo>
                    <a:pt x="34" y="0"/>
                  </a:lnTo>
                  <a:lnTo>
                    <a:pt x="18" y="12"/>
                  </a:lnTo>
                  <a:lnTo>
                    <a:pt x="4" y="26"/>
                  </a:lnTo>
                  <a:lnTo>
                    <a:pt x="0" y="30"/>
                  </a:lnTo>
                  <a:lnTo>
                    <a:pt x="8" y="36"/>
                  </a:lnTo>
                  <a:lnTo>
                    <a:pt x="12" y="32"/>
                  </a:lnTo>
                  <a:lnTo>
                    <a:pt x="24" y="20"/>
                  </a:lnTo>
                  <a:lnTo>
                    <a:pt x="39" y="8"/>
                  </a:lnTo>
                  <a:lnTo>
                    <a:pt x="41" y="6"/>
                  </a:lnTo>
                  <a:lnTo>
                    <a:pt x="34" y="0"/>
                  </a:lnTo>
                  <a:close/>
                </a:path>
              </a:pathLst>
            </a:custGeom>
            <a:solidFill>
              <a:srgbClr val="4D4D4D"/>
            </a:solidFill>
            <a:ln w="9525">
              <a:solidFill>
                <a:srgbClr val="4D4D4D"/>
              </a:solidFill>
              <a:round/>
              <a:headEnd/>
              <a:tailEnd/>
            </a:ln>
          </p:spPr>
          <p:txBody>
            <a:bodyPr/>
            <a:lstStyle/>
            <a:p>
              <a:endParaRPr lang="en-US"/>
            </a:p>
          </p:txBody>
        </p:sp>
        <p:sp>
          <p:nvSpPr>
            <p:cNvPr id="33" name="Freeform 32">
              <a:extLst>
                <a:ext uri="{FF2B5EF4-FFF2-40B4-BE49-F238E27FC236}">
                  <a16:creationId xmlns:a16="http://schemas.microsoft.com/office/drawing/2014/main" id="{B5AB6AEA-F706-483B-BCCC-42D3A8559558}"/>
                </a:ext>
              </a:extLst>
            </p:cNvPr>
            <p:cNvSpPr>
              <a:spLocks noChangeAspect="1"/>
            </p:cNvSpPr>
            <p:nvPr/>
          </p:nvSpPr>
          <p:spPr bwMode="auto">
            <a:xfrm>
              <a:off x="1521" y="2448"/>
              <a:ext cx="17" cy="47"/>
            </a:xfrm>
            <a:custGeom>
              <a:avLst/>
              <a:gdLst>
                <a:gd name="T0" fmla="*/ 9 w 17"/>
                <a:gd name="T1" fmla="*/ 0 h 47"/>
                <a:gd name="T2" fmla="*/ 7 w 17"/>
                <a:gd name="T3" fmla="*/ 16 h 47"/>
                <a:gd name="T4" fmla="*/ 2 w 17"/>
                <a:gd name="T5" fmla="*/ 34 h 47"/>
                <a:gd name="T6" fmla="*/ 0 w 17"/>
                <a:gd name="T7" fmla="*/ 42 h 47"/>
                <a:gd name="T8" fmla="*/ 9 w 17"/>
                <a:gd name="T9" fmla="*/ 47 h 47"/>
                <a:gd name="T10" fmla="*/ 11 w 17"/>
                <a:gd name="T11" fmla="*/ 36 h 47"/>
                <a:gd name="T12" fmla="*/ 15 w 17"/>
                <a:gd name="T13" fmla="*/ 18 h 47"/>
                <a:gd name="T14" fmla="*/ 17 w 17"/>
                <a:gd name="T15" fmla="*/ 0 h 47"/>
                <a:gd name="T16" fmla="*/ 9 w 17"/>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7">
                  <a:moveTo>
                    <a:pt x="9" y="0"/>
                  </a:moveTo>
                  <a:lnTo>
                    <a:pt x="7" y="16"/>
                  </a:lnTo>
                  <a:lnTo>
                    <a:pt x="2" y="34"/>
                  </a:lnTo>
                  <a:lnTo>
                    <a:pt x="0" y="42"/>
                  </a:lnTo>
                  <a:lnTo>
                    <a:pt x="9" y="47"/>
                  </a:lnTo>
                  <a:lnTo>
                    <a:pt x="11" y="36"/>
                  </a:lnTo>
                  <a:lnTo>
                    <a:pt x="15" y="18"/>
                  </a:lnTo>
                  <a:lnTo>
                    <a:pt x="17" y="0"/>
                  </a:lnTo>
                  <a:lnTo>
                    <a:pt x="9" y="0"/>
                  </a:lnTo>
                  <a:close/>
                </a:path>
              </a:pathLst>
            </a:custGeom>
            <a:solidFill>
              <a:srgbClr val="4D4D4D"/>
            </a:solidFill>
            <a:ln w="9525">
              <a:solidFill>
                <a:srgbClr val="4D4D4D"/>
              </a:solidFill>
              <a:round/>
              <a:headEnd/>
              <a:tailEnd/>
            </a:ln>
          </p:spPr>
          <p:txBody>
            <a:bodyPr/>
            <a:lstStyle/>
            <a:p>
              <a:endParaRPr lang="en-US"/>
            </a:p>
          </p:txBody>
        </p:sp>
        <p:sp>
          <p:nvSpPr>
            <p:cNvPr id="34" name="Freeform 33">
              <a:extLst>
                <a:ext uri="{FF2B5EF4-FFF2-40B4-BE49-F238E27FC236}">
                  <a16:creationId xmlns:a16="http://schemas.microsoft.com/office/drawing/2014/main" id="{7C72F660-D42C-4161-B1B5-A4B99B61DDC8}"/>
                </a:ext>
              </a:extLst>
            </p:cNvPr>
            <p:cNvSpPr>
              <a:spLocks noChangeAspect="1"/>
            </p:cNvSpPr>
            <p:nvPr/>
          </p:nvSpPr>
          <p:spPr bwMode="auto">
            <a:xfrm>
              <a:off x="1515" y="2380"/>
              <a:ext cx="17" cy="23"/>
            </a:xfrm>
            <a:custGeom>
              <a:avLst/>
              <a:gdLst>
                <a:gd name="T0" fmla="*/ 0 w 17"/>
                <a:gd name="T1" fmla="*/ 4 h 23"/>
                <a:gd name="T2" fmla="*/ 6 w 17"/>
                <a:gd name="T3" fmla="*/ 23 h 23"/>
                <a:gd name="T4" fmla="*/ 17 w 17"/>
                <a:gd name="T5" fmla="*/ 21 h 23"/>
                <a:gd name="T6" fmla="*/ 8 w 17"/>
                <a:gd name="T7" fmla="*/ 0 h 23"/>
                <a:gd name="T8" fmla="*/ 0 w 17"/>
                <a:gd name="T9" fmla="*/ 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3">
                  <a:moveTo>
                    <a:pt x="0" y="4"/>
                  </a:moveTo>
                  <a:lnTo>
                    <a:pt x="6" y="23"/>
                  </a:lnTo>
                  <a:lnTo>
                    <a:pt x="17" y="21"/>
                  </a:lnTo>
                  <a:lnTo>
                    <a:pt x="8" y="0"/>
                  </a:lnTo>
                  <a:lnTo>
                    <a:pt x="0" y="4"/>
                  </a:lnTo>
                  <a:close/>
                </a:path>
              </a:pathLst>
            </a:custGeom>
            <a:solidFill>
              <a:srgbClr val="4D4D4D"/>
            </a:solidFill>
            <a:ln w="9525">
              <a:solidFill>
                <a:srgbClr val="4D4D4D"/>
              </a:solidFill>
              <a:round/>
              <a:headEnd/>
              <a:tailEnd/>
            </a:ln>
          </p:spPr>
          <p:txBody>
            <a:bodyPr/>
            <a:lstStyle/>
            <a:p>
              <a:endParaRPr lang="en-US"/>
            </a:p>
          </p:txBody>
        </p:sp>
      </p:grpSp>
      <p:sp>
        <p:nvSpPr>
          <p:cNvPr id="35" name="Freeform 34">
            <a:extLst>
              <a:ext uri="{FF2B5EF4-FFF2-40B4-BE49-F238E27FC236}">
                <a16:creationId xmlns:a16="http://schemas.microsoft.com/office/drawing/2014/main" id="{E0AEF04D-FA3A-4B95-9DCB-3CF080C9F541}"/>
              </a:ext>
            </a:extLst>
          </p:cNvPr>
          <p:cNvSpPr>
            <a:spLocks noChangeAspect="1"/>
          </p:cNvSpPr>
          <p:nvPr/>
        </p:nvSpPr>
        <p:spPr bwMode="auto">
          <a:xfrm>
            <a:off x="3224228" y="3151197"/>
            <a:ext cx="23813" cy="15875"/>
          </a:xfrm>
          <a:custGeom>
            <a:avLst/>
            <a:gdLst>
              <a:gd name="T0" fmla="*/ 23813 w 19"/>
              <a:gd name="T1" fmla="*/ 8548 h 13"/>
              <a:gd name="T2" fmla="*/ 21306 w 19"/>
              <a:gd name="T3" fmla="*/ 10990 h 13"/>
              <a:gd name="T4" fmla="*/ 18800 w 19"/>
              <a:gd name="T5" fmla="*/ 13433 h 13"/>
              <a:gd name="T6" fmla="*/ 16293 w 19"/>
              <a:gd name="T7" fmla="*/ 15875 h 13"/>
              <a:gd name="T8" fmla="*/ 10027 w 19"/>
              <a:gd name="T9" fmla="*/ 15875 h 13"/>
              <a:gd name="T10" fmla="*/ 7520 w 19"/>
              <a:gd name="T11" fmla="*/ 15875 h 13"/>
              <a:gd name="T12" fmla="*/ 5013 w 19"/>
              <a:gd name="T13" fmla="*/ 13433 h 13"/>
              <a:gd name="T14" fmla="*/ 2507 w 19"/>
              <a:gd name="T15" fmla="*/ 10990 h 13"/>
              <a:gd name="T16" fmla="*/ 0 w 19"/>
              <a:gd name="T17" fmla="*/ 8548 h 13"/>
              <a:gd name="T18" fmla="*/ 2507 w 19"/>
              <a:gd name="T19" fmla="*/ 4885 h 13"/>
              <a:gd name="T20" fmla="*/ 5013 w 19"/>
              <a:gd name="T21" fmla="*/ 2442 h 13"/>
              <a:gd name="T22" fmla="*/ 7520 w 19"/>
              <a:gd name="T23" fmla="*/ 0 h 13"/>
              <a:gd name="T24" fmla="*/ 10027 w 19"/>
              <a:gd name="T25" fmla="*/ 0 h 13"/>
              <a:gd name="T26" fmla="*/ 16293 w 19"/>
              <a:gd name="T27" fmla="*/ 0 h 13"/>
              <a:gd name="T28" fmla="*/ 18800 w 19"/>
              <a:gd name="T29" fmla="*/ 2442 h 13"/>
              <a:gd name="T30" fmla="*/ 21306 w 19"/>
              <a:gd name="T31" fmla="*/ 4885 h 13"/>
              <a:gd name="T32" fmla="*/ 23813 w 19"/>
              <a:gd name="T33" fmla="*/ 8548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3">
                <a:moveTo>
                  <a:pt x="19" y="7"/>
                </a:moveTo>
                <a:lnTo>
                  <a:pt x="17" y="9"/>
                </a:lnTo>
                <a:lnTo>
                  <a:pt x="15" y="11"/>
                </a:lnTo>
                <a:lnTo>
                  <a:pt x="13" y="13"/>
                </a:lnTo>
                <a:lnTo>
                  <a:pt x="8" y="13"/>
                </a:lnTo>
                <a:lnTo>
                  <a:pt x="6" y="13"/>
                </a:lnTo>
                <a:lnTo>
                  <a:pt x="4" y="11"/>
                </a:lnTo>
                <a:lnTo>
                  <a:pt x="2" y="9"/>
                </a:lnTo>
                <a:lnTo>
                  <a:pt x="0" y="7"/>
                </a:lnTo>
                <a:lnTo>
                  <a:pt x="2" y="4"/>
                </a:lnTo>
                <a:lnTo>
                  <a:pt x="4" y="2"/>
                </a:lnTo>
                <a:lnTo>
                  <a:pt x="6" y="0"/>
                </a:lnTo>
                <a:lnTo>
                  <a:pt x="8" y="0"/>
                </a:lnTo>
                <a:lnTo>
                  <a:pt x="13" y="0"/>
                </a:lnTo>
                <a:lnTo>
                  <a:pt x="15" y="2"/>
                </a:lnTo>
                <a:lnTo>
                  <a:pt x="17" y="4"/>
                </a:lnTo>
                <a:lnTo>
                  <a:pt x="1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5">
            <a:extLst>
              <a:ext uri="{FF2B5EF4-FFF2-40B4-BE49-F238E27FC236}">
                <a16:creationId xmlns:a16="http://schemas.microsoft.com/office/drawing/2014/main" id="{6DBF09FA-C79A-400E-8A89-BA88CD20569E}"/>
              </a:ext>
            </a:extLst>
          </p:cNvPr>
          <p:cNvSpPr>
            <a:spLocks noChangeAspect="1"/>
          </p:cNvSpPr>
          <p:nvPr/>
        </p:nvSpPr>
        <p:spPr bwMode="auto">
          <a:xfrm>
            <a:off x="2814653" y="2559060"/>
            <a:ext cx="441325" cy="212725"/>
          </a:xfrm>
          <a:custGeom>
            <a:avLst/>
            <a:gdLst>
              <a:gd name="T0" fmla="*/ 441325 w 348"/>
              <a:gd name="T1" fmla="*/ 136752 h 168"/>
              <a:gd name="T2" fmla="*/ 410889 w 348"/>
              <a:gd name="T3" fmla="*/ 167141 h 168"/>
              <a:gd name="T4" fmla="*/ 421034 w 348"/>
              <a:gd name="T5" fmla="*/ 212725 h 168"/>
              <a:gd name="T6" fmla="*/ 0 w 348"/>
              <a:gd name="T7" fmla="*/ 86103 h 168"/>
              <a:gd name="T8" fmla="*/ 15218 w 348"/>
              <a:gd name="T9" fmla="*/ 0 h 168"/>
              <a:gd name="T10" fmla="*/ 441325 w 348"/>
              <a:gd name="T11" fmla="*/ 136752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 h="168">
                <a:moveTo>
                  <a:pt x="348" y="108"/>
                </a:moveTo>
                <a:lnTo>
                  <a:pt x="324" y="132"/>
                </a:lnTo>
                <a:lnTo>
                  <a:pt x="332" y="168"/>
                </a:lnTo>
                <a:lnTo>
                  <a:pt x="0" y="68"/>
                </a:lnTo>
                <a:lnTo>
                  <a:pt x="12" y="0"/>
                </a:lnTo>
                <a:lnTo>
                  <a:pt x="348" y="1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6">
            <a:extLst>
              <a:ext uri="{FF2B5EF4-FFF2-40B4-BE49-F238E27FC236}">
                <a16:creationId xmlns:a16="http://schemas.microsoft.com/office/drawing/2014/main" id="{60D6DD61-2078-408A-A32D-AC49630EA687}"/>
              </a:ext>
            </a:extLst>
          </p:cNvPr>
          <p:cNvSpPr>
            <a:spLocks noChangeAspect="1"/>
          </p:cNvSpPr>
          <p:nvPr/>
        </p:nvSpPr>
        <p:spPr bwMode="auto">
          <a:xfrm>
            <a:off x="3252803" y="2733685"/>
            <a:ext cx="20638" cy="15875"/>
          </a:xfrm>
          <a:custGeom>
            <a:avLst/>
            <a:gdLst>
              <a:gd name="T0" fmla="*/ 20638 w 16"/>
              <a:gd name="T1" fmla="*/ 7938 h 12"/>
              <a:gd name="T2" fmla="*/ 20638 w 16"/>
              <a:gd name="T3" fmla="*/ 10583 h 12"/>
              <a:gd name="T4" fmla="*/ 18058 w 16"/>
              <a:gd name="T5" fmla="*/ 13229 h 12"/>
              <a:gd name="T6" fmla="*/ 15479 w 16"/>
              <a:gd name="T7" fmla="*/ 15875 h 12"/>
              <a:gd name="T8" fmla="*/ 10319 w 16"/>
              <a:gd name="T9" fmla="*/ 15875 h 12"/>
              <a:gd name="T10" fmla="*/ 7739 w 16"/>
              <a:gd name="T11" fmla="*/ 15875 h 12"/>
              <a:gd name="T12" fmla="*/ 2580 w 16"/>
              <a:gd name="T13" fmla="*/ 13229 h 12"/>
              <a:gd name="T14" fmla="*/ 2580 w 16"/>
              <a:gd name="T15" fmla="*/ 10583 h 12"/>
              <a:gd name="T16" fmla="*/ 0 w 16"/>
              <a:gd name="T17" fmla="*/ 7938 h 12"/>
              <a:gd name="T18" fmla="*/ 2580 w 16"/>
              <a:gd name="T19" fmla="*/ 5292 h 12"/>
              <a:gd name="T20" fmla="*/ 2580 w 16"/>
              <a:gd name="T21" fmla="*/ 2646 h 12"/>
              <a:gd name="T22" fmla="*/ 7739 w 16"/>
              <a:gd name="T23" fmla="*/ 0 h 12"/>
              <a:gd name="T24" fmla="*/ 10319 w 16"/>
              <a:gd name="T25" fmla="*/ 0 h 12"/>
              <a:gd name="T26" fmla="*/ 15479 w 16"/>
              <a:gd name="T27" fmla="*/ 0 h 12"/>
              <a:gd name="T28" fmla="*/ 18058 w 16"/>
              <a:gd name="T29" fmla="*/ 2646 h 12"/>
              <a:gd name="T30" fmla="*/ 20638 w 16"/>
              <a:gd name="T31" fmla="*/ 5292 h 12"/>
              <a:gd name="T32" fmla="*/ 20638 w 16"/>
              <a:gd name="T33" fmla="*/ 7938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2">
                <a:moveTo>
                  <a:pt x="16" y="6"/>
                </a:moveTo>
                <a:lnTo>
                  <a:pt x="16" y="8"/>
                </a:lnTo>
                <a:lnTo>
                  <a:pt x="14" y="10"/>
                </a:lnTo>
                <a:lnTo>
                  <a:pt x="12" y="12"/>
                </a:lnTo>
                <a:lnTo>
                  <a:pt x="8" y="12"/>
                </a:lnTo>
                <a:lnTo>
                  <a:pt x="6" y="12"/>
                </a:lnTo>
                <a:lnTo>
                  <a:pt x="2" y="10"/>
                </a:lnTo>
                <a:lnTo>
                  <a:pt x="2" y="8"/>
                </a:lnTo>
                <a:lnTo>
                  <a:pt x="0" y="6"/>
                </a:lnTo>
                <a:lnTo>
                  <a:pt x="2" y="4"/>
                </a:lnTo>
                <a:lnTo>
                  <a:pt x="2" y="2"/>
                </a:lnTo>
                <a:lnTo>
                  <a:pt x="6" y="0"/>
                </a:lnTo>
                <a:lnTo>
                  <a:pt x="8" y="0"/>
                </a:lnTo>
                <a:lnTo>
                  <a:pt x="12" y="0"/>
                </a:lnTo>
                <a:lnTo>
                  <a:pt x="14" y="2"/>
                </a:lnTo>
                <a:lnTo>
                  <a:pt x="16" y="4"/>
                </a:ln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7">
            <a:extLst>
              <a:ext uri="{FF2B5EF4-FFF2-40B4-BE49-F238E27FC236}">
                <a16:creationId xmlns:a16="http://schemas.microsoft.com/office/drawing/2014/main" id="{25C8F463-45C0-47FC-A977-405145DC9CFA}"/>
              </a:ext>
            </a:extLst>
          </p:cNvPr>
          <p:cNvSpPr>
            <a:spLocks noChangeAspect="1"/>
          </p:cNvSpPr>
          <p:nvPr/>
        </p:nvSpPr>
        <p:spPr bwMode="auto">
          <a:xfrm>
            <a:off x="3225816" y="2700347"/>
            <a:ext cx="76200" cy="84138"/>
          </a:xfrm>
          <a:custGeom>
            <a:avLst/>
            <a:gdLst>
              <a:gd name="T0" fmla="*/ 76200 w 60"/>
              <a:gd name="T1" fmla="*/ 42069 h 66"/>
              <a:gd name="T2" fmla="*/ 76200 w 60"/>
              <a:gd name="T3" fmla="*/ 49718 h 66"/>
              <a:gd name="T4" fmla="*/ 73660 w 60"/>
              <a:gd name="T5" fmla="*/ 57367 h 66"/>
              <a:gd name="T6" fmla="*/ 71120 w 60"/>
              <a:gd name="T7" fmla="*/ 65016 h 66"/>
              <a:gd name="T8" fmla="*/ 64770 w 60"/>
              <a:gd name="T9" fmla="*/ 70115 h 66"/>
              <a:gd name="T10" fmla="*/ 59690 w 60"/>
              <a:gd name="T11" fmla="*/ 76489 h 66"/>
              <a:gd name="T12" fmla="*/ 52070 w 60"/>
              <a:gd name="T13" fmla="*/ 79039 h 66"/>
              <a:gd name="T14" fmla="*/ 46990 w 60"/>
              <a:gd name="T15" fmla="*/ 81588 h 66"/>
              <a:gd name="T16" fmla="*/ 39370 w 60"/>
              <a:gd name="T17" fmla="*/ 84138 h 66"/>
              <a:gd name="T18" fmla="*/ 31750 w 60"/>
              <a:gd name="T19" fmla="*/ 81588 h 66"/>
              <a:gd name="T20" fmla="*/ 24130 w 60"/>
              <a:gd name="T21" fmla="*/ 79039 h 66"/>
              <a:gd name="T22" fmla="*/ 19050 w 60"/>
              <a:gd name="T23" fmla="*/ 76489 h 66"/>
              <a:gd name="T24" fmla="*/ 10160 w 60"/>
              <a:gd name="T25" fmla="*/ 70115 h 66"/>
              <a:gd name="T26" fmla="*/ 7620 w 60"/>
              <a:gd name="T27" fmla="*/ 65016 h 66"/>
              <a:gd name="T28" fmla="*/ 2540 w 60"/>
              <a:gd name="T29" fmla="*/ 57367 h 66"/>
              <a:gd name="T30" fmla="*/ 0 w 60"/>
              <a:gd name="T31" fmla="*/ 49718 h 66"/>
              <a:gd name="T32" fmla="*/ 0 w 60"/>
              <a:gd name="T33" fmla="*/ 42069 h 66"/>
              <a:gd name="T34" fmla="*/ 0 w 60"/>
              <a:gd name="T35" fmla="*/ 34420 h 66"/>
              <a:gd name="T36" fmla="*/ 2540 w 60"/>
              <a:gd name="T37" fmla="*/ 26771 h 66"/>
              <a:gd name="T38" fmla="*/ 7620 w 60"/>
              <a:gd name="T39" fmla="*/ 19122 h 66"/>
              <a:gd name="T40" fmla="*/ 10160 w 60"/>
              <a:gd name="T41" fmla="*/ 14023 h 66"/>
              <a:gd name="T42" fmla="*/ 19050 w 60"/>
              <a:gd name="T43" fmla="*/ 8924 h 66"/>
              <a:gd name="T44" fmla="*/ 24130 w 60"/>
              <a:gd name="T45" fmla="*/ 5099 h 66"/>
              <a:gd name="T46" fmla="*/ 31750 w 60"/>
              <a:gd name="T47" fmla="*/ 2550 h 66"/>
              <a:gd name="T48" fmla="*/ 39370 w 60"/>
              <a:gd name="T49" fmla="*/ 0 h 66"/>
              <a:gd name="T50" fmla="*/ 46990 w 60"/>
              <a:gd name="T51" fmla="*/ 2550 h 66"/>
              <a:gd name="T52" fmla="*/ 52070 w 60"/>
              <a:gd name="T53" fmla="*/ 5099 h 66"/>
              <a:gd name="T54" fmla="*/ 59690 w 60"/>
              <a:gd name="T55" fmla="*/ 8924 h 66"/>
              <a:gd name="T56" fmla="*/ 64770 w 60"/>
              <a:gd name="T57" fmla="*/ 14023 h 66"/>
              <a:gd name="T58" fmla="*/ 71120 w 60"/>
              <a:gd name="T59" fmla="*/ 19122 h 66"/>
              <a:gd name="T60" fmla="*/ 73660 w 60"/>
              <a:gd name="T61" fmla="*/ 26771 h 66"/>
              <a:gd name="T62" fmla="*/ 76200 w 60"/>
              <a:gd name="T63" fmla="*/ 34420 h 66"/>
              <a:gd name="T64" fmla="*/ 76200 w 60"/>
              <a:gd name="T65" fmla="*/ 42069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 h="66">
                <a:moveTo>
                  <a:pt x="60" y="33"/>
                </a:moveTo>
                <a:lnTo>
                  <a:pt x="60" y="39"/>
                </a:lnTo>
                <a:lnTo>
                  <a:pt x="58" y="45"/>
                </a:lnTo>
                <a:lnTo>
                  <a:pt x="56" y="51"/>
                </a:lnTo>
                <a:lnTo>
                  <a:pt x="51" y="55"/>
                </a:lnTo>
                <a:lnTo>
                  <a:pt x="47" y="60"/>
                </a:lnTo>
                <a:lnTo>
                  <a:pt x="41" y="62"/>
                </a:lnTo>
                <a:lnTo>
                  <a:pt x="37" y="64"/>
                </a:lnTo>
                <a:lnTo>
                  <a:pt x="31" y="66"/>
                </a:lnTo>
                <a:lnTo>
                  <a:pt x="25" y="64"/>
                </a:lnTo>
                <a:lnTo>
                  <a:pt x="19" y="62"/>
                </a:lnTo>
                <a:lnTo>
                  <a:pt x="15" y="60"/>
                </a:lnTo>
                <a:lnTo>
                  <a:pt x="8" y="55"/>
                </a:lnTo>
                <a:lnTo>
                  <a:pt x="6" y="51"/>
                </a:lnTo>
                <a:lnTo>
                  <a:pt x="2" y="45"/>
                </a:lnTo>
                <a:lnTo>
                  <a:pt x="0" y="39"/>
                </a:lnTo>
                <a:lnTo>
                  <a:pt x="0" y="33"/>
                </a:lnTo>
                <a:lnTo>
                  <a:pt x="0" y="27"/>
                </a:lnTo>
                <a:lnTo>
                  <a:pt x="2" y="21"/>
                </a:lnTo>
                <a:lnTo>
                  <a:pt x="6" y="15"/>
                </a:lnTo>
                <a:lnTo>
                  <a:pt x="8" y="11"/>
                </a:lnTo>
                <a:lnTo>
                  <a:pt x="15" y="7"/>
                </a:lnTo>
                <a:lnTo>
                  <a:pt x="19" y="4"/>
                </a:lnTo>
                <a:lnTo>
                  <a:pt x="25" y="2"/>
                </a:lnTo>
                <a:lnTo>
                  <a:pt x="31" y="0"/>
                </a:lnTo>
                <a:lnTo>
                  <a:pt x="37" y="2"/>
                </a:lnTo>
                <a:lnTo>
                  <a:pt x="41" y="4"/>
                </a:lnTo>
                <a:lnTo>
                  <a:pt x="47" y="7"/>
                </a:lnTo>
                <a:lnTo>
                  <a:pt x="51" y="11"/>
                </a:lnTo>
                <a:lnTo>
                  <a:pt x="56" y="15"/>
                </a:lnTo>
                <a:lnTo>
                  <a:pt x="58" y="21"/>
                </a:lnTo>
                <a:lnTo>
                  <a:pt x="60" y="27"/>
                </a:lnTo>
                <a:lnTo>
                  <a:pt x="60" y="33"/>
                </a:lnTo>
              </a:path>
            </a:pathLst>
          </a:custGeom>
          <a:solidFill>
            <a:srgbClr val="A9BDA9"/>
          </a:solidFill>
          <a:ln w="9525">
            <a:solidFill>
              <a:schemeClr val="tx1"/>
            </a:solidFill>
            <a:prstDash val="solid"/>
            <a:round/>
            <a:headEnd/>
            <a:tailEnd/>
          </a:ln>
        </p:spPr>
        <p:txBody>
          <a:bodyPr/>
          <a:lstStyle/>
          <a:p>
            <a:endParaRPr lang="en-US"/>
          </a:p>
        </p:txBody>
      </p:sp>
      <p:sp>
        <p:nvSpPr>
          <p:cNvPr id="39" name="Freeform 38">
            <a:extLst>
              <a:ext uri="{FF2B5EF4-FFF2-40B4-BE49-F238E27FC236}">
                <a16:creationId xmlns:a16="http://schemas.microsoft.com/office/drawing/2014/main" id="{FFB50B3C-B73D-436F-AAE0-C29956124E4F}"/>
              </a:ext>
            </a:extLst>
          </p:cNvPr>
          <p:cNvSpPr>
            <a:spLocks noChangeAspect="1"/>
          </p:cNvSpPr>
          <p:nvPr/>
        </p:nvSpPr>
        <p:spPr bwMode="auto">
          <a:xfrm>
            <a:off x="2840053" y="2160597"/>
            <a:ext cx="436563" cy="217488"/>
          </a:xfrm>
          <a:custGeom>
            <a:avLst/>
            <a:gdLst>
              <a:gd name="T0" fmla="*/ 436563 w 344"/>
              <a:gd name="T1" fmla="*/ 131504 h 172"/>
              <a:gd name="T2" fmla="*/ 408643 w 344"/>
              <a:gd name="T3" fmla="*/ 174496 h 172"/>
              <a:gd name="T4" fmla="*/ 431487 w 344"/>
              <a:gd name="T5" fmla="*/ 217488 h 172"/>
              <a:gd name="T6" fmla="*/ 0 w 344"/>
              <a:gd name="T7" fmla="*/ 85984 h 172"/>
              <a:gd name="T8" fmla="*/ 15229 w 344"/>
              <a:gd name="T9" fmla="*/ 0 h 172"/>
              <a:gd name="T10" fmla="*/ 436563 w 344"/>
              <a:gd name="T11" fmla="*/ 131504 h 1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172">
                <a:moveTo>
                  <a:pt x="344" y="104"/>
                </a:moveTo>
                <a:lnTo>
                  <a:pt x="322" y="138"/>
                </a:lnTo>
                <a:lnTo>
                  <a:pt x="340" y="172"/>
                </a:lnTo>
                <a:lnTo>
                  <a:pt x="0" y="68"/>
                </a:lnTo>
                <a:lnTo>
                  <a:pt x="12" y="0"/>
                </a:lnTo>
                <a:lnTo>
                  <a:pt x="344" y="1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9">
            <a:extLst>
              <a:ext uri="{FF2B5EF4-FFF2-40B4-BE49-F238E27FC236}">
                <a16:creationId xmlns:a16="http://schemas.microsoft.com/office/drawing/2014/main" id="{213652EB-4520-41A2-8CF0-F4F13375DB33}"/>
              </a:ext>
            </a:extLst>
          </p:cNvPr>
          <p:cNvSpPr>
            <a:spLocks noChangeAspect="1"/>
          </p:cNvSpPr>
          <p:nvPr/>
        </p:nvSpPr>
        <p:spPr bwMode="auto">
          <a:xfrm>
            <a:off x="3281378" y="2335222"/>
            <a:ext cx="20638" cy="15875"/>
          </a:xfrm>
          <a:custGeom>
            <a:avLst/>
            <a:gdLst>
              <a:gd name="T0" fmla="*/ 20638 w 17"/>
              <a:gd name="T1" fmla="*/ 7938 h 12"/>
              <a:gd name="T2" fmla="*/ 20638 w 17"/>
              <a:gd name="T3" fmla="*/ 10583 h 12"/>
              <a:gd name="T4" fmla="*/ 18210 w 17"/>
              <a:gd name="T5" fmla="*/ 13229 h 12"/>
              <a:gd name="T6" fmla="*/ 15782 w 17"/>
              <a:gd name="T7" fmla="*/ 15875 h 12"/>
              <a:gd name="T8" fmla="*/ 9712 w 17"/>
              <a:gd name="T9" fmla="*/ 15875 h 12"/>
              <a:gd name="T10" fmla="*/ 7284 w 17"/>
              <a:gd name="T11" fmla="*/ 15875 h 12"/>
              <a:gd name="T12" fmla="*/ 2428 w 17"/>
              <a:gd name="T13" fmla="*/ 13229 h 12"/>
              <a:gd name="T14" fmla="*/ 0 w 17"/>
              <a:gd name="T15" fmla="*/ 10583 h 12"/>
              <a:gd name="T16" fmla="*/ 0 w 17"/>
              <a:gd name="T17" fmla="*/ 7938 h 12"/>
              <a:gd name="T18" fmla="*/ 0 w 17"/>
              <a:gd name="T19" fmla="*/ 5292 h 12"/>
              <a:gd name="T20" fmla="*/ 2428 w 17"/>
              <a:gd name="T21" fmla="*/ 2646 h 12"/>
              <a:gd name="T22" fmla="*/ 7284 w 17"/>
              <a:gd name="T23" fmla="*/ 0 h 12"/>
              <a:gd name="T24" fmla="*/ 9712 w 17"/>
              <a:gd name="T25" fmla="*/ 0 h 12"/>
              <a:gd name="T26" fmla="*/ 15782 w 17"/>
              <a:gd name="T27" fmla="*/ 0 h 12"/>
              <a:gd name="T28" fmla="*/ 18210 w 17"/>
              <a:gd name="T29" fmla="*/ 2646 h 12"/>
              <a:gd name="T30" fmla="*/ 20638 w 17"/>
              <a:gd name="T31" fmla="*/ 5292 h 12"/>
              <a:gd name="T32" fmla="*/ 20638 w 17"/>
              <a:gd name="T33" fmla="*/ 7938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17" y="6"/>
                </a:moveTo>
                <a:lnTo>
                  <a:pt x="17" y="8"/>
                </a:lnTo>
                <a:lnTo>
                  <a:pt x="15" y="10"/>
                </a:lnTo>
                <a:lnTo>
                  <a:pt x="13" y="12"/>
                </a:lnTo>
                <a:lnTo>
                  <a:pt x="8" y="12"/>
                </a:lnTo>
                <a:lnTo>
                  <a:pt x="6" y="12"/>
                </a:lnTo>
                <a:lnTo>
                  <a:pt x="2" y="10"/>
                </a:lnTo>
                <a:lnTo>
                  <a:pt x="0" y="8"/>
                </a:lnTo>
                <a:lnTo>
                  <a:pt x="0" y="6"/>
                </a:lnTo>
                <a:lnTo>
                  <a:pt x="0" y="4"/>
                </a:lnTo>
                <a:lnTo>
                  <a:pt x="2" y="2"/>
                </a:lnTo>
                <a:lnTo>
                  <a:pt x="6" y="0"/>
                </a:lnTo>
                <a:lnTo>
                  <a:pt x="8" y="0"/>
                </a:lnTo>
                <a:lnTo>
                  <a:pt x="13" y="0"/>
                </a:lnTo>
                <a:lnTo>
                  <a:pt x="15" y="2"/>
                </a:lnTo>
                <a:lnTo>
                  <a:pt x="17" y="4"/>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0">
            <a:extLst>
              <a:ext uri="{FF2B5EF4-FFF2-40B4-BE49-F238E27FC236}">
                <a16:creationId xmlns:a16="http://schemas.microsoft.com/office/drawing/2014/main" id="{96DAC9C3-1070-4761-B445-C804E759F817}"/>
              </a:ext>
            </a:extLst>
          </p:cNvPr>
          <p:cNvSpPr>
            <a:spLocks noChangeAspect="1"/>
          </p:cNvSpPr>
          <p:nvPr/>
        </p:nvSpPr>
        <p:spPr bwMode="auto">
          <a:xfrm>
            <a:off x="3255978" y="2301885"/>
            <a:ext cx="74613" cy="79375"/>
          </a:xfrm>
          <a:custGeom>
            <a:avLst/>
            <a:gdLst>
              <a:gd name="T0" fmla="*/ 74613 w 59"/>
              <a:gd name="T1" fmla="*/ 41577 h 63"/>
              <a:gd name="T2" fmla="*/ 74613 w 59"/>
              <a:gd name="T3" fmla="*/ 49137 h 63"/>
              <a:gd name="T4" fmla="*/ 72084 w 59"/>
              <a:gd name="T5" fmla="*/ 56696 h 63"/>
              <a:gd name="T6" fmla="*/ 69554 w 59"/>
              <a:gd name="T7" fmla="*/ 64256 h 63"/>
              <a:gd name="T8" fmla="*/ 64496 w 59"/>
              <a:gd name="T9" fmla="*/ 69296 h 63"/>
              <a:gd name="T10" fmla="*/ 59437 w 59"/>
              <a:gd name="T11" fmla="*/ 74335 h 63"/>
              <a:gd name="T12" fmla="*/ 51850 w 59"/>
              <a:gd name="T13" fmla="*/ 76855 h 63"/>
              <a:gd name="T14" fmla="*/ 46791 w 59"/>
              <a:gd name="T15" fmla="*/ 79375 h 63"/>
              <a:gd name="T16" fmla="*/ 37939 w 59"/>
              <a:gd name="T17" fmla="*/ 79375 h 63"/>
              <a:gd name="T18" fmla="*/ 30351 w 59"/>
              <a:gd name="T19" fmla="*/ 79375 h 63"/>
              <a:gd name="T20" fmla="*/ 22763 w 59"/>
              <a:gd name="T21" fmla="*/ 76855 h 63"/>
              <a:gd name="T22" fmla="*/ 15176 w 59"/>
              <a:gd name="T23" fmla="*/ 74335 h 63"/>
              <a:gd name="T24" fmla="*/ 10117 w 59"/>
              <a:gd name="T25" fmla="*/ 69296 h 63"/>
              <a:gd name="T26" fmla="*/ 7588 w 59"/>
              <a:gd name="T27" fmla="*/ 64256 h 63"/>
              <a:gd name="T28" fmla="*/ 2529 w 59"/>
              <a:gd name="T29" fmla="*/ 56696 h 63"/>
              <a:gd name="T30" fmla="*/ 0 w 59"/>
              <a:gd name="T31" fmla="*/ 49137 h 63"/>
              <a:gd name="T32" fmla="*/ 0 w 59"/>
              <a:gd name="T33" fmla="*/ 41577 h 63"/>
              <a:gd name="T34" fmla="*/ 0 w 59"/>
              <a:gd name="T35" fmla="*/ 34018 h 63"/>
              <a:gd name="T36" fmla="*/ 2529 w 59"/>
              <a:gd name="T37" fmla="*/ 26458 h 63"/>
              <a:gd name="T38" fmla="*/ 7588 w 59"/>
              <a:gd name="T39" fmla="*/ 17639 h 63"/>
              <a:gd name="T40" fmla="*/ 10117 w 59"/>
              <a:gd name="T41" fmla="*/ 12599 h 63"/>
              <a:gd name="T42" fmla="*/ 15176 w 59"/>
              <a:gd name="T43" fmla="*/ 7560 h 63"/>
              <a:gd name="T44" fmla="*/ 22763 w 59"/>
              <a:gd name="T45" fmla="*/ 2520 h 63"/>
              <a:gd name="T46" fmla="*/ 30351 w 59"/>
              <a:gd name="T47" fmla="*/ 2520 h 63"/>
              <a:gd name="T48" fmla="*/ 37939 w 59"/>
              <a:gd name="T49" fmla="*/ 0 h 63"/>
              <a:gd name="T50" fmla="*/ 46791 w 59"/>
              <a:gd name="T51" fmla="*/ 2520 h 63"/>
              <a:gd name="T52" fmla="*/ 51850 w 59"/>
              <a:gd name="T53" fmla="*/ 2520 h 63"/>
              <a:gd name="T54" fmla="*/ 59437 w 59"/>
              <a:gd name="T55" fmla="*/ 7560 h 63"/>
              <a:gd name="T56" fmla="*/ 64496 w 59"/>
              <a:gd name="T57" fmla="*/ 12599 h 63"/>
              <a:gd name="T58" fmla="*/ 69554 w 59"/>
              <a:gd name="T59" fmla="*/ 17639 h 63"/>
              <a:gd name="T60" fmla="*/ 72084 w 59"/>
              <a:gd name="T61" fmla="*/ 26458 h 63"/>
              <a:gd name="T62" fmla="*/ 74613 w 59"/>
              <a:gd name="T63" fmla="*/ 34018 h 63"/>
              <a:gd name="T64" fmla="*/ 74613 w 59"/>
              <a:gd name="T65" fmla="*/ 41577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63">
                <a:moveTo>
                  <a:pt x="59" y="33"/>
                </a:moveTo>
                <a:lnTo>
                  <a:pt x="59" y="39"/>
                </a:lnTo>
                <a:lnTo>
                  <a:pt x="57" y="45"/>
                </a:lnTo>
                <a:lnTo>
                  <a:pt x="55" y="51"/>
                </a:lnTo>
                <a:lnTo>
                  <a:pt x="51" y="55"/>
                </a:lnTo>
                <a:lnTo>
                  <a:pt x="47" y="59"/>
                </a:lnTo>
                <a:lnTo>
                  <a:pt x="41" y="61"/>
                </a:lnTo>
                <a:lnTo>
                  <a:pt x="37" y="63"/>
                </a:lnTo>
                <a:lnTo>
                  <a:pt x="30" y="63"/>
                </a:lnTo>
                <a:lnTo>
                  <a:pt x="24" y="63"/>
                </a:lnTo>
                <a:lnTo>
                  <a:pt x="18" y="61"/>
                </a:lnTo>
                <a:lnTo>
                  <a:pt x="12" y="59"/>
                </a:lnTo>
                <a:lnTo>
                  <a:pt x="8" y="55"/>
                </a:lnTo>
                <a:lnTo>
                  <a:pt x="6" y="51"/>
                </a:lnTo>
                <a:lnTo>
                  <a:pt x="2" y="45"/>
                </a:lnTo>
                <a:lnTo>
                  <a:pt x="0" y="39"/>
                </a:lnTo>
                <a:lnTo>
                  <a:pt x="0" y="33"/>
                </a:lnTo>
                <a:lnTo>
                  <a:pt x="0" y="27"/>
                </a:lnTo>
                <a:lnTo>
                  <a:pt x="2" y="21"/>
                </a:lnTo>
                <a:lnTo>
                  <a:pt x="6" y="14"/>
                </a:lnTo>
                <a:lnTo>
                  <a:pt x="8" y="10"/>
                </a:lnTo>
                <a:lnTo>
                  <a:pt x="12" y="6"/>
                </a:lnTo>
                <a:lnTo>
                  <a:pt x="18" y="2"/>
                </a:lnTo>
                <a:lnTo>
                  <a:pt x="24" y="2"/>
                </a:lnTo>
                <a:lnTo>
                  <a:pt x="30" y="0"/>
                </a:lnTo>
                <a:lnTo>
                  <a:pt x="37" y="2"/>
                </a:lnTo>
                <a:lnTo>
                  <a:pt x="41" y="2"/>
                </a:lnTo>
                <a:lnTo>
                  <a:pt x="47" y="6"/>
                </a:lnTo>
                <a:lnTo>
                  <a:pt x="51" y="10"/>
                </a:lnTo>
                <a:lnTo>
                  <a:pt x="55" y="14"/>
                </a:lnTo>
                <a:lnTo>
                  <a:pt x="57" y="21"/>
                </a:lnTo>
                <a:lnTo>
                  <a:pt x="59" y="27"/>
                </a:lnTo>
                <a:lnTo>
                  <a:pt x="59" y="33"/>
                </a:lnTo>
              </a:path>
            </a:pathLst>
          </a:custGeom>
          <a:solidFill>
            <a:srgbClr val="A9BDA9"/>
          </a:solidFill>
          <a:ln w="9525">
            <a:solidFill>
              <a:schemeClr val="tx1"/>
            </a:solidFill>
            <a:prstDash val="solid"/>
            <a:round/>
            <a:headEnd/>
            <a:tailEnd/>
          </a:ln>
        </p:spPr>
        <p:txBody>
          <a:bodyPr/>
          <a:lstStyle/>
          <a:p>
            <a:endParaRPr lang="en-US"/>
          </a:p>
        </p:txBody>
      </p:sp>
      <p:sp>
        <p:nvSpPr>
          <p:cNvPr id="42" name="Freeform 41">
            <a:extLst>
              <a:ext uri="{FF2B5EF4-FFF2-40B4-BE49-F238E27FC236}">
                <a16:creationId xmlns:a16="http://schemas.microsoft.com/office/drawing/2014/main" id="{F2EC2E83-B19F-4EA2-B88E-C2FB31B8AB3E}"/>
              </a:ext>
            </a:extLst>
          </p:cNvPr>
          <p:cNvSpPr>
            <a:spLocks noChangeAspect="1" noEditPoints="1"/>
          </p:cNvSpPr>
          <p:nvPr/>
        </p:nvSpPr>
        <p:spPr bwMode="auto">
          <a:xfrm>
            <a:off x="5203841" y="3146435"/>
            <a:ext cx="174625" cy="244475"/>
          </a:xfrm>
          <a:custGeom>
            <a:avLst/>
            <a:gdLst>
              <a:gd name="T0" fmla="*/ 0 w 270"/>
              <a:gd name="T1" fmla="*/ 237973 h 376"/>
              <a:gd name="T2" fmla="*/ 170744 w 270"/>
              <a:gd name="T3" fmla="*/ 237973 h 376"/>
              <a:gd name="T4" fmla="*/ 170744 w 270"/>
              <a:gd name="T5" fmla="*/ 244475 h 376"/>
              <a:gd name="T6" fmla="*/ 0 w 270"/>
              <a:gd name="T7" fmla="*/ 244475 h 376"/>
              <a:gd name="T8" fmla="*/ 0 w 270"/>
              <a:gd name="T9" fmla="*/ 237973 h 376"/>
              <a:gd name="T10" fmla="*/ 174625 w 270"/>
              <a:gd name="T11" fmla="*/ 240574 h 376"/>
              <a:gd name="T12" fmla="*/ 174625 w 270"/>
              <a:gd name="T13" fmla="*/ 244475 h 376"/>
              <a:gd name="T14" fmla="*/ 170744 w 270"/>
              <a:gd name="T15" fmla="*/ 244475 h 376"/>
              <a:gd name="T16" fmla="*/ 170744 w 270"/>
              <a:gd name="T17" fmla="*/ 240574 h 376"/>
              <a:gd name="T18" fmla="*/ 174625 w 270"/>
              <a:gd name="T19" fmla="*/ 240574 h 376"/>
              <a:gd name="T20" fmla="*/ 168157 w 270"/>
              <a:gd name="T21" fmla="*/ 240574 h 376"/>
              <a:gd name="T22" fmla="*/ 168157 w 270"/>
              <a:gd name="T23" fmla="*/ 0 h 376"/>
              <a:gd name="T24" fmla="*/ 174625 w 270"/>
              <a:gd name="T25" fmla="*/ 0 h 376"/>
              <a:gd name="T26" fmla="*/ 174625 w 270"/>
              <a:gd name="T27" fmla="*/ 240574 h 376"/>
              <a:gd name="T28" fmla="*/ 168157 w 270"/>
              <a:gd name="T29" fmla="*/ 240574 h 3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376">
                <a:moveTo>
                  <a:pt x="0" y="366"/>
                </a:moveTo>
                <a:lnTo>
                  <a:pt x="264" y="366"/>
                </a:lnTo>
                <a:lnTo>
                  <a:pt x="264" y="376"/>
                </a:lnTo>
                <a:lnTo>
                  <a:pt x="0" y="376"/>
                </a:lnTo>
                <a:lnTo>
                  <a:pt x="0" y="366"/>
                </a:lnTo>
                <a:close/>
                <a:moveTo>
                  <a:pt x="270" y="370"/>
                </a:moveTo>
                <a:lnTo>
                  <a:pt x="270" y="376"/>
                </a:lnTo>
                <a:lnTo>
                  <a:pt x="264" y="376"/>
                </a:lnTo>
                <a:lnTo>
                  <a:pt x="264" y="370"/>
                </a:lnTo>
                <a:lnTo>
                  <a:pt x="270" y="370"/>
                </a:lnTo>
                <a:close/>
                <a:moveTo>
                  <a:pt x="260" y="370"/>
                </a:moveTo>
                <a:lnTo>
                  <a:pt x="260" y="0"/>
                </a:lnTo>
                <a:lnTo>
                  <a:pt x="270" y="0"/>
                </a:lnTo>
                <a:lnTo>
                  <a:pt x="270" y="370"/>
                </a:lnTo>
                <a:lnTo>
                  <a:pt x="260" y="370"/>
                </a:lnTo>
                <a:close/>
              </a:path>
            </a:pathLst>
          </a:custGeom>
          <a:solidFill>
            <a:schemeClr val="tx2"/>
          </a:solidFill>
          <a:ln w="9525">
            <a:solidFill>
              <a:schemeClr val="tx2"/>
            </a:solidFill>
            <a:round/>
            <a:headEnd/>
            <a:tailEnd/>
          </a:ln>
        </p:spPr>
        <p:txBody>
          <a:bodyPr/>
          <a:lstStyle/>
          <a:p>
            <a:endParaRPr lang="en-US"/>
          </a:p>
        </p:txBody>
      </p:sp>
      <p:sp>
        <p:nvSpPr>
          <p:cNvPr id="43" name="Freeform 42">
            <a:extLst>
              <a:ext uri="{FF2B5EF4-FFF2-40B4-BE49-F238E27FC236}">
                <a16:creationId xmlns:a16="http://schemas.microsoft.com/office/drawing/2014/main" id="{02923951-CDFC-46B1-916F-04CAAC7EBCD4}"/>
              </a:ext>
            </a:extLst>
          </p:cNvPr>
          <p:cNvSpPr>
            <a:spLocks noChangeAspect="1"/>
          </p:cNvSpPr>
          <p:nvPr/>
        </p:nvSpPr>
        <p:spPr bwMode="auto">
          <a:xfrm>
            <a:off x="2840053" y="1903422"/>
            <a:ext cx="428625" cy="223838"/>
          </a:xfrm>
          <a:custGeom>
            <a:avLst/>
            <a:gdLst>
              <a:gd name="T0" fmla="*/ 428625 w 337"/>
              <a:gd name="T1" fmla="*/ 138627 h 176"/>
              <a:gd name="T2" fmla="*/ 412091 w 337"/>
              <a:gd name="T3" fmla="*/ 183140 h 176"/>
              <a:gd name="T4" fmla="*/ 427353 w 337"/>
              <a:gd name="T5" fmla="*/ 223838 h 176"/>
              <a:gd name="T6" fmla="*/ 0 w 337"/>
              <a:gd name="T7" fmla="*/ 91570 h 176"/>
              <a:gd name="T8" fmla="*/ 10175 w 337"/>
              <a:gd name="T9" fmla="*/ 0 h 176"/>
              <a:gd name="T10" fmla="*/ 428625 w 337"/>
              <a:gd name="T11" fmla="*/ 138627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 h="176">
                <a:moveTo>
                  <a:pt x="337" y="109"/>
                </a:moveTo>
                <a:lnTo>
                  <a:pt x="324" y="144"/>
                </a:lnTo>
                <a:lnTo>
                  <a:pt x="336" y="176"/>
                </a:lnTo>
                <a:lnTo>
                  <a:pt x="0" y="72"/>
                </a:lnTo>
                <a:lnTo>
                  <a:pt x="8" y="0"/>
                </a:lnTo>
                <a:lnTo>
                  <a:pt x="337" y="10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3">
            <a:extLst>
              <a:ext uri="{FF2B5EF4-FFF2-40B4-BE49-F238E27FC236}">
                <a16:creationId xmlns:a16="http://schemas.microsoft.com/office/drawing/2014/main" id="{78D9FA0C-543F-4343-A62B-ACD0A31EC799}"/>
              </a:ext>
            </a:extLst>
          </p:cNvPr>
          <p:cNvSpPr>
            <a:spLocks noChangeAspect="1"/>
          </p:cNvSpPr>
          <p:nvPr/>
        </p:nvSpPr>
        <p:spPr bwMode="auto">
          <a:xfrm>
            <a:off x="3281378" y="2081222"/>
            <a:ext cx="20638" cy="15875"/>
          </a:xfrm>
          <a:custGeom>
            <a:avLst/>
            <a:gdLst>
              <a:gd name="T0" fmla="*/ 20638 w 17"/>
              <a:gd name="T1" fmla="*/ 7938 h 12"/>
              <a:gd name="T2" fmla="*/ 20638 w 17"/>
              <a:gd name="T3" fmla="*/ 13229 h 12"/>
              <a:gd name="T4" fmla="*/ 18210 w 17"/>
              <a:gd name="T5" fmla="*/ 13229 h 12"/>
              <a:gd name="T6" fmla="*/ 15782 w 17"/>
              <a:gd name="T7" fmla="*/ 15875 h 12"/>
              <a:gd name="T8" fmla="*/ 9712 w 17"/>
              <a:gd name="T9" fmla="*/ 15875 h 12"/>
              <a:gd name="T10" fmla="*/ 7284 w 17"/>
              <a:gd name="T11" fmla="*/ 15875 h 12"/>
              <a:gd name="T12" fmla="*/ 2428 w 17"/>
              <a:gd name="T13" fmla="*/ 13229 h 12"/>
              <a:gd name="T14" fmla="*/ 0 w 17"/>
              <a:gd name="T15" fmla="*/ 13229 h 12"/>
              <a:gd name="T16" fmla="*/ 0 w 17"/>
              <a:gd name="T17" fmla="*/ 7938 h 12"/>
              <a:gd name="T18" fmla="*/ 0 w 17"/>
              <a:gd name="T19" fmla="*/ 5292 h 12"/>
              <a:gd name="T20" fmla="*/ 2428 w 17"/>
              <a:gd name="T21" fmla="*/ 2646 h 12"/>
              <a:gd name="T22" fmla="*/ 7284 w 17"/>
              <a:gd name="T23" fmla="*/ 0 h 12"/>
              <a:gd name="T24" fmla="*/ 9712 w 17"/>
              <a:gd name="T25" fmla="*/ 0 h 12"/>
              <a:gd name="T26" fmla="*/ 15782 w 17"/>
              <a:gd name="T27" fmla="*/ 0 h 12"/>
              <a:gd name="T28" fmla="*/ 18210 w 17"/>
              <a:gd name="T29" fmla="*/ 2646 h 12"/>
              <a:gd name="T30" fmla="*/ 20638 w 17"/>
              <a:gd name="T31" fmla="*/ 5292 h 12"/>
              <a:gd name="T32" fmla="*/ 20638 w 17"/>
              <a:gd name="T33" fmla="*/ 7938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17" y="6"/>
                </a:moveTo>
                <a:lnTo>
                  <a:pt x="17" y="10"/>
                </a:lnTo>
                <a:lnTo>
                  <a:pt x="15" y="10"/>
                </a:lnTo>
                <a:lnTo>
                  <a:pt x="13" y="12"/>
                </a:lnTo>
                <a:lnTo>
                  <a:pt x="8" y="12"/>
                </a:lnTo>
                <a:lnTo>
                  <a:pt x="6" y="12"/>
                </a:lnTo>
                <a:lnTo>
                  <a:pt x="2" y="10"/>
                </a:lnTo>
                <a:lnTo>
                  <a:pt x="0" y="10"/>
                </a:lnTo>
                <a:lnTo>
                  <a:pt x="0" y="6"/>
                </a:lnTo>
                <a:lnTo>
                  <a:pt x="0" y="4"/>
                </a:lnTo>
                <a:lnTo>
                  <a:pt x="2" y="2"/>
                </a:lnTo>
                <a:lnTo>
                  <a:pt x="6" y="0"/>
                </a:lnTo>
                <a:lnTo>
                  <a:pt x="8" y="0"/>
                </a:lnTo>
                <a:lnTo>
                  <a:pt x="13" y="0"/>
                </a:lnTo>
                <a:lnTo>
                  <a:pt x="15" y="2"/>
                </a:lnTo>
                <a:lnTo>
                  <a:pt x="17" y="4"/>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4">
            <a:extLst>
              <a:ext uri="{FF2B5EF4-FFF2-40B4-BE49-F238E27FC236}">
                <a16:creationId xmlns:a16="http://schemas.microsoft.com/office/drawing/2014/main" id="{167E5A71-9B0C-42CF-A59C-7A74C63A2703}"/>
              </a:ext>
            </a:extLst>
          </p:cNvPr>
          <p:cNvSpPr>
            <a:spLocks noChangeAspect="1"/>
          </p:cNvSpPr>
          <p:nvPr/>
        </p:nvSpPr>
        <p:spPr bwMode="auto">
          <a:xfrm>
            <a:off x="3255978" y="2049472"/>
            <a:ext cx="74613" cy="80963"/>
          </a:xfrm>
          <a:custGeom>
            <a:avLst/>
            <a:gdLst>
              <a:gd name="T0" fmla="*/ 74613 w 59"/>
              <a:gd name="T1" fmla="*/ 39216 h 64"/>
              <a:gd name="T2" fmla="*/ 74613 w 59"/>
              <a:gd name="T3" fmla="*/ 46807 h 64"/>
              <a:gd name="T4" fmla="*/ 72084 w 59"/>
              <a:gd name="T5" fmla="*/ 54397 h 64"/>
              <a:gd name="T6" fmla="*/ 69554 w 59"/>
              <a:gd name="T7" fmla="*/ 61987 h 64"/>
              <a:gd name="T8" fmla="*/ 64496 w 59"/>
              <a:gd name="T9" fmla="*/ 67047 h 64"/>
              <a:gd name="T10" fmla="*/ 59437 w 59"/>
              <a:gd name="T11" fmla="*/ 72108 h 64"/>
              <a:gd name="T12" fmla="*/ 51850 w 59"/>
              <a:gd name="T13" fmla="*/ 77168 h 64"/>
              <a:gd name="T14" fmla="*/ 46791 w 59"/>
              <a:gd name="T15" fmla="*/ 80963 h 64"/>
              <a:gd name="T16" fmla="*/ 37939 w 59"/>
              <a:gd name="T17" fmla="*/ 80963 h 64"/>
              <a:gd name="T18" fmla="*/ 30351 w 59"/>
              <a:gd name="T19" fmla="*/ 80963 h 64"/>
              <a:gd name="T20" fmla="*/ 22763 w 59"/>
              <a:gd name="T21" fmla="*/ 77168 h 64"/>
              <a:gd name="T22" fmla="*/ 15176 w 59"/>
              <a:gd name="T23" fmla="*/ 72108 h 64"/>
              <a:gd name="T24" fmla="*/ 10117 w 59"/>
              <a:gd name="T25" fmla="*/ 67047 h 64"/>
              <a:gd name="T26" fmla="*/ 7588 w 59"/>
              <a:gd name="T27" fmla="*/ 61987 h 64"/>
              <a:gd name="T28" fmla="*/ 2529 w 59"/>
              <a:gd name="T29" fmla="*/ 54397 h 64"/>
              <a:gd name="T30" fmla="*/ 0 w 59"/>
              <a:gd name="T31" fmla="*/ 46807 h 64"/>
              <a:gd name="T32" fmla="*/ 0 w 59"/>
              <a:gd name="T33" fmla="*/ 39216 h 64"/>
              <a:gd name="T34" fmla="*/ 0 w 59"/>
              <a:gd name="T35" fmla="*/ 31626 h 64"/>
              <a:gd name="T36" fmla="*/ 2529 w 59"/>
              <a:gd name="T37" fmla="*/ 24036 h 64"/>
              <a:gd name="T38" fmla="*/ 7588 w 59"/>
              <a:gd name="T39" fmla="*/ 18976 h 64"/>
              <a:gd name="T40" fmla="*/ 10117 w 59"/>
              <a:gd name="T41" fmla="*/ 10120 h 64"/>
              <a:gd name="T42" fmla="*/ 15176 w 59"/>
              <a:gd name="T43" fmla="*/ 5060 h 64"/>
              <a:gd name="T44" fmla="*/ 22763 w 59"/>
              <a:gd name="T45" fmla="*/ 2530 h 64"/>
              <a:gd name="T46" fmla="*/ 30351 w 59"/>
              <a:gd name="T47" fmla="*/ 0 h 64"/>
              <a:gd name="T48" fmla="*/ 37939 w 59"/>
              <a:gd name="T49" fmla="*/ 0 h 64"/>
              <a:gd name="T50" fmla="*/ 46791 w 59"/>
              <a:gd name="T51" fmla="*/ 0 h 64"/>
              <a:gd name="T52" fmla="*/ 51850 w 59"/>
              <a:gd name="T53" fmla="*/ 2530 h 64"/>
              <a:gd name="T54" fmla="*/ 59437 w 59"/>
              <a:gd name="T55" fmla="*/ 5060 h 64"/>
              <a:gd name="T56" fmla="*/ 64496 w 59"/>
              <a:gd name="T57" fmla="*/ 10120 h 64"/>
              <a:gd name="T58" fmla="*/ 69554 w 59"/>
              <a:gd name="T59" fmla="*/ 18976 h 64"/>
              <a:gd name="T60" fmla="*/ 72084 w 59"/>
              <a:gd name="T61" fmla="*/ 24036 h 64"/>
              <a:gd name="T62" fmla="*/ 74613 w 59"/>
              <a:gd name="T63" fmla="*/ 31626 h 64"/>
              <a:gd name="T64" fmla="*/ 74613 w 59"/>
              <a:gd name="T65" fmla="*/ 39216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64">
                <a:moveTo>
                  <a:pt x="59" y="31"/>
                </a:moveTo>
                <a:lnTo>
                  <a:pt x="59" y="37"/>
                </a:lnTo>
                <a:lnTo>
                  <a:pt x="57" y="43"/>
                </a:lnTo>
                <a:lnTo>
                  <a:pt x="55" y="49"/>
                </a:lnTo>
                <a:lnTo>
                  <a:pt x="51" y="53"/>
                </a:lnTo>
                <a:lnTo>
                  <a:pt x="47" y="57"/>
                </a:lnTo>
                <a:lnTo>
                  <a:pt x="41" y="61"/>
                </a:lnTo>
                <a:lnTo>
                  <a:pt x="37" y="64"/>
                </a:lnTo>
                <a:lnTo>
                  <a:pt x="30" y="64"/>
                </a:lnTo>
                <a:lnTo>
                  <a:pt x="24" y="64"/>
                </a:lnTo>
                <a:lnTo>
                  <a:pt x="18" y="61"/>
                </a:lnTo>
                <a:lnTo>
                  <a:pt x="12" y="57"/>
                </a:lnTo>
                <a:lnTo>
                  <a:pt x="8" y="53"/>
                </a:lnTo>
                <a:lnTo>
                  <a:pt x="6" y="49"/>
                </a:lnTo>
                <a:lnTo>
                  <a:pt x="2" y="43"/>
                </a:lnTo>
                <a:lnTo>
                  <a:pt x="0" y="37"/>
                </a:lnTo>
                <a:lnTo>
                  <a:pt x="0" y="31"/>
                </a:lnTo>
                <a:lnTo>
                  <a:pt x="0" y="25"/>
                </a:lnTo>
                <a:lnTo>
                  <a:pt x="2" y="19"/>
                </a:lnTo>
                <a:lnTo>
                  <a:pt x="6" y="15"/>
                </a:lnTo>
                <a:lnTo>
                  <a:pt x="8" y="8"/>
                </a:lnTo>
                <a:lnTo>
                  <a:pt x="12" y="4"/>
                </a:lnTo>
                <a:lnTo>
                  <a:pt x="18" y="2"/>
                </a:lnTo>
                <a:lnTo>
                  <a:pt x="24" y="0"/>
                </a:lnTo>
                <a:lnTo>
                  <a:pt x="30" y="0"/>
                </a:lnTo>
                <a:lnTo>
                  <a:pt x="37" y="0"/>
                </a:lnTo>
                <a:lnTo>
                  <a:pt x="41" y="2"/>
                </a:lnTo>
                <a:lnTo>
                  <a:pt x="47" y="4"/>
                </a:lnTo>
                <a:lnTo>
                  <a:pt x="51" y="8"/>
                </a:lnTo>
                <a:lnTo>
                  <a:pt x="55" y="15"/>
                </a:lnTo>
                <a:lnTo>
                  <a:pt x="57" y="19"/>
                </a:lnTo>
                <a:lnTo>
                  <a:pt x="59" y="25"/>
                </a:lnTo>
                <a:lnTo>
                  <a:pt x="59" y="31"/>
                </a:lnTo>
              </a:path>
            </a:pathLst>
          </a:custGeom>
          <a:solidFill>
            <a:srgbClr val="A9BDA9"/>
          </a:solidFill>
          <a:ln w="9525">
            <a:solidFill>
              <a:schemeClr val="tx1"/>
            </a:solidFill>
            <a:prstDash val="solid"/>
            <a:round/>
            <a:headEnd/>
            <a:tailEnd/>
          </a:ln>
        </p:spPr>
        <p:txBody>
          <a:bodyPr/>
          <a:lstStyle/>
          <a:p>
            <a:endParaRPr lang="en-US"/>
          </a:p>
        </p:txBody>
      </p:sp>
      <p:sp>
        <p:nvSpPr>
          <p:cNvPr id="46" name="Freeform 45">
            <a:extLst>
              <a:ext uri="{FF2B5EF4-FFF2-40B4-BE49-F238E27FC236}">
                <a16:creationId xmlns:a16="http://schemas.microsoft.com/office/drawing/2014/main" id="{C114AA38-DD9B-489F-B1CF-4017C3EB57DF}"/>
              </a:ext>
            </a:extLst>
          </p:cNvPr>
          <p:cNvSpPr>
            <a:spLocks noChangeAspect="1"/>
          </p:cNvSpPr>
          <p:nvPr/>
        </p:nvSpPr>
        <p:spPr bwMode="auto">
          <a:xfrm>
            <a:off x="2709878" y="1751022"/>
            <a:ext cx="450850" cy="215900"/>
          </a:xfrm>
          <a:custGeom>
            <a:avLst/>
            <a:gdLst>
              <a:gd name="T0" fmla="*/ 450850 w 354"/>
              <a:gd name="T1" fmla="*/ 139700 h 170"/>
              <a:gd name="T2" fmla="*/ 417737 w 354"/>
              <a:gd name="T3" fmla="*/ 162560 h 170"/>
              <a:gd name="T4" fmla="*/ 425378 w 354"/>
              <a:gd name="T5" fmla="*/ 215900 h 170"/>
              <a:gd name="T6" fmla="*/ 0 w 354"/>
              <a:gd name="T7" fmla="*/ 86360 h 170"/>
              <a:gd name="T8" fmla="*/ 12736 w 354"/>
              <a:gd name="T9" fmla="*/ 0 h 170"/>
              <a:gd name="T10" fmla="*/ 450850 w 354"/>
              <a:gd name="T11" fmla="*/ 13970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4" h="170">
                <a:moveTo>
                  <a:pt x="354" y="110"/>
                </a:moveTo>
                <a:lnTo>
                  <a:pt x="328" y="128"/>
                </a:lnTo>
                <a:lnTo>
                  <a:pt x="334" y="170"/>
                </a:lnTo>
                <a:lnTo>
                  <a:pt x="0" y="68"/>
                </a:lnTo>
                <a:lnTo>
                  <a:pt x="10" y="0"/>
                </a:lnTo>
                <a:lnTo>
                  <a:pt x="354" y="1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6">
            <a:extLst>
              <a:ext uri="{FF2B5EF4-FFF2-40B4-BE49-F238E27FC236}">
                <a16:creationId xmlns:a16="http://schemas.microsoft.com/office/drawing/2014/main" id="{6F0839B2-D0F7-4AB3-8D8B-03FFAAD3A1A9}"/>
              </a:ext>
            </a:extLst>
          </p:cNvPr>
          <p:cNvSpPr>
            <a:spLocks noChangeAspect="1"/>
          </p:cNvSpPr>
          <p:nvPr/>
        </p:nvSpPr>
        <p:spPr bwMode="auto">
          <a:xfrm>
            <a:off x="3128978" y="1895485"/>
            <a:ext cx="74613" cy="79375"/>
          </a:xfrm>
          <a:custGeom>
            <a:avLst/>
            <a:gdLst>
              <a:gd name="T0" fmla="*/ 74613 w 59"/>
              <a:gd name="T1" fmla="*/ 37798 h 63"/>
              <a:gd name="T2" fmla="*/ 74613 w 59"/>
              <a:gd name="T3" fmla="*/ 46617 h 63"/>
              <a:gd name="T4" fmla="*/ 72084 w 59"/>
              <a:gd name="T5" fmla="*/ 54177 h 63"/>
              <a:gd name="T6" fmla="*/ 69554 w 59"/>
              <a:gd name="T7" fmla="*/ 61736 h 63"/>
              <a:gd name="T8" fmla="*/ 64496 w 59"/>
              <a:gd name="T9" fmla="*/ 66776 h 63"/>
              <a:gd name="T10" fmla="*/ 59437 w 59"/>
              <a:gd name="T11" fmla="*/ 71815 h 63"/>
              <a:gd name="T12" fmla="*/ 50585 w 59"/>
              <a:gd name="T13" fmla="*/ 76855 h 63"/>
              <a:gd name="T14" fmla="*/ 42997 w 59"/>
              <a:gd name="T15" fmla="*/ 76855 h 63"/>
              <a:gd name="T16" fmla="*/ 35410 w 59"/>
              <a:gd name="T17" fmla="*/ 79375 h 63"/>
              <a:gd name="T18" fmla="*/ 30351 w 59"/>
              <a:gd name="T19" fmla="*/ 76855 h 63"/>
              <a:gd name="T20" fmla="*/ 22763 w 59"/>
              <a:gd name="T21" fmla="*/ 76855 h 63"/>
              <a:gd name="T22" fmla="*/ 15176 w 59"/>
              <a:gd name="T23" fmla="*/ 71815 h 63"/>
              <a:gd name="T24" fmla="*/ 10117 w 59"/>
              <a:gd name="T25" fmla="*/ 66776 h 63"/>
              <a:gd name="T26" fmla="*/ 5059 w 59"/>
              <a:gd name="T27" fmla="*/ 61736 h 63"/>
              <a:gd name="T28" fmla="*/ 2529 w 59"/>
              <a:gd name="T29" fmla="*/ 54177 h 63"/>
              <a:gd name="T30" fmla="*/ 0 w 59"/>
              <a:gd name="T31" fmla="*/ 46617 h 63"/>
              <a:gd name="T32" fmla="*/ 0 w 59"/>
              <a:gd name="T33" fmla="*/ 37798 h 63"/>
              <a:gd name="T34" fmla="*/ 0 w 59"/>
              <a:gd name="T35" fmla="*/ 30238 h 63"/>
              <a:gd name="T36" fmla="*/ 2529 w 59"/>
              <a:gd name="T37" fmla="*/ 22679 h 63"/>
              <a:gd name="T38" fmla="*/ 5059 w 59"/>
              <a:gd name="T39" fmla="*/ 15119 h 63"/>
              <a:gd name="T40" fmla="*/ 10117 w 59"/>
              <a:gd name="T41" fmla="*/ 10079 h 63"/>
              <a:gd name="T42" fmla="*/ 15176 w 59"/>
              <a:gd name="T43" fmla="*/ 5040 h 63"/>
              <a:gd name="T44" fmla="*/ 22763 w 59"/>
              <a:gd name="T45" fmla="*/ 2520 h 63"/>
              <a:gd name="T46" fmla="*/ 30351 w 59"/>
              <a:gd name="T47" fmla="*/ 0 h 63"/>
              <a:gd name="T48" fmla="*/ 35410 w 59"/>
              <a:gd name="T49" fmla="*/ 0 h 63"/>
              <a:gd name="T50" fmla="*/ 42997 w 59"/>
              <a:gd name="T51" fmla="*/ 0 h 63"/>
              <a:gd name="T52" fmla="*/ 50585 w 59"/>
              <a:gd name="T53" fmla="*/ 2520 h 63"/>
              <a:gd name="T54" fmla="*/ 59437 w 59"/>
              <a:gd name="T55" fmla="*/ 5040 h 63"/>
              <a:gd name="T56" fmla="*/ 64496 w 59"/>
              <a:gd name="T57" fmla="*/ 10079 h 63"/>
              <a:gd name="T58" fmla="*/ 69554 w 59"/>
              <a:gd name="T59" fmla="*/ 15119 h 63"/>
              <a:gd name="T60" fmla="*/ 72084 w 59"/>
              <a:gd name="T61" fmla="*/ 22679 h 63"/>
              <a:gd name="T62" fmla="*/ 74613 w 59"/>
              <a:gd name="T63" fmla="*/ 30238 h 63"/>
              <a:gd name="T64" fmla="*/ 74613 w 59"/>
              <a:gd name="T65" fmla="*/ 37798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63">
                <a:moveTo>
                  <a:pt x="59" y="30"/>
                </a:moveTo>
                <a:lnTo>
                  <a:pt x="59" y="37"/>
                </a:lnTo>
                <a:lnTo>
                  <a:pt x="57" y="43"/>
                </a:lnTo>
                <a:lnTo>
                  <a:pt x="55" y="49"/>
                </a:lnTo>
                <a:lnTo>
                  <a:pt x="51" y="53"/>
                </a:lnTo>
                <a:lnTo>
                  <a:pt x="47" y="57"/>
                </a:lnTo>
                <a:lnTo>
                  <a:pt x="40" y="61"/>
                </a:lnTo>
                <a:lnTo>
                  <a:pt x="34" y="61"/>
                </a:lnTo>
                <a:lnTo>
                  <a:pt x="28" y="63"/>
                </a:lnTo>
                <a:lnTo>
                  <a:pt x="24" y="61"/>
                </a:lnTo>
                <a:lnTo>
                  <a:pt x="18" y="61"/>
                </a:lnTo>
                <a:lnTo>
                  <a:pt x="12" y="57"/>
                </a:lnTo>
                <a:lnTo>
                  <a:pt x="8" y="53"/>
                </a:lnTo>
                <a:lnTo>
                  <a:pt x="4" y="49"/>
                </a:lnTo>
                <a:lnTo>
                  <a:pt x="2" y="43"/>
                </a:lnTo>
                <a:lnTo>
                  <a:pt x="0" y="37"/>
                </a:lnTo>
                <a:lnTo>
                  <a:pt x="0" y="30"/>
                </a:lnTo>
                <a:lnTo>
                  <a:pt x="0" y="24"/>
                </a:lnTo>
                <a:lnTo>
                  <a:pt x="2" y="18"/>
                </a:lnTo>
                <a:lnTo>
                  <a:pt x="4" y="12"/>
                </a:lnTo>
                <a:lnTo>
                  <a:pt x="8" y="8"/>
                </a:lnTo>
                <a:lnTo>
                  <a:pt x="12" y="4"/>
                </a:lnTo>
                <a:lnTo>
                  <a:pt x="18" y="2"/>
                </a:lnTo>
                <a:lnTo>
                  <a:pt x="24" y="0"/>
                </a:lnTo>
                <a:lnTo>
                  <a:pt x="28" y="0"/>
                </a:lnTo>
                <a:lnTo>
                  <a:pt x="34" y="0"/>
                </a:lnTo>
                <a:lnTo>
                  <a:pt x="40" y="2"/>
                </a:lnTo>
                <a:lnTo>
                  <a:pt x="47" y="4"/>
                </a:lnTo>
                <a:lnTo>
                  <a:pt x="51" y="8"/>
                </a:lnTo>
                <a:lnTo>
                  <a:pt x="55" y="12"/>
                </a:lnTo>
                <a:lnTo>
                  <a:pt x="57" y="18"/>
                </a:lnTo>
                <a:lnTo>
                  <a:pt x="59" y="24"/>
                </a:lnTo>
                <a:lnTo>
                  <a:pt x="59"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7">
            <a:extLst>
              <a:ext uri="{FF2B5EF4-FFF2-40B4-BE49-F238E27FC236}">
                <a16:creationId xmlns:a16="http://schemas.microsoft.com/office/drawing/2014/main" id="{4820C0F8-FD76-4813-AEF1-88B438EECF50}"/>
              </a:ext>
            </a:extLst>
          </p:cNvPr>
          <p:cNvSpPr>
            <a:spLocks noChangeAspect="1"/>
          </p:cNvSpPr>
          <p:nvPr/>
        </p:nvSpPr>
        <p:spPr bwMode="auto">
          <a:xfrm>
            <a:off x="3128978" y="1895485"/>
            <a:ext cx="74613" cy="79375"/>
          </a:xfrm>
          <a:custGeom>
            <a:avLst/>
            <a:gdLst>
              <a:gd name="T0" fmla="*/ 74613 w 59"/>
              <a:gd name="T1" fmla="*/ 37798 h 63"/>
              <a:gd name="T2" fmla="*/ 74613 w 59"/>
              <a:gd name="T3" fmla="*/ 46617 h 63"/>
              <a:gd name="T4" fmla="*/ 72084 w 59"/>
              <a:gd name="T5" fmla="*/ 54177 h 63"/>
              <a:gd name="T6" fmla="*/ 69554 w 59"/>
              <a:gd name="T7" fmla="*/ 61736 h 63"/>
              <a:gd name="T8" fmla="*/ 64496 w 59"/>
              <a:gd name="T9" fmla="*/ 66776 h 63"/>
              <a:gd name="T10" fmla="*/ 59437 w 59"/>
              <a:gd name="T11" fmla="*/ 71815 h 63"/>
              <a:gd name="T12" fmla="*/ 50585 w 59"/>
              <a:gd name="T13" fmla="*/ 76855 h 63"/>
              <a:gd name="T14" fmla="*/ 42997 w 59"/>
              <a:gd name="T15" fmla="*/ 76855 h 63"/>
              <a:gd name="T16" fmla="*/ 35410 w 59"/>
              <a:gd name="T17" fmla="*/ 79375 h 63"/>
              <a:gd name="T18" fmla="*/ 30351 w 59"/>
              <a:gd name="T19" fmla="*/ 76855 h 63"/>
              <a:gd name="T20" fmla="*/ 22763 w 59"/>
              <a:gd name="T21" fmla="*/ 76855 h 63"/>
              <a:gd name="T22" fmla="*/ 15176 w 59"/>
              <a:gd name="T23" fmla="*/ 71815 h 63"/>
              <a:gd name="T24" fmla="*/ 10117 w 59"/>
              <a:gd name="T25" fmla="*/ 66776 h 63"/>
              <a:gd name="T26" fmla="*/ 5059 w 59"/>
              <a:gd name="T27" fmla="*/ 61736 h 63"/>
              <a:gd name="T28" fmla="*/ 2529 w 59"/>
              <a:gd name="T29" fmla="*/ 54177 h 63"/>
              <a:gd name="T30" fmla="*/ 0 w 59"/>
              <a:gd name="T31" fmla="*/ 46617 h 63"/>
              <a:gd name="T32" fmla="*/ 0 w 59"/>
              <a:gd name="T33" fmla="*/ 37798 h 63"/>
              <a:gd name="T34" fmla="*/ 0 w 59"/>
              <a:gd name="T35" fmla="*/ 30238 h 63"/>
              <a:gd name="T36" fmla="*/ 2529 w 59"/>
              <a:gd name="T37" fmla="*/ 22679 h 63"/>
              <a:gd name="T38" fmla="*/ 5059 w 59"/>
              <a:gd name="T39" fmla="*/ 15119 h 63"/>
              <a:gd name="T40" fmla="*/ 10117 w 59"/>
              <a:gd name="T41" fmla="*/ 10079 h 63"/>
              <a:gd name="T42" fmla="*/ 15176 w 59"/>
              <a:gd name="T43" fmla="*/ 5040 h 63"/>
              <a:gd name="T44" fmla="*/ 22763 w 59"/>
              <a:gd name="T45" fmla="*/ 2520 h 63"/>
              <a:gd name="T46" fmla="*/ 30351 w 59"/>
              <a:gd name="T47" fmla="*/ 0 h 63"/>
              <a:gd name="T48" fmla="*/ 35410 w 59"/>
              <a:gd name="T49" fmla="*/ 0 h 63"/>
              <a:gd name="T50" fmla="*/ 42997 w 59"/>
              <a:gd name="T51" fmla="*/ 0 h 63"/>
              <a:gd name="T52" fmla="*/ 50585 w 59"/>
              <a:gd name="T53" fmla="*/ 2520 h 63"/>
              <a:gd name="T54" fmla="*/ 59437 w 59"/>
              <a:gd name="T55" fmla="*/ 5040 h 63"/>
              <a:gd name="T56" fmla="*/ 64496 w 59"/>
              <a:gd name="T57" fmla="*/ 10079 h 63"/>
              <a:gd name="T58" fmla="*/ 69554 w 59"/>
              <a:gd name="T59" fmla="*/ 15119 h 63"/>
              <a:gd name="T60" fmla="*/ 72084 w 59"/>
              <a:gd name="T61" fmla="*/ 22679 h 63"/>
              <a:gd name="T62" fmla="*/ 74613 w 59"/>
              <a:gd name="T63" fmla="*/ 30238 h 63"/>
              <a:gd name="T64" fmla="*/ 74613 w 59"/>
              <a:gd name="T65" fmla="*/ 37798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63">
                <a:moveTo>
                  <a:pt x="59" y="30"/>
                </a:moveTo>
                <a:lnTo>
                  <a:pt x="59" y="37"/>
                </a:lnTo>
                <a:lnTo>
                  <a:pt x="57" y="43"/>
                </a:lnTo>
                <a:lnTo>
                  <a:pt x="55" y="49"/>
                </a:lnTo>
                <a:lnTo>
                  <a:pt x="51" y="53"/>
                </a:lnTo>
                <a:lnTo>
                  <a:pt x="47" y="57"/>
                </a:lnTo>
                <a:lnTo>
                  <a:pt x="40" y="61"/>
                </a:lnTo>
                <a:lnTo>
                  <a:pt x="34" y="61"/>
                </a:lnTo>
                <a:lnTo>
                  <a:pt x="28" y="63"/>
                </a:lnTo>
                <a:lnTo>
                  <a:pt x="24" y="61"/>
                </a:lnTo>
                <a:lnTo>
                  <a:pt x="18" y="61"/>
                </a:lnTo>
                <a:lnTo>
                  <a:pt x="12" y="57"/>
                </a:lnTo>
                <a:lnTo>
                  <a:pt x="8" y="53"/>
                </a:lnTo>
                <a:lnTo>
                  <a:pt x="4" y="49"/>
                </a:lnTo>
                <a:lnTo>
                  <a:pt x="2" y="43"/>
                </a:lnTo>
                <a:lnTo>
                  <a:pt x="0" y="37"/>
                </a:lnTo>
                <a:lnTo>
                  <a:pt x="0" y="30"/>
                </a:lnTo>
                <a:lnTo>
                  <a:pt x="0" y="24"/>
                </a:lnTo>
                <a:lnTo>
                  <a:pt x="2" y="18"/>
                </a:lnTo>
                <a:lnTo>
                  <a:pt x="4" y="12"/>
                </a:lnTo>
                <a:lnTo>
                  <a:pt x="8" y="8"/>
                </a:lnTo>
                <a:lnTo>
                  <a:pt x="12" y="4"/>
                </a:lnTo>
                <a:lnTo>
                  <a:pt x="18" y="2"/>
                </a:lnTo>
                <a:lnTo>
                  <a:pt x="24" y="0"/>
                </a:lnTo>
                <a:lnTo>
                  <a:pt x="28" y="0"/>
                </a:lnTo>
                <a:lnTo>
                  <a:pt x="34" y="0"/>
                </a:lnTo>
                <a:lnTo>
                  <a:pt x="40" y="2"/>
                </a:lnTo>
                <a:lnTo>
                  <a:pt x="47" y="4"/>
                </a:lnTo>
                <a:lnTo>
                  <a:pt x="51" y="8"/>
                </a:lnTo>
                <a:lnTo>
                  <a:pt x="55" y="12"/>
                </a:lnTo>
                <a:lnTo>
                  <a:pt x="57" y="18"/>
                </a:lnTo>
                <a:lnTo>
                  <a:pt x="59" y="24"/>
                </a:lnTo>
                <a:lnTo>
                  <a:pt x="59" y="30"/>
                </a:lnTo>
              </a:path>
            </a:pathLst>
          </a:custGeom>
          <a:solidFill>
            <a:srgbClr val="A9BDA9"/>
          </a:solidFill>
          <a:ln w="9525">
            <a:solidFill>
              <a:schemeClr val="tx1"/>
            </a:solidFill>
            <a:prstDash val="solid"/>
            <a:round/>
            <a:headEnd/>
            <a:tailEnd/>
          </a:ln>
        </p:spPr>
        <p:txBody>
          <a:bodyPr/>
          <a:lstStyle/>
          <a:p>
            <a:endParaRPr lang="en-US"/>
          </a:p>
        </p:txBody>
      </p:sp>
      <p:sp>
        <p:nvSpPr>
          <p:cNvPr id="49" name="Freeform 48">
            <a:extLst>
              <a:ext uri="{FF2B5EF4-FFF2-40B4-BE49-F238E27FC236}">
                <a16:creationId xmlns:a16="http://schemas.microsoft.com/office/drawing/2014/main" id="{9EC8BB7E-C001-4ECD-A459-5A95035C1E49}"/>
              </a:ext>
            </a:extLst>
          </p:cNvPr>
          <p:cNvSpPr>
            <a:spLocks noChangeAspect="1"/>
          </p:cNvSpPr>
          <p:nvPr/>
        </p:nvSpPr>
        <p:spPr bwMode="auto">
          <a:xfrm>
            <a:off x="3154378" y="1925647"/>
            <a:ext cx="19050" cy="15875"/>
          </a:xfrm>
          <a:custGeom>
            <a:avLst/>
            <a:gdLst>
              <a:gd name="T0" fmla="*/ 19050 w 16"/>
              <a:gd name="T1" fmla="*/ 7327 h 13"/>
              <a:gd name="T2" fmla="*/ 19050 w 16"/>
              <a:gd name="T3" fmla="*/ 10990 h 13"/>
              <a:gd name="T4" fmla="*/ 16669 w 16"/>
              <a:gd name="T5" fmla="*/ 13433 h 13"/>
              <a:gd name="T6" fmla="*/ 14288 w 16"/>
              <a:gd name="T7" fmla="*/ 15875 h 13"/>
              <a:gd name="T8" fmla="*/ 9525 w 16"/>
              <a:gd name="T9" fmla="*/ 15875 h 13"/>
              <a:gd name="T10" fmla="*/ 4763 w 16"/>
              <a:gd name="T11" fmla="*/ 15875 h 13"/>
              <a:gd name="T12" fmla="*/ 2381 w 16"/>
              <a:gd name="T13" fmla="*/ 13433 h 13"/>
              <a:gd name="T14" fmla="*/ 0 w 16"/>
              <a:gd name="T15" fmla="*/ 10990 h 13"/>
              <a:gd name="T16" fmla="*/ 0 w 16"/>
              <a:gd name="T17" fmla="*/ 7327 h 13"/>
              <a:gd name="T18" fmla="*/ 0 w 16"/>
              <a:gd name="T19" fmla="*/ 4885 h 13"/>
              <a:gd name="T20" fmla="*/ 2381 w 16"/>
              <a:gd name="T21" fmla="*/ 2442 h 13"/>
              <a:gd name="T22" fmla="*/ 4763 w 16"/>
              <a:gd name="T23" fmla="*/ 0 h 13"/>
              <a:gd name="T24" fmla="*/ 9525 w 16"/>
              <a:gd name="T25" fmla="*/ 0 h 13"/>
              <a:gd name="T26" fmla="*/ 14288 w 16"/>
              <a:gd name="T27" fmla="*/ 0 h 13"/>
              <a:gd name="T28" fmla="*/ 16669 w 16"/>
              <a:gd name="T29" fmla="*/ 2442 h 13"/>
              <a:gd name="T30" fmla="*/ 19050 w 16"/>
              <a:gd name="T31" fmla="*/ 4885 h 13"/>
              <a:gd name="T32" fmla="*/ 19050 w 16"/>
              <a:gd name="T33" fmla="*/ 732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3">
                <a:moveTo>
                  <a:pt x="16" y="6"/>
                </a:moveTo>
                <a:lnTo>
                  <a:pt x="16" y="9"/>
                </a:lnTo>
                <a:lnTo>
                  <a:pt x="14" y="11"/>
                </a:lnTo>
                <a:lnTo>
                  <a:pt x="12" y="13"/>
                </a:lnTo>
                <a:lnTo>
                  <a:pt x="8" y="13"/>
                </a:lnTo>
                <a:lnTo>
                  <a:pt x="4" y="13"/>
                </a:lnTo>
                <a:lnTo>
                  <a:pt x="2" y="11"/>
                </a:lnTo>
                <a:lnTo>
                  <a:pt x="0" y="9"/>
                </a:lnTo>
                <a:lnTo>
                  <a:pt x="0" y="6"/>
                </a:lnTo>
                <a:lnTo>
                  <a:pt x="0" y="4"/>
                </a:lnTo>
                <a:lnTo>
                  <a:pt x="2" y="2"/>
                </a:lnTo>
                <a:lnTo>
                  <a:pt x="4" y="0"/>
                </a:lnTo>
                <a:lnTo>
                  <a:pt x="8" y="0"/>
                </a:lnTo>
                <a:lnTo>
                  <a:pt x="12" y="0"/>
                </a:lnTo>
                <a:lnTo>
                  <a:pt x="14" y="2"/>
                </a:lnTo>
                <a:lnTo>
                  <a:pt x="16" y="4"/>
                </a:ln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9">
            <a:extLst>
              <a:ext uri="{FF2B5EF4-FFF2-40B4-BE49-F238E27FC236}">
                <a16:creationId xmlns:a16="http://schemas.microsoft.com/office/drawing/2014/main" id="{CC991F92-EABF-4689-829A-B4C8F45A5133}"/>
              </a:ext>
            </a:extLst>
          </p:cNvPr>
          <p:cNvSpPr>
            <a:spLocks noChangeAspect="1"/>
          </p:cNvSpPr>
          <p:nvPr/>
        </p:nvSpPr>
        <p:spPr bwMode="auto">
          <a:xfrm>
            <a:off x="4070366" y="1770072"/>
            <a:ext cx="733425" cy="314325"/>
          </a:xfrm>
          <a:custGeom>
            <a:avLst/>
            <a:gdLst>
              <a:gd name="T0" fmla="*/ 0 w 577"/>
              <a:gd name="T1" fmla="*/ 301599 h 247"/>
              <a:gd name="T2" fmla="*/ 728341 w 577"/>
              <a:gd name="T3" fmla="*/ 0 h 247"/>
              <a:gd name="T4" fmla="*/ 733425 w 577"/>
              <a:gd name="T5" fmla="*/ 12726 h 247"/>
              <a:gd name="T6" fmla="*/ 5084 w 577"/>
              <a:gd name="T7" fmla="*/ 314325 h 247"/>
              <a:gd name="T8" fmla="*/ 0 w 577"/>
              <a:gd name="T9" fmla="*/ 301599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47">
                <a:moveTo>
                  <a:pt x="0" y="237"/>
                </a:moveTo>
                <a:lnTo>
                  <a:pt x="573" y="0"/>
                </a:lnTo>
                <a:lnTo>
                  <a:pt x="577" y="10"/>
                </a:lnTo>
                <a:lnTo>
                  <a:pt x="4" y="247"/>
                </a:lnTo>
                <a:lnTo>
                  <a:pt x="0" y="237"/>
                </a:lnTo>
                <a:close/>
              </a:path>
            </a:pathLst>
          </a:custGeom>
          <a:solidFill>
            <a:srgbClr val="4D4D4D"/>
          </a:solidFill>
          <a:ln w="9525">
            <a:solidFill>
              <a:srgbClr val="4D4D4D"/>
            </a:solidFill>
            <a:round/>
            <a:headEnd/>
            <a:tailEnd/>
          </a:ln>
        </p:spPr>
        <p:txBody>
          <a:bodyPr/>
          <a:lstStyle/>
          <a:p>
            <a:endParaRPr lang="en-US"/>
          </a:p>
        </p:txBody>
      </p:sp>
      <p:sp>
        <p:nvSpPr>
          <p:cNvPr id="51" name="Freeform 50">
            <a:extLst>
              <a:ext uri="{FF2B5EF4-FFF2-40B4-BE49-F238E27FC236}">
                <a16:creationId xmlns:a16="http://schemas.microsoft.com/office/drawing/2014/main" id="{62876753-B27F-40A9-8423-3185DE575951}"/>
              </a:ext>
            </a:extLst>
          </p:cNvPr>
          <p:cNvSpPr>
            <a:spLocks noChangeAspect="1"/>
          </p:cNvSpPr>
          <p:nvPr/>
        </p:nvSpPr>
        <p:spPr bwMode="auto">
          <a:xfrm>
            <a:off x="3414728" y="1347797"/>
            <a:ext cx="1398588" cy="569913"/>
          </a:xfrm>
          <a:custGeom>
            <a:avLst/>
            <a:gdLst>
              <a:gd name="T0" fmla="*/ 0 w 1102"/>
              <a:gd name="T1" fmla="*/ 557220 h 449"/>
              <a:gd name="T2" fmla="*/ 1393511 w 1102"/>
              <a:gd name="T3" fmla="*/ 0 h 449"/>
              <a:gd name="T4" fmla="*/ 1398588 w 1102"/>
              <a:gd name="T5" fmla="*/ 13962 h 449"/>
              <a:gd name="T6" fmla="*/ 5077 w 1102"/>
              <a:gd name="T7" fmla="*/ 569913 h 449"/>
              <a:gd name="T8" fmla="*/ 0 w 1102"/>
              <a:gd name="T9" fmla="*/ 557220 h 4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2" h="449">
                <a:moveTo>
                  <a:pt x="0" y="439"/>
                </a:moveTo>
                <a:lnTo>
                  <a:pt x="1098" y="0"/>
                </a:lnTo>
                <a:lnTo>
                  <a:pt x="1102" y="11"/>
                </a:lnTo>
                <a:lnTo>
                  <a:pt x="4" y="449"/>
                </a:lnTo>
                <a:lnTo>
                  <a:pt x="0" y="439"/>
                </a:lnTo>
                <a:close/>
              </a:path>
            </a:pathLst>
          </a:custGeom>
          <a:solidFill>
            <a:srgbClr val="4D4D4D"/>
          </a:solidFill>
          <a:ln w="9525">
            <a:solidFill>
              <a:srgbClr val="4D4D4D"/>
            </a:solidFill>
            <a:round/>
            <a:headEnd/>
            <a:tailEnd/>
          </a:ln>
        </p:spPr>
        <p:txBody>
          <a:bodyPr/>
          <a:lstStyle/>
          <a:p>
            <a:endParaRPr lang="en-US"/>
          </a:p>
        </p:txBody>
      </p:sp>
      <p:sp>
        <p:nvSpPr>
          <p:cNvPr id="52" name="Freeform 51">
            <a:extLst>
              <a:ext uri="{FF2B5EF4-FFF2-40B4-BE49-F238E27FC236}">
                <a16:creationId xmlns:a16="http://schemas.microsoft.com/office/drawing/2014/main" id="{6D2C7048-8765-4D1D-AFA1-2C484B2A61D9}"/>
              </a:ext>
            </a:extLst>
          </p:cNvPr>
          <p:cNvSpPr>
            <a:spLocks noChangeAspect="1"/>
          </p:cNvSpPr>
          <p:nvPr/>
        </p:nvSpPr>
        <p:spPr bwMode="auto">
          <a:xfrm>
            <a:off x="4878403" y="1106497"/>
            <a:ext cx="1230313" cy="454025"/>
          </a:xfrm>
          <a:custGeom>
            <a:avLst/>
            <a:gdLst>
              <a:gd name="T0" fmla="*/ 19065 w 968"/>
              <a:gd name="T1" fmla="*/ 209843 h 357"/>
              <a:gd name="T2" fmla="*/ 36859 w 968"/>
              <a:gd name="T3" fmla="*/ 220018 h 357"/>
              <a:gd name="T4" fmla="*/ 54652 w 968"/>
              <a:gd name="T5" fmla="*/ 225105 h 357"/>
              <a:gd name="T6" fmla="*/ 81343 w 968"/>
              <a:gd name="T7" fmla="*/ 209843 h 357"/>
              <a:gd name="T8" fmla="*/ 101679 w 968"/>
              <a:gd name="T9" fmla="*/ 302683 h 357"/>
              <a:gd name="T10" fmla="*/ 119473 w 968"/>
              <a:gd name="T11" fmla="*/ 349739 h 357"/>
              <a:gd name="T12" fmla="*/ 141079 w 968"/>
              <a:gd name="T13" fmla="*/ 401882 h 357"/>
              <a:gd name="T14" fmla="*/ 158873 w 968"/>
              <a:gd name="T15" fmla="*/ 448938 h 357"/>
              <a:gd name="T16" fmla="*/ 176667 w 968"/>
              <a:gd name="T17" fmla="*/ 412056 h 357"/>
              <a:gd name="T18" fmla="*/ 198274 w 968"/>
              <a:gd name="T19" fmla="*/ 367544 h 357"/>
              <a:gd name="T20" fmla="*/ 216067 w 968"/>
              <a:gd name="T21" fmla="*/ 339565 h 357"/>
              <a:gd name="T22" fmla="*/ 236403 w 968"/>
              <a:gd name="T23" fmla="*/ 321760 h 357"/>
              <a:gd name="T24" fmla="*/ 255468 w 968"/>
              <a:gd name="T25" fmla="*/ 289966 h 357"/>
              <a:gd name="T26" fmla="*/ 273262 w 968"/>
              <a:gd name="T27" fmla="*/ 287422 h 357"/>
              <a:gd name="T28" fmla="*/ 293597 w 968"/>
              <a:gd name="T29" fmla="*/ 267074 h 357"/>
              <a:gd name="T30" fmla="*/ 312662 w 968"/>
              <a:gd name="T31" fmla="*/ 256899 h 357"/>
              <a:gd name="T32" fmla="*/ 330456 w 968"/>
              <a:gd name="T33" fmla="*/ 261986 h 357"/>
              <a:gd name="T34" fmla="*/ 350792 w 968"/>
              <a:gd name="T35" fmla="*/ 254356 h 357"/>
              <a:gd name="T36" fmla="*/ 369856 w 968"/>
              <a:gd name="T37" fmla="*/ 251812 h 357"/>
              <a:gd name="T38" fmla="*/ 390192 w 968"/>
              <a:gd name="T39" fmla="*/ 237823 h 357"/>
              <a:gd name="T40" fmla="*/ 407986 w 968"/>
              <a:gd name="T41" fmla="*/ 232736 h 357"/>
              <a:gd name="T42" fmla="*/ 427051 w 968"/>
              <a:gd name="T43" fmla="*/ 254356 h 357"/>
              <a:gd name="T44" fmla="*/ 447387 w 968"/>
              <a:gd name="T45" fmla="*/ 237823 h 357"/>
              <a:gd name="T46" fmla="*/ 465180 w 968"/>
              <a:gd name="T47" fmla="*/ 249269 h 357"/>
              <a:gd name="T48" fmla="*/ 484245 w 968"/>
              <a:gd name="T49" fmla="*/ 240366 h 357"/>
              <a:gd name="T50" fmla="*/ 504581 w 968"/>
              <a:gd name="T51" fmla="*/ 249269 h 357"/>
              <a:gd name="T52" fmla="*/ 522375 w 968"/>
              <a:gd name="T53" fmla="*/ 227648 h 357"/>
              <a:gd name="T54" fmla="*/ 543981 w 968"/>
              <a:gd name="T55" fmla="*/ 245453 h 357"/>
              <a:gd name="T56" fmla="*/ 561775 w 968"/>
              <a:gd name="T57" fmla="*/ 245453 h 357"/>
              <a:gd name="T58" fmla="*/ 579569 w 968"/>
              <a:gd name="T59" fmla="*/ 249269 h 357"/>
              <a:gd name="T60" fmla="*/ 601176 w 968"/>
              <a:gd name="T61" fmla="*/ 242910 h 357"/>
              <a:gd name="T62" fmla="*/ 618969 w 968"/>
              <a:gd name="T63" fmla="*/ 240366 h 357"/>
              <a:gd name="T64" fmla="*/ 636763 w 968"/>
              <a:gd name="T65" fmla="*/ 225105 h 357"/>
              <a:gd name="T66" fmla="*/ 658370 w 968"/>
              <a:gd name="T67" fmla="*/ 245453 h 357"/>
              <a:gd name="T68" fmla="*/ 676164 w 968"/>
              <a:gd name="T69" fmla="*/ 237823 h 357"/>
              <a:gd name="T70" fmla="*/ 693958 w 968"/>
              <a:gd name="T71" fmla="*/ 240366 h 357"/>
              <a:gd name="T72" fmla="*/ 715564 w 968"/>
              <a:gd name="T73" fmla="*/ 227648 h 357"/>
              <a:gd name="T74" fmla="*/ 733358 w 968"/>
              <a:gd name="T75" fmla="*/ 227648 h 357"/>
              <a:gd name="T76" fmla="*/ 753694 w 968"/>
              <a:gd name="T77" fmla="*/ 235279 h 357"/>
              <a:gd name="T78" fmla="*/ 772759 w 968"/>
              <a:gd name="T79" fmla="*/ 245453 h 357"/>
              <a:gd name="T80" fmla="*/ 790552 w 968"/>
              <a:gd name="T81" fmla="*/ 245453 h 357"/>
              <a:gd name="T82" fmla="*/ 810888 w 968"/>
              <a:gd name="T83" fmla="*/ 237823 h 357"/>
              <a:gd name="T84" fmla="*/ 829953 w 968"/>
              <a:gd name="T85" fmla="*/ 232736 h 357"/>
              <a:gd name="T86" fmla="*/ 847747 w 968"/>
              <a:gd name="T87" fmla="*/ 232736 h 357"/>
              <a:gd name="T88" fmla="*/ 868082 w 968"/>
              <a:gd name="T89" fmla="*/ 230192 h 357"/>
              <a:gd name="T90" fmla="*/ 887147 w 968"/>
              <a:gd name="T91" fmla="*/ 232736 h 357"/>
              <a:gd name="T92" fmla="*/ 907483 w 968"/>
              <a:gd name="T93" fmla="*/ 237823 h 357"/>
              <a:gd name="T94" fmla="*/ 925277 w 968"/>
              <a:gd name="T95" fmla="*/ 237823 h 357"/>
              <a:gd name="T96" fmla="*/ 944341 w 968"/>
              <a:gd name="T97" fmla="*/ 235279 h 357"/>
              <a:gd name="T98" fmla="*/ 964677 w 968"/>
              <a:gd name="T99" fmla="*/ 225105 h 357"/>
              <a:gd name="T100" fmla="*/ 982471 w 968"/>
              <a:gd name="T101" fmla="*/ 232736 h 357"/>
              <a:gd name="T102" fmla="*/ 1001536 w 968"/>
              <a:gd name="T103" fmla="*/ 232736 h 357"/>
              <a:gd name="T104" fmla="*/ 1021872 w 968"/>
              <a:gd name="T105" fmla="*/ 227648 h 357"/>
              <a:gd name="T106" fmla="*/ 1039665 w 968"/>
              <a:gd name="T107" fmla="*/ 225105 h 357"/>
              <a:gd name="T108" fmla="*/ 1061272 w 968"/>
              <a:gd name="T109" fmla="*/ 225105 h 357"/>
              <a:gd name="T110" fmla="*/ 1079066 w 968"/>
              <a:gd name="T111" fmla="*/ 227648 h 357"/>
              <a:gd name="T112" fmla="*/ 1096860 w 968"/>
              <a:gd name="T113" fmla="*/ 232736 h 357"/>
              <a:gd name="T114" fmla="*/ 1118466 w 968"/>
              <a:gd name="T115" fmla="*/ 240366 h 357"/>
              <a:gd name="T116" fmla="*/ 1136260 w 968"/>
              <a:gd name="T117" fmla="*/ 207300 h 357"/>
              <a:gd name="T118" fmla="*/ 1154054 w 968"/>
              <a:gd name="T119" fmla="*/ 217474 h 357"/>
              <a:gd name="T120" fmla="*/ 1175661 w 968"/>
              <a:gd name="T121" fmla="*/ 232736 h 357"/>
              <a:gd name="T122" fmla="*/ 1193454 w 968"/>
              <a:gd name="T123" fmla="*/ 220018 h 357"/>
              <a:gd name="T124" fmla="*/ 1213790 w 968"/>
              <a:gd name="T125" fmla="*/ 237823 h 3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8" h="357">
                <a:moveTo>
                  <a:pt x="0" y="165"/>
                </a:moveTo>
                <a:lnTo>
                  <a:pt x="0" y="169"/>
                </a:lnTo>
                <a:lnTo>
                  <a:pt x="0" y="177"/>
                </a:lnTo>
                <a:lnTo>
                  <a:pt x="0" y="173"/>
                </a:lnTo>
                <a:lnTo>
                  <a:pt x="2" y="173"/>
                </a:lnTo>
                <a:lnTo>
                  <a:pt x="2" y="177"/>
                </a:lnTo>
                <a:lnTo>
                  <a:pt x="2" y="181"/>
                </a:lnTo>
                <a:lnTo>
                  <a:pt x="2" y="185"/>
                </a:lnTo>
                <a:lnTo>
                  <a:pt x="4" y="179"/>
                </a:lnTo>
                <a:lnTo>
                  <a:pt x="4" y="171"/>
                </a:lnTo>
                <a:lnTo>
                  <a:pt x="4" y="163"/>
                </a:lnTo>
                <a:lnTo>
                  <a:pt x="4" y="167"/>
                </a:lnTo>
                <a:lnTo>
                  <a:pt x="6" y="167"/>
                </a:lnTo>
                <a:lnTo>
                  <a:pt x="6" y="163"/>
                </a:lnTo>
                <a:lnTo>
                  <a:pt x="6" y="169"/>
                </a:lnTo>
                <a:lnTo>
                  <a:pt x="6" y="173"/>
                </a:lnTo>
                <a:lnTo>
                  <a:pt x="8" y="173"/>
                </a:lnTo>
                <a:lnTo>
                  <a:pt x="8" y="175"/>
                </a:lnTo>
                <a:lnTo>
                  <a:pt x="8" y="171"/>
                </a:lnTo>
                <a:lnTo>
                  <a:pt x="10" y="169"/>
                </a:lnTo>
                <a:lnTo>
                  <a:pt x="10" y="173"/>
                </a:lnTo>
                <a:lnTo>
                  <a:pt x="10" y="175"/>
                </a:lnTo>
                <a:lnTo>
                  <a:pt x="10" y="179"/>
                </a:lnTo>
                <a:lnTo>
                  <a:pt x="12" y="181"/>
                </a:lnTo>
                <a:lnTo>
                  <a:pt x="12" y="177"/>
                </a:lnTo>
                <a:lnTo>
                  <a:pt x="12" y="173"/>
                </a:lnTo>
                <a:lnTo>
                  <a:pt x="12" y="171"/>
                </a:lnTo>
                <a:lnTo>
                  <a:pt x="12" y="167"/>
                </a:lnTo>
                <a:lnTo>
                  <a:pt x="15" y="165"/>
                </a:lnTo>
                <a:lnTo>
                  <a:pt x="15" y="167"/>
                </a:lnTo>
                <a:lnTo>
                  <a:pt x="15" y="171"/>
                </a:lnTo>
                <a:lnTo>
                  <a:pt x="15" y="179"/>
                </a:lnTo>
                <a:lnTo>
                  <a:pt x="17" y="181"/>
                </a:lnTo>
                <a:lnTo>
                  <a:pt x="17" y="177"/>
                </a:lnTo>
                <a:lnTo>
                  <a:pt x="17" y="171"/>
                </a:lnTo>
                <a:lnTo>
                  <a:pt x="17" y="177"/>
                </a:lnTo>
                <a:lnTo>
                  <a:pt x="19" y="177"/>
                </a:lnTo>
                <a:lnTo>
                  <a:pt x="19" y="173"/>
                </a:lnTo>
                <a:lnTo>
                  <a:pt x="19" y="167"/>
                </a:lnTo>
                <a:lnTo>
                  <a:pt x="19" y="161"/>
                </a:lnTo>
                <a:lnTo>
                  <a:pt x="21" y="163"/>
                </a:lnTo>
                <a:lnTo>
                  <a:pt x="21" y="169"/>
                </a:lnTo>
                <a:lnTo>
                  <a:pt x="21" y="177"/>
                </a:lnTo>
                <a:lnTo>
                  <a:pt x="21" y="183"/>
                </a:lnTo>
                <a:lnTo>
                  <a:pt x="23" y="177"/>
                </a:lnTo>
                <a:lnTo>
                  <a:pt x="23" y="179"/>
                </a:lnTo>
                <a:lnTo>
                  <a:pt x="23" y="177"/>
                </a:lnTo>
                <a:lnTo>
                  <a:pt x="23" y="183"/>
                </a:lnTo>
                <a:lnTo>
                  <a:pt x="25" y="185"/>
                </a:lnTo>
                <a:lnTo>
                  <a:pt x="25" y="183"/>
                </a:lnTo>
                <a:lnTo>
                  <a:pt x="25" y="177"/>
                </a:lnTo>
                <a:lnTo>
                  <a:pt x="25" y="179"/>
                </a:lnTo>
                <a:lnTo>
                  <a:pt x="27" y="177"/>
                </a:lnTo>
                <a:lnTo>
                  <a:pt x="27" y="171"/>
                </a:lnTo>
                <a:lnTo>
                  <a:pt x="27" y="169"/>
                </a:lnTo>
                <a:lnTo>
                  <a:pt x="27" y="175"/>
                </a:lnTo>
                <a:lnTo>
                  <a:pt x="29" y="179"/>
                </a:lnTo>
                <a:lnTo>
                  <a:pt x="29" y="173"/>
                </a:lnTo>
                <a:lnTo>
                  <a:pt x="29" y="177"/>
                </a:lnTo>
                <a:lnTo>
                  <a:pt x="31" y="179"/>
                </a:lnTo>
                <a:lnTo>
                  <a:pt x="31" y="181"/>
                </a:lnTo>
                <a:lnTo>
                  <a:pt x="31" y="183"/>
                </a:lnTo>
                <a:lnTo>
                  <a:pt x="31" y="179"/>
                </a:lnTo>
                <a:lnTo>
                  <a:pt x="33" y="181"/>
                </a:lnTo>
                <a:lnTo>
                  <a:pt x="33" y="183"/>
                </a:lnTo>
                <a:lnTo>
                  <a:pt x="33" y="179"/>
                </a:lnTo>
                <a:lnTo>
                  <a:pt x="33" y="177"/>
                </a:lnTo>
                <a:lnTo>
                  <a:pt x="33" y="175"/>
                </a:lnTo>
                <a:lnTo>
                  <a:pt x="35" y="169"/>
                </a:lnTo>
                <a:lnTo>
                  <a:pt x="35" y="171"/>
                </a:lnTo>
                <a:lnTo>
                  <a:pt x="35" y="175"/>
                </a:lnTo>
                <a:lnTo>
                  <a:pt x="37" y="181"/>
                </a:lnTo>
                <a:lnTo>
                  <a:pt x="37" y="185"/>
                </a:lnTo>
                <a:lnTo>
                  <a:pt x="37" y="187"/>
                </a:lnTo>
                <a:lnTo>
                  <a:pt x="39" y="191"/>
                </a:lnTo>
                <a:lnTo>
                  <a:pt x="39" y="187"/>
                </a:lnTo>
                <a:lnTo>
                  <a:pt x="39" y="183"/>
                </a:lnTo>
                <a:lnTo>
                  <a:pt x="39" y="189"/>
                </a:lnTo>
                <a:lnTo>
                  <a:pt x="41" y="191"/>
                </a:lnTo>
                <a:lnTo>
                  <a:pt x="41" y="187"/>
                </a:lnTo>
                <a:lnTo>
                  <a:pt x="41" y="183"/>
                </a:lnTo>
                <a:lnTo>
                  <a:pt x="41" y="179"/>
                </a:lnTo>
                <a:lnTo>
                  <a:pt x="43" y="181"/>
                </a:lnTo>
                <a:lnTo>
                  <a:pt x="43" y="183"/>
                </a:lnTo>
                <a:lnTo>
                  <a:pt x="43" y="177"/>
                </a:lnTo>
                <a:lnTo>
                  <a:pt x="45" y="179"/>
                </a:lnTo>
                <a:lnTo>
                  <a:pt x="45" y="183"/>
                </a:lnTo>
                <a:lnTo>
                  <a:pt x="45" y="187"/>
                </a:lnTo>
                <a:lnTo>
                  <a:pt x="45" y="189"/>
                </a:lnTo>
                <a:lnTo>
                  <a:pt x="47" y="189"/>
                </a:lnTo>
                <a:lnTo>
                  <a:pt x="47" y="183"/>
                </a:lnTo>
                <a:lnTo>
                  <a:pt x="47" y="177"/>
                </a:lnTo>
                <a:lnTo>
                  <a:pt x="47" y="181"/>
                </a:lnTo>
                <a:lnTo>
                  <a:pt x="53" y="0"/>
                </a:lnTo>
                <a:lnTo>
                  <a:pt x="53" y="34"/>
                </a:lnTo>
                <a:lnTo>
                  <a:pt x="55" y="49"/>
                </a:lnTo>
                <a:lnTo>
                  <a:pt x="55" y="61"/>
                </a:lnTo>
                <a:lnTo>
                  <a:pt x="55" y="63"/>
                </a:lnTo>
                <a:lnTo>
                  <a:pt x="55" y="69"/>
                </a:lnTo>
                <a:lnTo>
                  <a:pt x="57" y="83"/>
                </a:lnTo>
                <a:lnTo>
                  <a:pt x="57" y="100"/>
                </a:lnTo>
                <a:lnTo>
                  <a:pt x="57" y="116"/>
                </a:lnTo>
                <a:lnTo>
                  <a:pt x="57" y="132"/>
                </a:lnTo>
                <a:lnTo>
                  <a:pt x="60" y="145"/>
                </a:lnTo>
                <a:lnTo>
                  <a:pt x="60" y="153"/>
                </a:lnTo>
                <a:lnTo>
                  <a:pt x="60" y="157"/>
                </a:lnTo>
                <a:lnTo>
                  <a:pt x="60" y="163"/>
                </a:lnTo>
                <a:lnTo>
                  <a:pt x="62" y="169"/>
                </a:lnTo>
                <a:lnTo>
                  <a:pt x="62" y="177"/>
                </a:lnTo>
                <a:lnTo>
                  <a:pt x="62" y="173"/>
                </a:lnTo>
                <a:lnTo>
                  <a:pt x="62" y="163"/>
                </a:lnTo>
                <a:lnTo>
                  <a:pt x="64" y="159"/>
                </a:lnTo>
                <a:lnTo>
                  <a:pt x="64" y="169"/>
                </a:lnTo>
                <a:lnTo>
                  <a:pt x="64" y="165"/>
                </a:lnTo>
                <a:lnTo>
                  <a:pt x="66" y="161"/>
                </a:lnTo>
                <a:lnTo>
                  <a:pt x="66" y="155"/>
                </a:lnTo>
                <a:lnTo>
                  <a:pt x="68" y="151"/>
                </a:lnTo>
                <a:lnTo>
                  <a:pt x="68" y="147"/>
                </a:lnTo>
                <a:lnTo>
                  <a:pt x="68" y="140"/>
                </a:lnTo>
                <a:lnTo>
                  <a:pt x="70" y="140"/>
                </a:lnTo>
                <a:lnTo>
                  <a:pt x="70" y="136"/>
                </a:lnTo>
                <a:lnTo>
                  <a:pt x="70" y="138"/>
                </a:lnTo>
                <a:lnTo>
                  <a:pt x="70" y="140"/>
                </a:lnTo>
                <a:lnTo>
                  <a:pt x="72" y="140"/>
                </a:lnTo>
                <a:lnTo>
                  <a:pt x="72" y="145"/>
                </a:lnTo>
                <a:lnTo>
                  <a:pt x="74" y="155"/>
                </a:lnTo>
                <a:lnTo>
                  <a:pt x="74" y="167"/>
                </a:lnTo>
                <a:lnTo>
                  <a:pt x="74" y="173"/>
                </a:lnTo>
                <a:lnTo>
                  <a:pt x="74" y="179"/>
                </a:lnTo>
                <a:lnTo>
                  <a:pt x="74" y="181"/>
                </a:lnTo>
                <a:lnTo>
                  <a:pt x="76" y="183"/>
                </a:lnTo>
                <a:lnTo>
                  <a:pt x="76" y="191"/>
                </a:lnTo>
                <a:lnTo>
                  <a:pt x="76" y="200"/>
                </a:lnTo>
                <a:lnTo>
                  <a:pt x="76" y="218"/>
                </a:lnTo>
                <a:lnTo>
                  <a:pt x="78" y="228"/>
                </a:lnTo>
                <a:lnTo>
                  <a:pt x="78" y="230"/>
                </a:lnTo>
                <a:lnTo>
                  <a:pt x="78" y="232"/>
                </a:lnTo>
                <a:lnTo>
                  <a:pt x="78" y="236"/>
                </a:lnTo>
                <a:lnTo>
                  <a:pt x="80" y="236"/>
                </a:lnTo>
                <a:lnTo>
                  <a:pt x="80" y="238"/>
                </a:lnTo>
                <a:lnTo>
                  <a:pt x="80" y="242"/>
                </a:lnTo>
                <a:lnTo>
                  <a:pt x="80" y="257"/>
                </a:lnTo>
                <a:lnTo>
                  <a:pt x="82" y="263"/>
                </a:lnTo>
                <a:lnTo>
                  <a:pt x="82" y="271"/>
                </a:lnTo>
                <a:lnTo>
                  <a:pt x="82" y="277"/>
                </a:lnTo>
                <a:lnTo>
                  <a:pt x="82" y="275"/>
                </a:lnTo>
                <a:lnTo>
                  <a:pt x="84" y="263"/>
                </a:lnTo>
                <a:lnTo>
                  <a:pt x="84" y="247"/>
                </a:lnTo>
                <a:lnTo>
                  <a:pt x="84" y="249"/>
                </a:lnTo>
                <a:lnTo>
                  <a:pt x="84" y="263"/>
                </a:lnTo>
                <a:lnTo>
                  <a:pt x="84" y="271"/>
                </a:lnTo>
                <a:lnTo>
                  <a:pt x="86" y="271"/>
                </a:lnTo>
                <a:lnTo>
                  <a:pt x="86" y="263"/>
                </a:lnTo>
                <a:lnTo>
                  <a:pt x="86" y="253"/>
                </a:lnTo>
                <a:lnTo>
                  <a:pt x="86" y="255"/>
                </a:lnTo>
                <a:lnTo>
                  <a:pt x="88" y="261"/>
                </a:lnTo>
                <a:lnTo>
                  <a:pt x="88" y="257"/>
                </a:lnTo>
                <a:lnTo>
                  <a:pt x="88" y="251"/>
                </a:lnTo>
                <a:lnTo>
                  <a:pt x="88" y="242"/>
                </a:lnTo>
                <a:lnTo>
                  <a:pt x="90" y="242"/>
                </a:lnTo>
                <a:lnTo>
                  <a:pt x="90" y="249"/>
                </a:lnTo>
                <a:lnTo>
                  <a:pt x="90" y="253"/>
                </a:lnTo>
                <a:lnTo>
                  <a:pt x="92" y="249"/>
                </a:lnTo>
                <a:lnTo>
                  <a:pt x="92" y="242"/>
                </a:lnTo>
                <a:lnTo>
                  <a:pt x="92" y="238"/>
                </a:lnTo>
                <a:lnTo>
                  <a:pt x="92" y="240"/>
                </a:lnTo>
                <a:lnTo>
                  <a:pt x="94" y="242"/>
                </a:lnTo>
                <a:lnTo>
                  <a:pt x="94" y="247"/>
                </a:lnTo>
                <a:lnTo>
                  <a:pt x="94" y="263"/>
                </a:lnTo>
                <a:lnTo>
                  <a:pt x="94" y="275"/>
                </a:lnTo>
                <a:lnTo>
                  <a:pt x="94" y="281"/>
                </a:lnTo>
                <a:lnTo>
                  <a:pt x="96" y="289"/>
                </a:lnTo>
                <a:lnTo>
                  <a:pt x="96" y="295"/>
                </a:lnTo>
                <a:lnTo>
                  <a:pt x="96" y="289"/>
                </a:lnTo>
                <a:lnTo>
                  <a:pt x="96" y="287"/>
                </a:lnTo>
                <a:lnTo>
                  <a:pt x="98" y="287"/>
                </a:lnTo>
                <a:lnTo>
                  <a:pt x="98" y="291"/>
                </a:lnTo>
                <a:lnTo>
                  <a:pt x="98" y="293"/>
                </a:lnTo>
                <a:lnTo>
                  <a:pt x="98" y="295"/>
                </a:lnTo>
                <a:lnTo>
                  <a:pt x="100" y="300"/>
                </a:lnTo>
                <a:lnTo>
                  <a:pt x="100" y="298"/>
                </a:lnTo>
                <a:lnTo>
                  <a:pt x="100" y="289"/>
                </a:lnTo>
                <a:lnTo>
                  <a:pt x="102" y="295"/>
                </a:lnTo>
                <a:lnTo>
                  <a:pt x="102" y="300"/>
                </a:lnTo>
                <a:lnTo>
                  <a:pt x="102" y="302"/>
                </a:lnTo>
                <a:lnTo>
                  <a:pt x="102" y="310"/>
                </a:lnTo>
                <a:lnTo>
                  <a:pt x="105" y="310"/>
                </a:lnTo>
                <a:lnTo>
                  <a:pt x="105" y="304"/>
                </a:lnTo>
                <a:lnTo>
                  <a:pt x="105" y="302"/>
                </a:lnTo>
                <a:lnTo>
                  <a:pt x="105" y="295"/>
                </a:lnTo>
                <a:lnTo>
                  <a:pt x="105" y="293"/>
                </a:lnTo>
                <a:lnTo>
                  <a:pt x="107" y="293"/>
                </a:lnTo>
                <a:lnTo>
                  <a:pt x="107" y="300"/>
                </a:lnTo>
                <a:lnTo>
                  <a:pt x="107" y="306"/>
                </a:lnTo>
                <a:lnTo>
                  <a:pt x="107" y="304"/>
                </a:lnTo>
                <a:lnTo>
                  <a:pt x="109" y="298"/>
                </a:lnTo>
                <a:lnTo>
                  <a:pt x="109" y="300"/>
                </a:lnTo>
                <a:lnTo>
                  <a:pt x="109" y="306"/>
                </a:lnTo>
                <a:lnTo>
                  <a:pt x="109" y="312"/>
                </a:lnTo>
                <a:lnTo>
                  <a:pt x="111" y="316"/>
                </a:lnTo>
                <a:lnTo>
                  <a:pt x="111" y="312"/>
                </a:lnTo>
                <a:lnTo>
                  <a:pt x="111" y="314"/>
                </a:lnTo>
                <a:lnTo>
                  <a:pt x="113" y="314"/>
                </a:lnTo>
                <a:lnTo>
                  <a:pt x="113" y="316"/>
                </a:lnTo>
                <a:lnTo>
                  <a:pt x="113" y="314"/>
                </a:lnTo>
                <a:lnTo>
                  <a:pt x="115" y="312"/>
                </a:lnTo>
                <a:lnTo>
                  <a:pt x="115" y="316"/>
                </a:lnTo>
                <a:lnTo>
                  <a:pt x="115" y="320"/>
                </a:lnTo>
                <a:lnTo>
                  <a:pt x="117" y="316"/>
                </a:lnTo>
                <a:lnTo>
                  <a:pt x="117" y="320"/>
                </a:lnTo>
                <a:lnTo>
                  <a:pt x="119" y="326"/>
                </a:lnTo>
                <a:lnTo>
                  <a:pt x="119" y="334"/>
                </a:lnTo>
                <a:lnTo>
                  <a:pt x="119" y="336"/>
                </a:lnTo>
                <a:lnTo>
                  <a:pt x="119" y="332"/>
                </a:lnTo>
                <a:lnTo>
                  <a:pt x="121" y="336"/>
                </a:lnTo>
                <a:lnTo>
                  <a:pt x="121" y="334"/>
                </a:lnTo>
                <a:lnTo>
                  <a:pt x="121" y="332"/>
                </a:lnTo>
                <a:lnTo>
                  <a:pt x="123" y="336"/>
                </a:lnTo>
                <a:lnTo>
                  <a:pt x="123" y="334"/>
                </a:lnTo>
                <a:lnTo>
                  <a:pt x="123" y="332"/>
                </a:lnTo>
                <a:lnTo>
                  <a:pt x="125" y="342"/>
                </a:lnTo>
                <a:lnTo>
                  <a:pt x="125" y="353"/>
                </a:lnTo>
                <a:lnTo>
                  <a:pt x="125" y="357"/>
                </a:lnTo>
                <a:lnTo>
                  <a:pt x="125" y="355"/>
                </a:lnTo>
                <a:lnTo>
                  <a:pt x="127" y="344"/>
                </a:lnTo>
                <a:lnTo>
                  <a:pt x="127" y="340"/>
                </a:lnTo>
                <a:lnTo>
                  <a:pt x="129" y="338"/>
                </a:lnTo>
                <a:lnTo>
                  <a:pt x="129" y="336"/>
                </a:lnTo>
                <a:lnTo>
                  <a:pt x="129" y="332"/>
                </a:lnTo>
                <a:lnTo>
                  <a:pt x="131" y="330"/>
                </a:lnTo>
                <a:lnTo>
                  <a:pt x="131" y="326"/>
                </a:lnTo>
                <a:lnTo>
                  <a:pt x="131" y="324"/>
                </a:lnTo>
                <a:lnTo>
                  <a:pt x="133" y="322"/>
                </a:lnTo>
                <a:lnTo>
                  <a:pt x="133" y="316"/>
                </a:lnTo>
                <a:lnTo>
                  <a:pt x="133" y="322"/>
                </a:lnTo>
                <a:lnTo>
                  <a:pt x="133" y="320"/>
                </a:lnTo>
                <a:lnTo>
                  <a:pt x="135" y="316"/>
                </a:lnTo>
                <a:lnTo>
                  <a:pt x="135" y="314"/>
                </a:lnTo>
                <a:lnTo>
                  <a:pt x="135" y="316"/>
                </a:lnTo>
                <a:lnTo>
                  <a:pt x="135" y="318"/>
                </a:lnTo>
                <a:lnTo>
                  <a:pt x="137" y="320"/>
                </a:lnTo>
                <a:lnTo>
                  <a:pt x="137" y="318"/>
                </a:lnTo>
                <a:lnTo>
                  <a:pt x="137" y="320"/>
                </a:lnTo>
                <a:lnTo>
                  <a:pt x="139" y="324"/>
                </a:lnTo>
                <a:lnTo>
                  <a:pt x="139" y="322"/>
                </a:lnTo>
                <a:lnTo>
                  <a:pt x="139" y="320"/>
                </a:lnTo>
                <a:lnTo>
                  <a:pt x="139" y="324"/>
                </a:lnTo>
                <a:lnTo>
                  <a:pt x="141" y="326"/>
                </a:lnTo>
                <a:lnTo>
                  <a:pt x="141" y="322"/>
                </a:lnTo>
                <a:lnTo>
                  <a:pt x="141" y="316"/>
                </a:lnTo>
                <a:lnTo>
                  <a:pt x="141" y="312"/>
                </a:lnTo>
                <a:lnTo>
                  <a:pt x="143" y="304"/>
                </a:lnTo>
                <a:lnTo>
                  <a:pt x="143" y="300"/>
                </a:lnTo>
                <a:lnTo>
                  <a:pt x="143" y="312"/>
                </a:lnTo>
                <a:lnTo>
                  <a:pt x="143" y="330"/>
                </a:lnTo>
                <a:lnTo>
                  <a:pt x="143" y="338"/>
                </a:lnTo>
                <a:lnTo>
                  <a:pt x="145" y="342"/>
                </a:lnTo>
                <a:lnTo>
                  <a:pt x="145" y="338"/>
                </a:lnTo>
                <a:lnTo>
                  <a:pt x="145" y="334"/>
                </a:lnTo>
                <a:lnTo>
                  <a:pt x="145" y="330"/>
                </a:lnTo>
                <a:lnTo>
                  <a:pt x="147" y="318"/>
                </a:lnTo>
                <a:lnTo>
                  <a:pt x="147" y="306"/>
                </a:lnTo>
                <a:lnTo>
                  <a:pt x="147" y="300"/>
                </a:lnTo>
                <a:lnTo>
                  <a:pt x="150" y="304"/>
                </a:lnTo>
                <a:lnTo>
                  <a:pt x="150" y="310"/>
                </a:lnTo>
                <a:lnTo>
                  <a:pt x="150" y="308"/>
                </a:lnTo>
                <a:lnTo>
                  <a:pt x="150" y="300"/>
                </a:lnTo>
                <a:lnTo>
                  <a:pt x="152" y="298"/>
                </a:lnTo>
                <a:lnTo>
                  <a:pt x="152" y="295"/>
                </a:lnTo>
                <a:lnTo>
                  <a:pt x="152" y="298"/>
                </a:lnTo>
                <a:lnTo>
                  <a:pt x="154" y="302"/>
                </a:lnTo>
                <a:lnTo>
                  <a:pt x="154" y="304"/>
                </a:lnTo>
                <a:lnTo>
                  <a:pt x="154" y="300"/>
                </a:lnTo>
                <a:lnTo>
                  <a:pt x="154" y="289"/>
                </a:lnTo>
                <a:lnTo>
                  <a:pt x="154" y="283"/>
                </a:lnTo>
                <a:lnTo>
                  <a:pt x="156" y="289"/>
                </a:lnTo>
                <a:lnTo>
                  <a:pt x="156" y="287"/>
                </a:lnTo>
                <a:lnTo>
                  <a:pt x="156" y="283"/>
                </a:lnTo>
                <a:lnTo>
                  <a:pt x="156" y="281"/>
                </a:lnTo>
                <a:lnTo>
                  <a:pt x="158" y="277"/>
                </a:lnTo>
                <a:lnTo>
                  <a:pt x="158" y="273"/>
                </a:lnTo>
                <a:lnTo>
                  <a:pt x="158" y="275"/>
                </a:lnTo>
                <a:lnTo>
                  <a:pt x="160" y="277"/>
                </a:lnTo>
                <a:lnTo>
                  <a:pt x="160" y="279"/>
                </a:lnTo>
                <a:lnTo>
                  <a:pt x="160" y="277"/>
                </a:lnTo>
                <a:lnTo>
                  <a:pt x="162" y="271"/>
                </a:lnTo>
                <a:lnTo>
                  <a:pt x="162" y="279"/>
                </a:lnTo>
                <a:lnTo>
                  <a:pt x="162" y="285"/>
                </a:lnTo>
                <a:lnTo>
                  <a:pt x="162" y="287"/>
                </a:lnTo>
                <a:lnTo>
                  <a:pt x="164" y="291"/>
                </a:lnTo>
                <a:lnTo>
                  <a:pt x="164" y="295"/>
                </a:lnTo>
                <a:lnTo>
                  <a:pt x="164" y="291"/>
                </a:lnTo>
                <a:lnTo>
                  <a:pt x="164" y="287"/>
                </a:lnTo>
                <a:lnTo>
                  <a:pt x="164" y="285"/>
                </a:lnTo>
                <a:lnTo>
                  <a:pt x="166" y="283"/>
                </a:lnTo>
                <a:lnTo>
                  <a:pt x="166" y="285"/>
                </a:lnTo>
                <a:lnTo>
                  <a:pt x="166" y="287"/>
                </a:lnTo>
                <a:lnTo>
                  <a:pt x="168" y="285"/>
                </a:lnTo>
                <a:lnTo>
                  <a:pt x="168" y="279"/>
                </a:lnTo>
                <a:lnTo>
                  <a:pt x="168" y="275"/>
                </a:lnTo>
                <a:lnTo>
                  <a:pt x="170" y="271"/>
                </a:lnTo>
                <a:lnTo>
                  <a:pt x="170" y="267"/>
                </a:lnTo>
                <a:lnTo>
                  <a:pt x="170" y="261"/>
                </a:lnTo>
                <a:lnTo>
                  <a:pt x="172" y="263"/>
                </a:lnTo>
                <a:lnTo>
                  <a:pt x="172" y="269"/>
                </a:lnTo>
                <a:lnTo>
                  <a:pt x="172" y="265"/>
                </a:lnTo>
                <a:lnTo>
                  <a:pt x="172" y="263"/>
                </a:lnTo>
                <a:lnTo>
                  <a:pt x="174" y="261"/>
                </a:lnTo>
                <a:lnTo>
                  <a:pt x="174" y="253"/>
                </a:lnTo>
                <a:lnTo>
                  <a:pt x="174" y="251"/>
                </a:lnTo>
                <a:lnTo>
                  <a:pt x="174" y="249"/>
                </a:lnTo>
                <a:lnTo>
                  <a:pt x="174" y="244"/>
                </a:lnTo>
                <a:lnTo>
                  <a:pt x="176" y="247"/>
                </a:lnTo>
                <a:lnTo>
                  <a:pt x="176" y="242"/>
                </a:lnTo>
                <a:lnTo>
                  <a:pt x="176" y="247"/>
                </a:lnTo>
                <a:lnTo>
                  <a:pt x="176" y="253"/>
                </a:lnTo>
                <a:lnTo>
                  <a:pt x="178" y="259"/>
                </a:lnTo>
                <a:lnTo>
                  <a:pt x="178" y="255"/>
                </a:lnTo>
                <a:lnTo>
                  <a:pt x="178" y="251"/>
                </a:lnTo>
                <a:lnTo>
                  <a:pt x="178" y="247"/>
                </a:lnTo>
                <a:lnTo>
                  <a:pt x="180" y="249"/>
                </a:lnTo>
                <a:lnTo>
                  <a:pt x="180" y="253"/>
                </a:lnTo>
                <a:lnTo>
                  <a:pt x="180" y="249"/>
                </a:lnTo>
                <a:lnTo>
                  <a:pt x="182" y="242"/>
                </a:lnTo>
                <a:lnTo>
                  <a:pt x="182" y="247"/>
                </a:lnTo>
                <a:lnTo>
                  <a:pt x="182" y="253"/>
                </a:lnTo>
                <a:lnTo>
                  <a:pt x="182" y="263"/>
                </a:lnTo>
                <a:lnTo>
                  <a:pt x="184" y="267"/>
                </a:lnTo>
                <a:lnTo>
                  <a:pt x="184" y="265"/>
                </a:lnTo>
                <a:lnTo>
                  <a:pt x="184" y="255"/>
                </a:lnTo>
                <a:lnTo>
                  <a:pt x="184" y="249"/>
                </a:lnTo>
                <a:lnTo>
                  <a:pt x="186" y="253"/>
                </a:lnTo>
                <a:lnTo>
                  <a:pt x="186" y="247"/>
                </a:lnTo>
                <a:lnTo>
                  <a:pt x="186" y="238"/>
                </a:lnTo>
                <a:lnTo>
                  <a:pt x="186" y="240"/>
                </a:lnTo>
                <a:lnTo>
                  <a:pt x="186" y="247"/>
                </a:lnTo>
                <a:lnTo>
                  <a:pt x="188" y="251"/>
                </a:lnTo>
                <a:lnTo>
                  <a:pt x="188" y="249"/>
                </a:lnTo>
                <a:lnTo>
                  <a:pt x="188" y="244"/>
                </a:lnTo>
                <a:lnTo>
                  <a:pt x="188" y="249"/>
                </a:lnTo>
                <a:lnTo>
                  <a:pt x="190" y="255"/>
                </a:lnTo>
                <a:lnTo>
                  <a:pt x="190" y="253"/>
                </a:lnTo>
                <a:lnTo>
                  <a:pt x="192" y="253"/>
                </a:lnTo>
                <a:lnTo>
                  <a:pt x="192" y="259"/>
                </a:lnTo>
                <a:lnTo>
                  <a:pt x="192" y="257"/>
                </a:lnTo>
                <a:lnTo>
                  <a:pt x="192" y="253"/>
                </a:lnTo>
                <a:lnTo>
                  <a:pt x="195" y="255"/>
                </a:lnTo>
                <a:lnTo>
                  <a:pt x="195" y="251"/>
                </a:lnTo>
                <a:lnTo>
                  <a:pt x="195" y="242"/>
                </a:lnTo>
                <a:lnTo>
                  <a:pt x="195" y="234"/>
                </a:lnTo>
                <a:lnTo>
                  <a:pt x="197" y="232"/>
                </a:lnTo>
                <a:lnTo>
                  <a:pt x="197" y="226"/>
                </a:lnTo>
                <a:lnTo>
                  <a:pt x="197" y="228"/>
                </a:lnTo>
                <a:lnTo>
                  <a:pt x="197" y="234"/>
                </a:lnTo>
                <a:lnTo>
                  <a:pt x="197" y="236"/>
                </a:lnTo>
                <a:lnTo>
                  <a:pt x="199" y="232"/>
                </a:lnTo>
                <a:lnTo>
                  <a:pt x="199" y="234"/>
                </a:lnTo>
                <a:lnTo>
                  <a:pt x="199" y="238"/>
                </a:lnTo>
                <a:lnTo>
                  <a:pt x="199" y="232"/>
                </a:lnTo>
                <a:lnTo>
                  <a:pt x="201" y="228"/>
                </a:lnTo>
                <a:lnTo>
                  <a:pt x="201" y="222"/>
                </a:lnTo>
                <a:lnTo>
                  <a:pt x="203" y="224"/>
                </a:lnTo>
                <a:lnTo>
                  <a:pt x="203" y="228"/>
                </a:lnTo>
                <a:lnTo>
                  <a:pt x="203" y="226"/>
                </a:lnTo>
                <a:lnTo>
                  <a:pt x="203" y="228"/>
                </a:lnTo>
                <a:lnTo>
                  <a:pt x="205" y="226"/>
                </a:lnTo>
                <a:lnTo>
                  <a:pt x="205" y="230"/>
                </a:lnTo>
                <a:lnTo>
                  <a:pt x="205" y="236"/>
                </a:lnTo>
                <a:lnTo>
                  <a:pt x="207" y="230"/>
                </a:lnTo>
                <a:lnTo>
                  <a:pt x="207" y="218"/>
                </a:lnTo>
                <a:lnTo>
                  <a:pt x="207" y="212"/>
                </a:lnTo>
                <a:lnTo>
                  <a:pt x="207" y="218"/>
                </a:lnTo>
                <a:lnTo>
                  <a:pt x="209" y="220"/>
                </a:lnTo>
                <a:lnTo>
                  <a:pt x="209" y="224"/>
                </a:lnTo>
                <a:lnTo>
                  <a:pt x="209" y="230"/>
                </a:lnTo>
                <a:lnTo>
                  <a:pt x="209" y="232"/>
                </a:lnTo>
                <a:lnTo>
                  <a:pt x="211" y="232"/>
                </a:lnTo>
                <a:lnTo>
                  <a:pt x="211" y="224"/>
                </a:lnTo>
                <a:lnTo>
                  <a:pt x="211" y="220"/>
                </a:lnTo>
                <a:lnTo>
                  <a:pt x="213" y="226"/>
                </a:lnTo>
                <a:lnTo>
                  <a:pt x="213" y="220"/>
                </a:lnTo>
                <a:lnTo>
                  <a:pt x="213" y="216"/>
                </a:lnTo>
                <a:lnTo>
                  <a:pt x="215" y="216"/>
                </a:lnTo>
                <a:lnTo>
                  <a:pt x="215" y="218"/>
                </a:lnTo>
                <a:lnTo>
                  <a:pt x="215" y="220"/>
                </a:lnTo>
                <a:lnTo>
                  <a:pt x="215" y="226"/>
                </a:lnTo>
                <a:lnTo>
                  <a:pt x="215" y="228"/>
                </a:lnTo>
                <a:lnTo>
                  <a:pt x="217" y="226"/>
                </a:lnTo>
                <a:lnTo>
                  <a:pt x="217" y="228"/>
                </a:lnTo>
                <a:lnTo>
                  <a:pt x="217" y="230"/>
                </a:lnTo>
                <a:lnTo>
                  <a:pt x="217" y="226"/>
                </a:lnTo>
                <a:lnTo>
                  <a:pt x="219" y="228"/>
                </a:lnTo>
                <a:lnTo>
                  <a:pt x="219" y="230"/>
                </a:lnTo>
                <a:lnTo>
                  <a:pt x="219" y="228"/>
                </a:lnTo>
                <a:lnTo>
                  <a:pt x="219" y="220"/>
                </a:lnTo>
                <a:lnTo>
                  <a:pt x="221" y="216"/>
                </a:lnTo>
                <a:lnTo>
                  <a:pt x="221" y="218"/>
                </a:lnTo>
                <a:lnTo>
                  <a:pt x="221" y="220"/>
                </a:lnTo>
                <a:lnTo>
                  <a:pt x="221" y="222"/>
                </a:lnTo>
                <a:lnTo>
                  <a:pt x="223" y="220"/>
                </a:lnTo>
                <a:lnTo>
                  <a:pt x="223" y="224"/>
                </a:lnTo>
                <a:lnTo>
                  <a:pt x="223" y="226"/>
                </a:lnTo>
                <a:lnTo>
                  <a:pt x="225" y="228"/>
                </a:lnTo>
                <a:lnTo>
                  <a:pt x="225" y="226"/>
                </a:lnTo>
                <a:lnTo>
                  <a:pt x="227" y="226"/>
                </a:lnTo>
                <a:lnTo>
                  <a:pt x="227" y="228"/>
                </a:lnTo>
                <a:lnTo>
                  <a:pt x="227" y="230"/>
                </a:lnTo>
                <a:lnTo>
                  <a:pt x="227" y="226"/>
                </a:lnTo>
                <a:lnTo>
                  <a:pt x="229" y="220"/>
                </a:lnTo>
                <a:lnTo>
                  <a:pt x="229" y="218"/>
                </a:lnTo>
                <a:lnTo>
                  <a:pt x="229" y="216"/>
                </a:lnTo>
                <a:lnTo>
                  <a:pt x="231" y="210"/>
                </a:lnTo>
                <a:lnTo>
                  <a:pt x="231" y="216"/>
                </a:lnTo>
                <a:lnTo>
                  <a:pt x="233" y="220"/>
                </a:lnTo>
                <a:lnTo>
                  <a:pt x="233" y="218"/>
                </a:lnTo>
                <a:lnTo>
                  <a:pt x="233" y="212"/>
                </a:lnTo>
                <a:lnTo>
                  <a:pt x="233" y="214"/>
                </a:lnTo>
                <a:lnTo>
                  <a:pt x="235" y="218"/>
                </a:lnTo>
                <a:lnTo>
                  <a:pt x="235" y="222"/>
                </a:lnTo>
                <a:lnTo>
                  <a:pt x="235" y="220"/>
                </a:lnTo>
                <a:lnTo>
                  <a:pt x="237" y="222"/>
                </a:lnTo>
                <a:lnTo>
                  <a:pt x="237" y="216"/>
                </a:lnTo>
                <a:lnTo>
                  <a:pt x="240" y="214"/>
                </a:lnTo>
                <a:lnTo>
                  <a:pt x="240" y="212"/>
                </a:lnTo>
                <a:lnTo>
                  <a:pt x="240" y="204"/>
                </a:lnTo>
                <a:lnTo>
                  <a:pt x="242" y="206"/>
                </a:lnTo>
                <a:lnTo>
                  <a:pt x="242" y="210"/>
                </a:lnTo>
                <a:lnTo>
                  <a:pt x="242" y="206"/>
                </a:lnTo>
                <a:lnTo>
                  <a:pt x="242" y="202"/>
                </a:lnTo>
                <a:lnTo>
                  <a:pt x="244" y="208"/>
                </a:lnTo>
                <a:lnTo>
                  <a:pt x="244" y="212"/>
                </a:lnTo>
                <a:lnTo>
                  <a:pt x="244" y="214"/>
                </a:lnTo>
                <a:lnTo>
                  <a:pt x="244" y="220"/>
                </a:lnTo>
                <a:lnTo>
                  <a:pt x="244" y="216"/>
                </a:lnTo>
                <a:lnTo>
                  <a:pt x="246" y="210"/>
                </a:lnTo>
                <a:lnTo>
                  <a:pt x="246" y="202"/>
                </a:lnTo>
                <a:lnTo>
                  <a:pt x="246" y="204"/>
                </a:lnTo>
                <a:lnTo>
                  <a:pt x="246" y="202"/>
                </a:lnTo>
                <a:lnTo>
                  <a:pt x="248" y="198"/>
                </a:lnTo>
                <a:lnTo>
                  <a:pt x="248" y="204"/>
                </a:lnTo>
                <a:lnTo>
                  <a:pt x="248" y="208"/>
                </a:lnTo>
                <a:lnTo>
                  <a:pt x="250" y="204"/>
                </a:lnTo>
                <a:lnTo>
                  <a:pt x="250" y="202"/>
                </a:lnTo>
                <a:lnTo>
                  <a:pt x="250" y="206"/>
                </a:lnTo>
                <a:lnTo>
                  <a:pt x="250" y="204"/>
                </a:lnTo>
                <a:lnTo>
                  <a:pt x="252" y="204"/>
                </a:lnTo>
                <a:lnTo>
                  <a:pt x="252" y="208"/>
                </a:lnTo>
                <a:lnTo>
                  <a:pt x="252" y="206"/>
                </a:lnTo>
                <a:lnTo>
                  <a:pt x="254" y="200"/>
                </a:lnTo>
                <a:lnTo>
                  <a:pt x="254" y="198"/>
                </a:lnTo>
                <a:lnTo>
                  <a:pt x="254" y="200"/>
                </a:lnTo>
                <a:lnTo>
                  <a:pt x="256" y="204"/>
                </a:lnTo>
                <a:lnTo>
                  <a:pt x="256" y="206"/>
                </a:lnTo>
                <a:lnTo>
                  <a:pt x="256" y="210"/>
                </a:lnTo>
                <a:lnTo>
                  <a:pt x="256" y="204"/>
                </a:lnTo>
                <a:lnTo>
                  <a:pt x="258" y="202"/>
                </a:lnTo>
                <a:lnTo>
                  <a:pt x="258" y="200"/>
                </a:lnTo>
                <a:lnTo>
                  <a:pt x="260" y="202"/>
                </a:lnTo>
                <a:lnTo>
                  <a:pt x="260" y="204"/>
                </a:lnTo>
                <a:lnTo>
                  <a:pt x="260" y="206"/>
                </a:lnTo>
                <a:lnTo>
                  <a:pt x="262" y="204"/>
                </a:lnTo>
                <a:lnTo>
                  <a:pt x="262" y="200"/>
                </a:lnTo>
                <a:lnTo>
                  <a:pt x="262" y="202"/>
                </a:lnTo>
                <a:lnTo>
                  <a:pt x="262" y="206"/>
                </a:lnTo>
                <a:lnTo>
                  <a:pt x="264" y="210"/>
                </a:lnTo>
                <a:lnTo>
                  <a:pt x="264" y="204"/>
                </a:lnTo>
                <a:lnTo>
                  <a:pt x="264" y="200"/>
                </a:lnTo>
                <a:lnTo>
                  <a:pt x="266" y="198"/>
                </a:lnTo>
                <a:lnTo>
                  <a:pt x="266" y="200"/>
                </a:lnTo>
                <a:lnTo>
                  <a:pt x="266" y="202"/>
                </a:lnTo>
                <a:lnTo>
                  <a:pt x="266" y="200"/>
                </a:lnTo>
                <a:lnTo>
                  <a:pt x="268" y="200"/>
                </a:lnTo>
                <a:lnTo>
                  <a:pt x="268" y="202"/>
                </a:lnTo>
                <a:lnTo>
                  <a:pt x="270" y="202"/>
                </a:lnTo>
                <a:lnTo>
                  <a:pt x="270" y="198"/>
                </a:lnTo>
                <a:lnTo>
                  <a:pt x="270" y="191"/>
                </a:lnTo>
                <a:lnTo>
                  <a:pt x="270" y="198"/>
                </a:lnTo>
                <a:lnTo>
                  <a:pt x="272" y="202"/>
                </a:lnTo>
                <a:lnTo>
                  <a:pt x="272" y="198"/>
                </a:lnTo>
                <a:lnTo>
                  <a:pt x="272" y="193"/>
                </a:lnTo>
                <a:lnTo>
                  <a:pt x="272" y="198"/>
                </a:lnTo>
                <a:lnTo>
                  <a:pt x="274" y="193"/>
                </a:lnTo>
                <a:lnTo>
                  <a:pt x="274" y="196"/>
                </a:lnTo>
                <a:lnTo>
                  <a:pt x="274" y="200"/>
                </a:lnTo>
                <a:lnTo>
                  <a:pt x="276" y="202"/>
                </a:lnTo>
                <a:lnTo>
                  <a:pt x="276" y="200"/>
                </a:lnTo>
                <a:lnTo>
                  <a:pt x="276" y="198"/>
                </a:lnTo>
                <a:lnTo>
                  <a:pt x="276" y="202"/>
                </a:lnTo>
                <a:lnTo>
                  <a:pt x="276" y="206"/>
                </a:lnTo>
                <a:lnTo>
                  <a:pt x="278" y="202"/>
                </a:lnTo>
                <a:lnTo>
                  <a:pt x="278" y="204"/>
                </a:lnTo>
                <a:lnTo>
                  <a:pt x="278" y="208"/>
                </a:lnTo>
                <a:lnTo>
                  <a:pt x="278" y="202"/>
                </a:lnTo>
                <a:lnTo>
                  <a:pt x="280" y="202"/>
                </a:lnTo>
                <a:lnTo>
                  <a:pt x="280" y="210"/>
                </a:lnTo>
                <a:lnTo>
                  <a:pt x="280" y="208"/>
                </a:lnTo>
                <a:lnTo>
                  <a:pt x="280" y="206"/>
                </a:lnTo>
                <a:lnTo>
                  <a:pt x="282" y="198"/>
                </a:lnTo>
                <a:lnTo>
                  <a:pt x="282" y="189"/>
                </a:lnTo>
                <a:lnTo>
                  <a:pt x="282" y="187"/>
                </a:lnTo>
                <a:lnTo>
                  <a:pt x="282" y="198"/>
                </a:lnTo>
                <a:lnTo>
                  <a:pt x="285" y="204"/>
                </a:lnTo>
                <a:lnTo>
                  <a:pt x="285" y="202"/>
                </a:lnTo>
                <a:lnTo>
                  <a:pt x="285" y="208"/>
                </a:lnTo>
                <a:lnTo>
                  <a:pt x="285" y="206"/>
                </a:lnTo>
                <a:lnTo>
                  <a:pt x="287" y="200"/>
                </a:lnTo>
                <a:lnTo>
                  <a:pt x="287" y="196"/>
                </a:lnTo>
                <a:lnTo>
                  <a:pt x="287" y="200"/>
                </a:lnTo>
                <a:lnTo>
                  <a:pt x="287" y="208"/>
                </a:lnTo>
                <a:lnTo>
                  <a:pt x="287" y="218"/>
                </a:lnTo>
                <a:lnTo>
                  <a:pt x="289" y="214"/>
                </a:lnTo>
                <a:lnTo>
                  <a:pt x="289" y="212"/>
                </a:lnTo>
                <a:lnTo>
                  <a:pt x="289" y="206"/>
                </a:lnTo>
                <a:lnTo>
                  <a:pt x="289" y="200"/>
                </a:lnTo>
                <a:lnTo>
                  <a:pt x="291" y="200"/>
                </a:lnTo>
                <a:lnTo>
                  <a:pt x="291" y="198"/>
                </a:lnTo>
                <a:lnTo>
                  <a:pt x="291" y="200"/>
                </a:lnTo>
                <a:lnTo>
                  <a:pt x="293" y="200"/>
                </a:lnTo>
                <a:lnTo>
                  <a:pt x="293" y="202"/>
                </a:lnTo>
                <a:lnTo>
                  <a:pt x="293" y="206"/>
                </a:lnTo>
                <a:lnTo>
                  <a:pt x="295" y="210"/>
                </a:lnTo>
                <a:lnTo>
                  <a:pt x="295" y="208"/>
                </a:lnTo>
                <a:lnTo>
                  <a:pt x="295" y="206"/>
                </a:lnTo>
                <a:lnTo>
                  <a:pt x="295" y="202"/>
                </a:lnTo>
                <a:lnTo>
                  <a:pt x="297" y="202"/>
                </a:lnTo>
                <a:lnTo>
                  <a:pt x="297" y="200"/>
                </a:lnTo>
                <a:lnTo>
                  <a:pt x="297" y="196"/>
                </a:lnTo>
                <a:lnTo>
                  <a:pt x="297" y="198"/>
                </a:lnTo>
                <a:lnTo>
                  <a:pt x="297" y="204"/>
                </a:lnTo>
                <a:lnTo>
                  <a:pt x="299" y="202"/>
                </a:lnTo>
                <a:lnTo>
                  <a:pt x="299" y="196"/>
                </a:lnTo>
                <a:lnTo>
                  <a:pt x="299" y="185"/>
                </a:lnTo>
                <a:lnTo>
                  <a:pt x="299" y="187"/>
                </a:lnTo>
                <a:lnTo>
                  <a:pt x="301" y="198"/>
                </a:lnTo>
                <a:lnTo>
                  <a:pt x="301" y="202"/>
                </a:lnTo>
                <a:lnTo>
                  <a:pt x="301" y="204"/>
                </a:lnTo>
                <a:lnTo>
                  <a:pt x="303" y="206"/>
                </a:lnTo>
                <a:lnTo>
                  <a:pt x="303" y="200"/>
                </a:lnTo>
                <a:lnTo>
                  <a:pt x="303" y="189"/>
                </a:lnTo>
                <a:lnTo>
                  <a:pt x="303" y="187"/>
                </a:lnTo>
                <a:lnTo>
                  <a:pt x="305" y="193"/>
                </a:lnTo>
                <a:lnTo>
                  <a:pt x="305" y="200"/>
                </a:lnTo>
                <a:lnTo>
                  <a:pt x="305" y="191"/>
                </a:lnTo>
                <a:lnTo>
                  <a:pt x="307" y="187"/>
                </a:lnTo>
                <a:lnTo>
                  <a:pt x="307" y="185"/>
                </a:lnTo>
                <a:lnTo>
                  <a:pt x="307" y="187"/>
                </a:lnTo>
                <a:lnTo>
                  <a:pt x="309" y="193"/>
                </a:lnTo>
                <a:lnTo>
                  <a:pt x="309" y="202"/>
                </a:lnTo>
                <a:lnTo>
                  <a:pt x="309" y="200"/>
                </a:lnTo>
                <a:lnTo>
                  <a:pt x="311" y="202"/>
                </a:lnTo>
                <a:lnTo>
                  <a:pt x="311" y="200"/>
                </a:lnTo>
                <a:lnTo>
                  <a:pt x="311" y="202"/>
                </a:lnTo>
                <a:lnTo>
                  <a:pt x="311" y="198"/>
                </a:lnTo>
                <a:lnTo>
                  <a:pt x="313" y="189"/>
                </a:lnTo>
                <a:lnTo>
                  <a:pt x="313" y="191"/>
                </a:lnTo>
                <a:lnTo>
                  <a:pt x="313" y="196"/>
                </a:lnTo>
                <a:lnTo>
                  <a:pt x="313" y="198"/>
                </a:lnTo>
                <a:lnTo>
                  <a:pt x="315" y="200"/>
                </a:lnTo>
                <a:lnTo>
                  <a:pt x="315" y="198"/>
                </a:lnTo>
                <a:lnTo>
                  <a:pt x="315" y="196"/>
                </a:lnTo>
                <a:lnTo>
                  <a:pt x="317" y="191"/>
                </a:lnTo>
                <a:lnTo>
                  <a:pt x="317" y="196"/>
                </a:lnTo>
                <a:lnTo>
                  <a:pt x="317" y="200"/>
                </a:lnTo>
                <a:lnTo>
                  <a:pt x="317" y="204"/>
                </a:lnTo>
                <a:lnTo>
                  <a:pt x="317" y="200"/>
                </a:lnTo>
                <a:lnTo>
                  <a:pt x="319" y="198"/>
                </a:lnTo>
                <a:lnTo>
                  <a:pt x="319" y="193"/>
                </a:lnTo>
                <a:lnTo>
                  <a:pt x="319" y="198"/>
                </a:lnTo>
                <a:lnTo>
                  <a:pt x="321" y="189"/>
                </a:lnTo>
                <a:lnTo>
                  <a:pt x="321" y="183"/>
                </a:lnTo>
                <a:lnTo>
                  <a:pt x="321" y="187"/>
                </a:lnTo>
                <a:lnTo>
                  <a:pt x="321" y="191"/>
                </a:lnTo>
                <a:lnTo>
                  <a:pt x="323" y="193"/>
                </a:lnTo>
                <a:lnTo>
                  <a:pt x="323" y="196"/>
                </a:lnTo>
                <a:lnTo>
                  <a:pt x="323" y="200"/>
                </a:lnTo>
                <a:lnTo>
                  <a:pt x="323" y="193"/>
                </a:lnTo>
                <a:lnTo>
                  <a:pt x="325" y="183"/>
                </a:lnTo>
                <a:lnTo>
                  <a:pt x="325" y="193"/>
                </a:lnTo>
                <a:lnTo>
                  <a:pt x="325" y="196"/>
                </a:lnTo>
                <a:lnTo>
                  <a:pt x="325" y="200"/>
                </a:lnTo>
                <a:lnTo>
                  <a:pt x="327" y="198"/>
                </a:lnTo>
                <a:lnTo>
                  <a:pt x="327" y="189"/>
                </a:lnTo>
                <a:lnTo>
                  <a:pt x="327" y="185"/>
                </a:lnTo>
                <a:lnTo>
                  <a:pt x="327" y="187"/>
                </a:lnTo>
                <a:lnTo>
                  <a:pt x="330" y="187"/>
                </a:lnTo>
                <a:lnTo>
                  <a:pt x="330" y="191"/>
                </a:lnTo>
                <a:lnTo>
                  <a:pt x="330" y="187"/>
                </a:lnTo>
                <a:lnTo>
                  <a:pt x="332" y="187"/>
                </a:lnTo>
                <a:lnTo>
                  <a:pt x="332" y="191"/>
                </a:lnTo>
                <a:lnTo>
                  <a:pt x="332" y="193"/>
                </a:lnTo>
                <a:lnTo>
                  <a:pt x="332" y="196"/>
                </a:lnTo>
                <a:lnTo>
                  <a:pt x="334" y="196"/>
                </a:lnTo>
                <a:lnTo>
                  <a:pt x="334" y="191"/>
                </a:lnTo>
                <a:lnTo>
                  <a:pt x="334" y="185"/>
                </a:lnTo>
                <a:lnTo>
                  <a:pt x="336" y="187"/>
                </a:lnTo>
                <a:lnTo>
                  <a:pt x="336" y="191"/>
                </a:lnTo>
                <a:lnTo>
                  <a:pt x="336" y="200"/>
                </a:lnTo>
                <a:lnTo>
                  <a:pt x="336" y="196"/>
                </a:lnTo>
                <a:lnTo>
                  <a:pt x="338" y="189"/>
                </a:lnTo>
                <a:lnTo>
                  <a:pt x="338" y="191"/>
                </a:lnTo>
                <a:lnTo>
                  <a:pt x="338" y="198"/>
                </a:lnTo>
                <a:lnTo>
                  <a:pt x="340" y="200"/>
                </a:lnTo>
                <a:lnTo>
                  <a:pt x="340" y="198"/>
                </a:lnTo>
                <a:lnTo>
                  <a:pt x="342" y="196"/>
                </a:lnTo>
                <a:lnTo>
                  <a:pt x="342" y="198"/>
                </a:lnTo>
                <a:lnTo>
                  <a:pt x="342" y="193"/>
                </a:lnTo>
                <a:lnTo>
                  <a:pt x="344" y="189"/>
                </a:lnTo>
                <a:lnTo>
                  <a:pt x="344" y="185"/>
                </a:lnTo>
                <a:lnTo>
                  <a:pt x="344" y="189"/>
                </a:lnTo>
                <a:lnTo>
                  <a:pt x="344" y="200"/>
                </a:lnTo>
                <a:lnTo>
                  <a:pt x="346" y="200"/>
                </a:lnTo>
                <a:lnTo>
                  <a:pt x="346" y="193"/>
                </a:lnTo>
                <a:lnTo>
                  <a:pt x="346" y="191"/>
                </a:lnTo>
                <a:lnTo>
                  <a:pt x="346" y="193"/>
                </a:lnTo>
                <a:lnTo>
                  <a:pt x="348" y="187"/>
                </a:lnTo>
                <a:lnTo>
                  <a:pt x="348" y="185"/>
                </a:lnTo>
                <a:lnTo>
                  <a:pt x="348" y="187"/>
                </a:lnTo>
                <a:lnTo>
                  <a:pt x="348" y="193"/>
                </a:lnTo>
                <a:lnTo>
                  <a:pt x="350" y="193"/>
                </a:lnTo>
                <a:lnTo>
                  <a:pt x="350" y="191"/>
                </a:lnTo>
                <a:lnTo>
                  <a:pt x="350" y="189"/>
                </a:lnTo>
                <a:lnTo>
                  <a:pt x="350" y="185"/>
                </a:lnTo>
                <a:lnTo>
                  <a:pt x="352" y="187"/>
                </a:lnTo>
                <a:lnTo>
                  <a:pt x="352" y="193"/>
                </a:lnTo>
                <a:lnTo>
                  <a:pt x="352" y="196"/>
                </a:lnTo>
                <a:lnTo>
                  <a:pt x="352" y="189"/>
                </a:lnTo>
                <a:lnTo>
                  <a:pt x="354" y="187"/>
                </a:lnTo>
                <a:lnTo>
                  <a:pt x="354" y="191"/>
                </a:lnTo>
                <a:lnTo>
                  <a:pt x="354" y="187"/>
                </a:lnTo>
                <a:lnTo>
                  <a:pt x="354" y="181"/>
                </a:lnTo>
                <a:lnTo>
                  <a:pt x="356" y="183"/>
                </a:lnTo>
                <a:lnTo>
                  <a:pt x="356" y="185"/>
                </a:lnTo>
                <a:lnTo>
                  <a:pt x="356" y="189"/>
                </a:lnTo>
                <a:lnTo>
                  <a:pt x="358" y="189"/>
                </a:lnTo>
                <a:lnTo>
                  <a:pt x="358" y="187"/>
                </a:lnTo>
                <a:lnTo>
                  <a:pt x="358" y="189"/>
                </a:lnTo>
                <a:lnTo>
                  <a:pt x="360" y="196"/>
                </a:lnTo>
                <a:lnTo>
                  <a:pt x="360" y="193"/>
                </a:lnTo>
                <a:lnTo>
                  <a:pt x="360" y="189"/>
                </a:lnTo>
                <a:lnTo>
                  <a:pt x="362" y="185"/>
                </a:lnTo>
                <a:lnTo>
                  <a:pt x="362" y="189"/>
                </a:lnTo>
                <a:lnTo>
                  <a:pt x="362" y="187"/>
                </a:lnTo>
                <a:lnTo>
                  <a:pt x="364" y="191"/>
                </a:lnTo>
                <a:lnTo>
                  <a:pt x="364" y="200"/>
                </a:lnTo>
                <a:lnTo>
                  <a:pt x="364" y="196"/>
                </a:lnTo>
                <a:lnTo>
                  <a:pt x="364" y="183"/>
                </a:lnTo>
                <a:lnTo>
                  <a:pt x="366" y="181"/>
                </a:lnTo>
                <a:lnTo>
                  <a:pt x="366" y="189"/>
                </a:lnTo>
                <a:lnTo>
                  <a:pt x="366" y="196"/>
                </a:lnTo>
                <a:lnTo>
                  <a:pt x="366" y="202"/>
                </a:lnTo>
                <a:lnTo>
                  <a:pt x="366" y="200"/>
                </a:lnTo>
                <a:lnTo>
                  <a:pt x="368" y="196"/>
                </a:lnTo>
                <a:lnTo>
                  <a:pt x="368" y="198"/>
                </a:lnTo>
                <a:lnTo>
                  <a:pt x="368" y="200"/>
                </a:lnTo>
                <a:lnTo>
                  <a:pt x="368" y="206"/>
                </a:lnTo>
                <a:lnTo>
                  <a:pt x="370" y="206"/>
                </a:lnTo>
                <a:lnTo>
                  <a:pt x="370" y="198"/>
                </a:lnTo>
                <a:lnTo>
                  <a:pt x="370" y="191"/>
                </a:lnTo>
                <a:lnTo>
                  <a:pt x="372" y="193"/>
                </a:lnTo>
                <a:lnTo>
                  <a:pt x="372" y="200"/>
                </a:lnTo>
                <a:lnTo>
                  <a:pt x="372" y="196"/>
                </a:lnTo>
                <a:lnTo>
                  <a:pt x="372" y="189"/>
                </a:lnTo>
                <a:lnTo>
                  <a:pt x="375" y="187"/>
                </a:lnTo>
                <a:lnTo>
                  <a:pt x="375" y="191"/>
                </a:lnTo>
                <a:lnTo>
                  <a:pt x="375" y="198"/>
                </a:lnTo>
                <a:lnTo>
                  <a:pt x="377" y="200"/>
                </a:lnTo>
                <a:lnTo>
                  <a:pt x="377" y="202"/>
                </a:lnTo>
                <a:lnTo>
                  <a:pt x="377" y="206"/>
                </a:lnTo>
                <a:lnTo>
                  <a:pt x="377" y="204"/>
                </a:lnTo>
                <a:lnTo>
                  <a:pt x="379" y="198"/>
                </a:lnTo>
                <a:lnTo>
                  <a:pt x="379" y="200"/>
                </a:lnTo>
                <a:lnTo>
                  <a:pt x="379" y="198"/>
                </a:lnTo>
                <a:lnTo>
                  <a:pt x="381" y="196"/>
                </a:lnTo>
                <a:lnTo>
                  <a:pt x="381" y="191"/>
                </a:lnTo>
                <a:lnTo>
                  <a:pt x="381" y="189"/>
                </a:lnTo>
                <a:lnTo>
                  <a:pt x="383" y="189"/>
                </a:lnTo>
                <a:lnTo>
                  <a:pt x="383" y="193"/>
                </a:lnTo>
                <a:lnTo>
                  <a:pt x="383" y="196"/>
                </a:lnTo>
                <a:lnTo>
                  <a:pt x="385" y="200"/>
                </a:lnTo>
                <a:lnTo>
                  <a:pt x="385" y="202"/>
                </a:lnTo>
                <a:lnTo>
                  <a:pt x="385" y="200"/>
                </a:lnTo>
                <a:lnTo>
                  <a:pt x="385" y="191"/>
                </a:lnTo>
                <a:lnTo>
                  <a:pt x="387" y="185"/>
                </a:lnTo>
                <a:lnTo>
                  <a:pt x="387" y="183"/>
                </a:lnTo>
                <a:lnTo>
                  <a:pt x="387" y="187"/>
                </a:lnTo>
                <a:lnTo>
                  <a:pt x="387" y="196"/>
                </a:lnTo>
                <a:lnTo>
                  <a:pt x="387" y="198"/>
                </a:lnTo>
                <a:lnTo>
                  <a:pt x="389" y="196"/>
                </a:lnTo>
                <a:lnTo>
                  <a:pt x="389" y="189"/>
                </a:lnTo>
                <a:lnTo>
                  <a:pt x="389" y="185"/>
                </a:lnTo>
                <a:lnTo>
                  <a:pt x="389" y="179"/>
                </a:lnTo>
                <a:lnTo>
                  <a:pt x="391" y="183"/>
                </a:lnTo>
                <a:lnTo>
                  <a:pt x="391" y="185"/>
                </a:lnTo>
                <a:lnTo>
                  <a:pt x="391" y="187"/>
                </a:lnTo>
                <a:lnTo>
                  <a:pt x="393" y="189"/>
                </a:lnTo>
                <a:lnTo>
                  <a:pt x="393" y="183"/>
                </a:lnTo>
                <a:lnTo>
                  <a:pt x="393" y="187"/>
                </a:lnTo>
                <a:lnTo>
                  <a:pt x="395" y="189"/>
                </a:lnTo>
                <a:lnTo>
                  <a:pt x="395" y="191"/>
                </a:lnTo>
                <a:lnTo>
                  <a:pt x="395" y="189"/>
                </a:lnTo>
                <a:lnTo>
                  <a:pt x="397" y="191"/>
                </a:lnTo>
                <a:lnTo>
                  <a:pt x="397" y="196"/>
                </a:lnTo>
                <a:lnTo>
                  <a:pt x="397" y="189"/>
                </a:lnTo>
                <a:lnTo>
                  <a:pt x="397" y="181"/>
                </a:lnTo>
                <a:lnTo>
                  <a:pt x="399" y="177"/>
                </a:lnTo>
                <a:lnTo>
                  <a:pt x="399" y="179"/>
                </a:lnTo>
                <a:lnTo>
                  <a:pt x="399" y="183"/>
                </a:lnTo>
                <a:lnTo>
                  <a:pt x="401" y="183"/>
                </a:lnTo>
                <a:lnTo>
                  <a:pt x="401" y="191"/>
                </a:lnTo>
                <a:lnTo>
                  <a:pt x="403" y="189"/>
                </a:lnTo>
                <a:lnTo>
                  <a:pt x="403" y="185"/>
                </a:lnTo>
                <a:lnTo>
                  <a:pt x="403" y="187"/>
                </a:lnTo>
                <a:lnTo>
                  <a:pt x="403" y="185"/>
                </a:lnTo>
                <a:lnTo>
                  <a:pt x="405" y="187"/>
                </a:lnTo>
                <a:lnTo>
                  <a:pt x="407" y="191"/>
                </a:lnTo>
                <a:lnTo>
                  <a:pt x="407" y="185"/>
                </a:lnTo>
                <a:lnTo>
                  <a:pt x="407" y="183"/>
                </a:lnTo>
                <a:lnTo>
                  <a:pt x="407" y="187"/>
                </a:lnTo>
                <a:lnTo>
                  <a:pt x="409" y="193"/>
                </a:lnTo>
                <a:lnTo>
                  <a:pt x="409" y="196"/>
                </a:lnTo>
                <a:lnTo>
                  <a:pt x="409" y="191"/>
                </a:lnTo>
                <a:lnTo>
                  <a:pt x="409" y="185"/>
                </a:lnTo>
                <a:lnTo>
                  <a:pt x="411" y="181"/>
                </a:lnTo>
                <a:lnTo>
                  <a:pt x="411" y="177"/>
                </a:lnTo>
                <a:lnTo>
                  <a:pt x="411" y="179"/>
                </a:lnTo>
                <a:lnTo>
                  <a:pt x="411" y="177"/>
                </a:lnTo>
                <a:lnTo>
                  <a:pt x="413" y="181"/>
                </a:lnTo>
                <a:lnTo>
                  <a:pt x="413" y="185"/>
                </a:lnTo>
                <a:lnTo>
                  <a:pt x="413" y="191"/>
                </a:lnTo>
                <a:lnTo>
                  <a:pt x="415" y="189"/>
                </a:lnTo>
                <a:lnTo>
                  <a:pt x="415" y="185"/>
                </a:lnTo>
                <a:lnTo>
                  <a:pt x="415" y="183"/>
                </a:lnTo>
                <a:lnTo>
                  <a:pt x="417" y="189"/>
                </a:lnTo>
                <a:lnTo>
                  <a:pt x="417" y="191"/>
                </a:lnTo>
                <a:lnTo>
                  <a:pt x="417" y="189"/>
                </a:lnTo>
                <a:lnTo>
                  <a:pt x="417" y="181"/>
                </a:lnTo>
                <a:lnTo>
                  <a:pt x="417" y="177"/>
                </a:lnTo>
                <a:lnTo>
                  <a:pt x="420" y="183"/>
                </a:lnTo>
                <a:lnTo>
                  <a:pt x="420" y="187"/>
                </a:lnTo>
                <a:lnTo>
                  <a:pt x="420" y="191"/>
                </a:lnTo>
                <a:lnTo>
                  <a:pt x="422" y="193"/>
                </a:lnTo>
                <a:lnTo>
                  <a:pt x="422" y="189"/>
                </a:lnTo>
                <a:lnTo>
                  <a:pt x="422" y="187"/>
                </a:lnTo>
                <a:lnTo>
                  <a:pt x="424" y="189"/>
                </a:lnTo>
                <a:lnTo>
                  <a:pt x="424" y="187"/>
                </a:lnTo>
                <a:lnTo>
                  <a:pt x="424" y="185"/>
                </a:lnTo>
                <a:lnTo>
                  <a:pt x="424" y="181"/>
                </a:lnTo>
                <a:lnTo>
                  <a:pt x="426" y="183"/>
                </a:lnTo>
                <a:lnTo>
                  <a:pt x="426" y="191"/>
                </a:lnTo>
                <a:lnTo>
                  <a:pt x="426" y="198"/>
                </a:lnTo>
                <a:lnTo>
                  <a:pt x="428" y="193"/>
                </a:lnTo>
                <a:lnTo>
                  <a:pt x="428" y="191"/>
                </a:lnTo>
                <a:lnTo>
                  <a:pt x="428" y="187"/>
                </a:lnTo>
                <a:lnTo>
                  <a:pt x="428" y="191"/>
                </a:lnTo>
                <a:lnTo>
                  <a:pt x="430" y="196"/>
                </a:lnTo>
                <a:lnTo>
                  <a:pt x="430" y="191"/>
                </a:lnTo>
                <a:lnTo>
                  <a:pt x="430" y="187"/>
                </a:lnTo>
                <a:lnTo>
                  <a:pt x="430" y="189"/>
                </a:lnTo>
                <a:lnTo>
                  <a:pt x="432" y="189"/>
                </a:lnTo>
                <a:lnTo>
                  <a:pt x="432" y="185"/>
                </a:lnTo>
                <a:lnTo>
                  <a:pt x="432" y="183"/>
                </a:lnTo>
                <a:lnTo>
                  <a:pt x="434" y="183"/>
                </a:lnTo>
                <a:lnTo>
                  <a:pt x="434" y="187"/>
                </a:lnTo>
                <a:lnTo>
                  <a:pt x="434" y="198"/>
                </a:lnTo>
                <a:lnTo>
                  <a:pt x="434" y="200"/>
                </a:lnTo>
                <a:lnTo>
                  <a:pt x="434" y="191"/>
                </a:lnTo>
                <a:lnTo>
                  <a:pt x="436" y="187"/>
                </a:lnTo>
                <a:lnTo>
                  <a:pt x="436" y="191"/>
                </a:lnTo>
                <a:lnTo>
                  <a:pt x="436" y="189"/>
                </a:lnTo>
                <a:lnTo>
                  <a:pt x="438" y="187"/>
                </a:lnTo>
                <a:lnTo>
                  <a:pt x="438" y="189"/>
                </a:lnTo>
                <a:lnTo>
                  <a:pt x="438" y="187"/>
                </a:lnTo>
                <a:lnTo>
                  <a:pt x="440" y="183"/>
                </a:lnTo>
                <a:lnTo>
                  <a:pt x="440" y="185"/>
                </a:lnTo>
                <a:lnTo>
                  <a:pt x="440" y="191"/>
                </a:lnTo>
                <a:lnTo>
                  <a:pt x="440" y="189"/>
                </a:lnTo>
                <a:lnTo>
                  <a:pt x="442" y="185"/>
                </a:lnTo>
                <a:lnTo>
                  <a:pt x="442" y="193"/>
                </a:lnTo>
                <a:lnTo>
                  <a:pt x="442" y="198"/>
                </a:lnTo>
                <a:lnTo>
                  <a:pt x="442" y="200"/>
                </a:lnTo>
                <a:lnTo>
                  <a:pt x="444" y="202"/>
                </a:lnTo>
                <a:lnTo>
                  <a:pt x="444" y="196"/>
                </a:lnTo>
                <a:lnTo>
                  <a:pt x="444" y="198"/>
                </a:lnTo>
                <a:lnTo>
                  <a:pt x="444" y="196"/>
                </a:lnTo>
                <a:lnTo>
                  <a:pt x="446" y="191"/>
                </a:lnTo>
                <a:lnTo>
                  <a:pt x="446" y="189"/>
                </a:lnTo>
                <a:lnTo>
                  <a:pt x="448" y="189"/>
                </a:lnTo>
                <a:lnTo>
                  <a:pt x="448" y="187"/>
                </a:lnTo>
                <a:lnTo>
                  <a:pt x="448" y="193"/>
                </a:lnTo>
                <a:lnTo>
                  <a:pt x="448" y="196"/>
                </a:lnTo>
                <a:lnTo>
                  <a:pt x="450" y="191"/>
                </a:lnTo>
                <a:lnTo>
                  <a:pt x="450" y="187"/>
                </a:lnTo>
                <a:lnTo>
                  <a:pt x="450" y="191"/>
                </a:lnTo>
                <a:lnTo>
                  <a:pt x="452" y="191"/>
                </a:lnTo>
                <a:lnTo>
                  <a:pt x="452" y="189"/>
                </a:lnTo>
                <a:lnTo>
                  <a:pt x="452" y="185"/>
                </a:lnTo>
                <a:lnTo>
                  <a:pt x="452" y="187"/>
                </a:lnTo>
                <a:lnTo>
                  <a:pt x="454" y="193"/>
                </a:lnTo>
                <a:lnTo>
                  <a:pt x="454" y="198"/>
                </a:lnTo>
                <a:lnTo>
                  <a:pt x="454" y="200"/>
                </a:lnTo>
                <a:lnTo>
                  <a:pt x="454" y="202"/>
                </a:lnTo>
                <a:lnTo>
                  <a:pt x="456" y="200"/>
                </a:lnTo>
                <a:lnTo>
                  <a:pt x="456" y="191"/>
                </a:lnTo>
                <a:lnTo>
                  <a:pt x="456" y="196"/>
                </a:lnTo>
                <a:lnTo>
                  <a:pt x="458" y="196"/>
                </a:lnTo>
                <a:lnTo>
                  <a:pt x="458" y="189"/>
                </a:lnTo>
                <a:lnTo>
                  <a:pt x="458" y="191"/>
                </a:lnTo>
                <a:lnTo>
                  <a:pt x="460" y="183"/>
                </a:lnTo>
                <a:lnTo>
                  <a:pt x="460" y="187"/>
                </a:lnTo>
                <a:lnTo>
                  <a:pt x="460" y="191"/>
                </a:lnTo>
                <a:lnTo>
                  <a:pt x="462" y="193"/>
                </a:lnTo>
                <a:lnTo>
                  <a:pt x="462" y="185"/>
                </a:lnTo>
                <a:lnTo>
                  <a:pt x="462" y="183"/>
                </a:lnTo>
                <a:lnTo>
                  <a:pt x="462" y="185"/>
                </a:lnTo>
                <a:lnTo>
                  <a:pt x="465" y="185"/>
                </a:lnTo>
                <a:lnTo>
                  <a:pt x="465" y="187"/>
                </a:lnTo>
                <a:lnTo>
                  <a:pt x="465" y="193"/>
                </a:lnTo>
                <a:lnTo>
                  <a:pt x="465" y="198"/>
                </a:lnTo>
                <a:lnTo>
                  <a:pt x="467" y="191"/>
                </a:lnTo>
                <a:lnTo>
                  <a:pt x="467" y="189"/>
                </a:lnTo>
                <a:lnTo>
                  <a:pt x="467" y="185"/>
                </a:lnTo>
                <a:lnTo>
                  <a:pt x="469" y="191"/>
                </a:lnTo>
                <a:lnTo>
                  <a:pt x="469" y="189"/>
                </a:lnTo>
                <a:lnTo>
                  <a:pt x="469" y="191"/>
                </a:lnTo>
                <a:lnTo>
                  <a:pt x="471" y="191"/>
                </a:lnTo>
                <a:lnTo>
                  <a:pt x="471" y="187"/>
                </a:lnTo>
                <a:lnTo>
                  <a:pt x="471" y="185"/>
                </a:lnTo>
                <a:lnTo>
                  <a:pt x="471" y="187"/>
                </a:lnTo>
                <a:lnTo>
                  <a:pt x="473" y="191"/>
                </a:lnTo>
                <a:lnTo>
                  <a:pt x="473" y="187"/>
                </a:lnTo>
                <a:lnTo>
                  <a:pt x="473" y="193"/>
                </a:lnTo>
                <a:lnTo>
                  <a:pt x="475" y="198"/>
                </a:lnTo>
                <a:lnTo>
                  <a:pt x="475" y="193"/>
                </a:lnTo>
                <a:lnTo>
                  <a:pt x="475" y="191"/>
                </a:lnTo>
                <a:lnTo>
                  <a:pt x="475" y="187"/>
                </a:lnTo>
                <a:lnTo>
                  <a:pt x="475" y="185"/>
                </a:lnTo>
                <a:lnTo>
                  <a:pt x="477" y="185"/>
                </a:lnTo>
                <a:lnTo>
                  <a:pt x="477" y="189"/>
                </a:lnTo>
                <a:lnTo>
                  <a:pt x="477" y="191"/>
                </a:lnTo>
                <a:lnTo>
                  <a:pt x="477" y="189"/>
                </a:lnTo>
                <a:lnTo>
                  <a:pt x="479" y="187"/>
                </a:lnTo>
                <a:lnTo>
                  <a:pt x="479" y="191"/>
                </a:lnTo>
                <a:lnTo>
                  <a:pt x="479" y="193"/>
                </a:lnTo>
                <a:lnTo>
                  <a:pt x="479" y="191"/>
                </a:lnTo>
                <a:lnTo>
                  <a:pt x="481" y="193"/>
                </a:lnTo>
                <a:lnTo>
                  <a:pt x="481" y="196"/>
                </a:lnTo>
                <a:lnTo>
                  <a:pt x="481" y="189"/>
                </a:lnTo>
                <a:lnTo>
                  <a:pt x="481" y="187"/>
                </a:lnTo>
                <a:lnTo>
                  <a:pt x="483" y="185"/>
                </a:lnTo>
                <a:lnTo>
                  <a:pt x="483" y="179"/>
                </a:lnTo>
                <a:lnTo>
                  <a:pt x="483" y="177"/>
                </a:lnTo>
                <a:lnTo>
                  <a:pt x="483" y="179"/>
                </a:lnTo>
                <a:lnTo>
                  <a:pt x="483" y="177"/>
                </a:lnTo>
                <a:lnTo>
                  <a:pt x="485" y="179"/>
                </a:lnTo>
                <a:lnTo>
                  <a:pt x="485" y="189"/>
                </a:lnTo>
                <a:lnTo>
                  <a:pt x="485" y="196"/>
                </a:lnTo>
                <a:lnTo>
                  <a:pt x="485" y="191"/>
                </a:lnTo>
                <a:lnTo>
                  <a:pt x="487" y="187"/>
                </a:lnTo>
                <a:lnTo>
                  <a:pt x="487" y="189"/>
                </a:lnTo>
                <a:lnTo>
                  <a:pt x="487" y="183"/>
                </a:lnTo>
                <a:lnTo>
                  <a:pt x="489" y="177"/>
                </a:lnTo>
                <a:lnTo>
                  <a:pt x="489" y="181"/>
                </a:lnTo>
                <a:lnTo>
                  <a:pt x="491" y="183"/>
                </a:lnTo>
                <a:lnTo>
                  <a:pt x="491" y="185"/>
                </a:lnTo>
                <a:lnTo>
                  <a:pt x="491" y="189"/>
                </a:lnTo>
                <a:lnTo>
                  <a:pt x="493" y="191"/>
                </a:lnTo>
                <a:lnTo>
                  <a:pt x="493" y="193"/>
                </a:lnTo>
                <a:lnTo>
                  <a:pt x="493" y="200"/>
                </a:lnTo>
                <a:lnTo>
                  <a:pt x="493" y="198"/>
                </a:lnTo>
                <a:lnTo>
                  <a:pt x="495" y="196"/>
                </a:lnTo>
                <a:lnTo>
                  <a:pt x="495" y="191"/>
                </a:lnTo>
                <a:lnTo>
                  <a:pt x="495" y="193"/>
                </a:lnTo>
                <a:lnTo>
                  <a:pt x="497" y="191"/>
                </a:lnTo>
                <a:lnTo>
                  <a:pt x="497" y="187"/>
                </a:lnTo>
                <a:lnTo>
                  <a:pt x="497" y="185"/>
                </a:lnTo>
                <a:lnTo>
                  <a:pt x="497" y="187"/>
                </a:lnTo>
                <a:lnTo>
                  <a:pt x="499" y="187"/>
                </a:lnTo>
                <a:lnTo>
                  <a:pt x="499" y="183"/>
                </a:lnTo>
                <a:lnTo>
                  <a:pt x="499" y="177"/>
                </a:lnTo>
                <a:lnTo>
                  <a:pt x="501" y="169"/>
                </a:lnTo>
                <a:lnTo>
                  <a:pt x="501" y="177"/>
                </a:lnTo>
                <a:lnTo>
                  <a:pt x="503" y="181"/>
                </a:lnTo>
                <a:lnTo>
                  <a:pt x="503" y="185"/>
                </a:lnTo>
                <a:lnTo>
                  <a:pt x="503" y="187"/>
                </a:lnTo>
                <a:lnTo>
                  <a:pt x="503" y="189"/>
                </a:lnTo>
                <a:lnTo>
                  <a:pt x="503" y="191"/>
                </a:lnTo>
                <a:lnTo>
                  <a:pt x="505" y="196"/>
                </a:lnTo>
                <a:lnTo>
                  <a:pt x="505" y="187"/>
                </a:lnTo>
                <a:lnTo>
                  <a:pt x="505" y="183"/>
                </a:lnTo>
                <a:lnTo>
                  <a:pt x="507" y="185"/>
                </a:lnTo>
                <a:lnTo>
                  <a:pt x="507" y="187"/>
                </a:lnTo>
                <a:lnTo>
                  <a:pt x="507" y="185"/>
                </a:lnTo>
                <a:lnTo>
                  <a:pt x="510" y="181"/>
                </a:lnTo>
                <a:lnTo>
                  <a:pt x="510" y="179"/>
                </a:lnTo>
                <a:lnTo>
                  <a:pt x="510" y="183"/>
                </a:lnTo>
                <a:lnTo>
                  <a:pt x="512" y="183"/>
                </a:lnTo>
                <a:lnTo>
                  <a:pt x="512" y="185"/>
                </a:lnTo>
                <a:lnTo>
                  <a:pt x="512" y="179"/>
                </a:lnTo>
                <a:lnTo>
                  <a:pt x="512" y="175"/>
                </a:lnTo>
                <a:lnTo>
                  <a:pt x="514" y="177"/>
                </a:lnTo>
                <a:lnTo>
                  <a:pt x="514" y="179"/>
                </a:lnTo>
                <a:lnTo>
                  <a:pt x="514" y="181"/>
                </a:lnTo>
                <a:lnTo>
                  <a:pt x="514" y="183"/>
                </a:lnTo>
                <a:lnTo>
                  <a:pt x="514" y="185"/>
                </a:lnTo>
                <a:lnTo>
                  <a:pt x="516" y="185"/>
                </a:lnTo>
                <a:lnTo>
                  <a:pt x="516" y="187"/>
                </a:lnTo>
                <a:lnTo>
                  <a:pt x="516" y="189"/>
                </a:lnTo>
                <a:lnTo>
                  <a:pt x="518" y="193"/>
                </a:lnTo>
                <a:lnTo>
                  <a:pt x="518" y="196"/>
                </a:lnTo>
                <a:lnTo>
                  <a:pt x="520" y="187"/>
                </a:lnTo>
                <a:lnTo>
                  <a:pt x="520" y="183"/>
                </a:lnTo>
                <a:lnTo>
                  <a:pt x="520" y="185"/>
                </a:lnTo>
                <a:lnTo>
                  <a:pt x="520" y="189"/>
                </a:lnTo>
                <a:lnTo>
                  <a:pt x="522" y="187"/>
                </a:lnTo>
                <a:lnTo>
                  <a:pt x="522" y="183"/>
                </a:lnTo>
                <a:lnTo>
                  <a:pt x="522" y="185"/>
                </a:lnTo>
                <a:lnTo>
                  <a:pt x="522" y="189"/>
                </a:lnTo>
                <a:lnTo>
                  <a:pt x="524" y="191"/>
                </a:lnTo>
                <a:lnTo>
                  <a:pt x="524" y="189"/>
                </a:lnTo>
                <a:lnTo>
                  <a:pt x="524" y="193"/>
                </a:lnTo>
                <a:lnTo>
                  <a:pt x="526" y="191"/>
                </a:lnTo>
                <a:lnTo>
                  <a:pt x="526" y="189"/>
                </a:lnTo>
                <a:lnTo>
                  <a:pt x="526" y="187"/>
                </a:lnTo>
                <a:lnTo>
                  <a:pt x="528" y="185"/>
                </a:lnTo>
                <a:lnTo>
                  <a:pt x="530" y="187"/>
                </a:lnTo>
                <a:lnTo>
                  <a:pt x="530" y="189"/>
                </a:lnTo>
                <a:lnTo>
                  <a:pt x="530" y="185"/>
                </a:lnTo>
                <a:lnTo>
                  <a:pt x="532" y="185"/>
                </a:lnTo>
                <a:lnTo>
                  <a:pt x="532" y="189"/>
                </a:lnTo>
                <a:lnTo>
                  <a:pt x="532" y="187"/>
                </a:lnTo>
                <a:lnTo>
                  <a:pt x="532" y="185"/>
                </a:lnTo>
                <a:lnTo>
                  <a:pt x="534" y="187"/>
                </a:lnTo>
                <a:lnTo>
                  <a:pt x="534" y="185"/>
                </a:lnTo>
                <a:lnTo>
                  <a:pt x="534" y="175"/>
                </a:lnTo>
                <a:lnTo>
                  <a:pt x="534" y="173"/>
                </a:lnTo>
                <a:lnTo>
                  <a:pt x="536" y="175"/>
                </a:lnTo>
                <a:lnTo>
                  <a:pt x="536" y="179"/>
                </a:lnTo>
                <a:lnTo>
                  <a:pt x="536" y="185"/>
                </a:lnTo>
                <a:lnTo>
                  <a:pt x="536" y="187"/>
                </a:lnTo>
                <a:lnTo>
                  <a:pt x="538" y="185"/>
                </a:lnTo>
                <a:lnTo>
                  <a:pt x="538" y="187"/>
                </a:lnTo>
                <a:lnTo>
                  <a:pt x="538" y="191"/>
                </a:lnTo>
                <a:lnTo>
                  <a:pt x="540" y="191"/>
                </a:lnTo>
                <a:lnTo>
                  <a:pt x="540" y="196"/>
                </a:lnTo>
                <a:lnTo>
                  <a:pt x="540" y="200"/>
                </a:lnTo>
                <a:lnTo>
                  <a:pt x="542" y="202"/>
                </a:lnTo>
                <a:lnTo>
                  <a:pt x="542" y="193"/>
                </a:lnTo>
                <a:lnTo>
                  <a:pt x="542" y="187"/>
                </a:lnTo>
                <a:lnTo>
                  <a:pt x="542" y="185"/>
                </a:lnTo>
                <a:lnTo>
                  <a:pt x="544" y="187"/>
                </a:lnTo>
                <a:lnTo>
                  <a:pt x="544" y="183"/>
                </a:lnTo>
                <a:lnTo>
                  <a:pt x="544" y="187"/>
                </a:lnTo>
                <a:lnTo>
                  <a:pt x="546" y="187"/>
                </a:lnTo>
                <a:lnTo>
                  <a:pt x="546" y="185"/>
                </a:lnTo>
                <a:lnTo>
                  <a:pt x="546" y="183"/>
                </a:lnTo>
                <a:lnTo>
                  <a:pt x="546" y="187"/>
                </a:lnTo>
                <a:lnTo>
                  <a:pt x="546" y="189"/>
                </a:lnTo>
                <a:lnTo>
                  <a:pt x="548" y="183"/>
                </a:lnTo>
                <a:lnTo>
                  <a:pt x="548" y="179"/>
                </a:lnTo>
                <a:lnTo>
                  <a:pt x="548" y="177"/>
                </a:lnTo>
                <a:lnTo>
                  <a:pt x="550" y="181"/>
                </a:lnTo>
                <a:lnTo>
                  <a:pt x="550" y="193"/>
                </a:lnTo>
                <a:lnTo>
                  <a:pt x="550" y="198"/>
                </a:lnTo>
                <a:lnTo>
                  <a:pt x="550" y="196"/>
                </a:lnTo>
                <a:lnTo>
                  <a:pt x="552" y="198"/>
                </a:lnTo>
                <a:lnTo>
                  <a:pt x="552" y="191"/>
                </a:lnTo>
                <a:lnTo>
                  <a:pt x="552" y="193"/>
                </a:lnTo>
                <a:lnTo>
                  <a:pt x="555" y="191"/>
                </a:lnTo>
                <a:lnTo>
                  <a:pt x="555" y="189"/>
                </a:lnTo>
                <a:lnTo>
                  <a:pt x="555" y="193"/>
                </a:lnTo>
                <a:lnTo>
                  <a:pt x="557" y="193"/>
                </a:lnTo>
                <a:lnTo>
                  <a:pt x="557" y="191"/>
                </a:lnTo>
                <a:lnTo>
                  <a:pt x="557" y="185"/>
                </a:lnTo>
                <a:lnTo>
                  <a:pt x="557" y="183"/>
                </a:lnTo>
                <a:lnTo>
                  <a:pt x="557" y="185"/>
                </a:lnTo>
                <a:lnTo>
                  <a:pt x="559" y="183"/>
                </a:lnTo>
                <a:lnTo>
                  <a:pt x="559" y="185"/>
                </a:lnTo>
                <a:lnTo>
                  <a:pt x="559" y="183"/>
                </a:lnTo>
                <a:lnTo>
                  <a:pt x="561" y="179"/>
                </a:lnTo>
                <a:lnTo>
                  <a:pt x="561" y="183"/>
                </a:lnTo>
                <a:lnTo>
                  <a:pt x="561" y="185"/>
                </a:lnTo>
                <a:lnTo>
                  <a:pt x="563" y="183"/>
                </a:lnTo>
                <a:lnTo>
                  <a:pt x="563" y="179"/>
                </a:lnTo>
                <a:lnTo>
                  <a:pt x="563" y="183"/>
                </a:lnTo>
                <a:lnTo>
                  <a:pt x="563" y="185"/>
                </a:lnTo>
                <a:lnTo>
                  <a:pt x="565" y="187"/>
                </a:lnTo>
                <a:lnTo>
                  <a:pt x="565" y="191"/>
                </a:lnTo>
                <a:lnTo>
                  <a:pt x="565" y="193"/>
                </a:lnTo>
                <a:lnTo>
                  <a:pt x="565" y="191"/>
                </a:lnTo>
                <a:lnTo>
                  <a:pt x="567" y="185"/>
                </a:lnTo>
                <a:lnTo>
                  <a:pt x="567" y="179"/>
                </a:lnTo>
                <a:lnTo>
                  <a:pt x="567" y="177"/>
                </a:lnTo>
                <a:lnTo>
                  <a:pt x="567" y="183"/>
                </a:lnTo>
                <a:lnTo>
                  <a:pt x="567" y="185"/>
                </a:lnTo>
                <a:lnTo>
                  <a:pt x="569" y="191"/>
                </a:lnTo>
                <a:lnTo>
                  <a:pt x="569" y="198"/>
                </a:lnTo>
                <a:lnTo>
                  <a:pt x="569" y="193"/>
                </a:lnTo>
                <a:lnTo>
                  <a:pt x="569" y="189"/>
                </a:lnTo>
                <a:lnTo>
                  <a:pt x="571" y="196"/>
                </a:lnTo>
                <a:lnTo>
                  <a:pt x="571" y="198"/>
                </a:lnTo>
                <a:lnTo>
                  <a:pt x="571" y="196"/>
                </a:lnTo>
                <a:lnTo>
                  <a:pt x="573" y="191"/>
                </a:lnTo>
                <a:lnTo>
                  <a:pt x="573" y="189"/>
                </a:lnTo>
                <a:lnTo>
                  <a:pt x="575" y="189"/>
                </a:lnTo>
                <a:lnTo>
                  <a:pt x="575" y="187"/>
                </a:lnTo>
                <a:lnTo>
                  <a:pt x="575" y="183"/>
                </a:lnTo>
                <a:lnTo>
                  <a:pt x="575" y="177"/>
                </a:lnTo>
                <a:lnTo>
                  <a:pt x="575" y="175"/>
                </a:lnTo>
                <a:lnTo>
                  <a:pt x="577" y="177"/>
                </a:lnTo>
                <a:lnTo>
                  <a:pt x="577" y="179"/>
                </a:lnTo>
                <a:lnTo>
                  <a:pt x="577" y="183"/>
                </a:lnTo>
                <a:lnTo>
                  <a:pt x="579" y="181"/>
                </a:lnTo>
                <a:lnTo>
                  <a:pt x="579" y="183"/>
                </a:lnTo>
                <a:lnTo>
                  <a:pt x="579" y="185"/>
                </a:lnTo>
                <a:lnTo>
                  <a:pt x="579" y="183"/>
                </a:lnTo>
                <a:lnTo>
                  <a:pt x="581" y="179"/>
                </a:lnTo>
                <a:lnTo>
                  <a:pt x="581" y="181"/>
                </a:lnTo>
                <a:lnTo>
                  <a:pt x="581" y="183"/>
                </a:lnTo>
                <a:lnTo>
                  <a:pt x="583" y="179"/>
                </a:lnTo>
                <a:lnTo>
                  <a:pt x="583" y="183"/>
                </a:lnTo>
                <a:lnTo>
                  <a:pt x="583" y="187"/>
                </a:lnTo>
                <a:lnTo>
                  <a:pt x="583" y="189"/>
                </a:lnTo>
                <a:lnTo>
                  <a:pt x="585" y="181"/>
                </a:lnTo>
                <a:lnTo>
                  <a:pt x="585" y="175"/>
                </a:lnTo>
                <a:lnTo>
                  <a:pt x="585" y="177"/>
                </a:lnTo>
                <a:lnTo>
                  <a:pt x="585" y="179"/>
                </a:lnTo>
                <a:lnTo>
                  <a:pt x="587" y="185"/>
                </a:lnTo>
                <a:lnTo>
                  <a:pt x="587" y="187"/>
                </a:lnTo>
                <a:lnTo>
                  <a:pt x="587" y="185"/>
                </a:lnTo>
                <a:lnTo>
                  <a:pt x="589" y="185"/>
                </a:lnTo>
                <a:lnTo>
                  <a:pt x="589" y="183"/>
                </a:lnTo>
                <a:lnTo>
                  <a:pt x="591" y="183"/>
                </a:lnTo>
                <a:lnTo>
                  <a:pt x="591" y="185"/>
                </a:lnTo>
                <a:lnTo>
                  <a:pt x="591" y="183"/>
                </a:lnTo>
                <a:lnTo>
                  <a:pt x="591" y="185"/>
                </a:lnTo>
                <a:lnTo>
                  <a:pt x="593" y="185"/>
                </a:lnTo>
                <a:lnTo>
                  <a:pt x="593" y="183"/>
                </a:lnTo>
                <a:lnTo>
                  <a:pt x="593" y="185"/>
                </a:lnTo>
                <a:lnTo>
                  <a:pt x="593" y="183"/>
                </a:lnTo>
                <a:lnTo>
                  <a:pt x="593" y="181"/>
                </a:lnTo>
                <a:lnTo>
                  <a:pt x="595" y="179"/>
                </a:lnTo>
                <a:lnTo>
                  <a:pt x="595" y="183"/>
                </a:lnTo>
                <a:lnTo>
                  <a:pt x="595" y="181"/>
                </a:lnTo>
                <a:lnTo>
                  <a:pt x="595" y="177"/>
                </a:lnTo>
                <a:lnTo>
                  <a:pt x="597" y="175"/>
                </a:lnTo>
                <a:lnTo>
                  <a:pt x="597" y="179"/>
                </a:lnTo>
                <a:lnTo>
                  <a:pt x="597" y="183"/>
                </a:lnTo>
                <a:lnTo>
                  <a:pt x="600" y="185"/>
                </a:lnTo>
                <a:lnTo>
                  <a:pt x="600" y="183"/>
                </a:lnTo>
                <a:lnTo>
                  <a:pt x="602" y="183"/>
                </a:lnTo>
                <a:lnTo>
                  <a:pt x="602" y="181"/>
                </a:lnTo>
                <a:lnTo>
                  <a:pt x="602" y="183"/>
                </a:lnTo>
                <a:lnTo>
                  <a:pt x="602" y="187"/>
                </a:lnTo>
                <a:lnTo>
                  <a:pt x="604" y="187"/>
                </a:lnTo>
                <a:lnTo>
                  <a:pt x="604" y="183"/>
                </a:lnTo>
                <a:lnTo>
                  <a:pt x="604" y="179"/>
                </a:lnTo>
                <a:lnTo>
                  <a:pt x="604" y="181"/>
                </a:lnTo>
                <a:lnTo>
                  <a:pt x="604" y="183"/>
                </a:lnTo>
                <a:lnTo>
                  <a:pt x="606" y="177"/>
                </a:lnTo>
                <a:lnTo>
                  <a:pt x="606" y="179"/>
                </a:lnTo>
                <a:lnTo>
                  <a:pt x="606" y="185"/>
                </a:lnTo>
                <a:lnTo>
                  <a:pt x="606" y="196"/>
                </a:lnTo>
                <a:lnTo>
                  <a:pt x="608" y="200"/>
                </a:lnTo>
                <a:lnTo>
                  <a:pt x="608" y="193"/>
                </a:lnTo>
                <a:lnTo>
                  <a:pt x="608" y="189"/>
                </a:lnTo>
                <a:lnTo>
                  <a:pt x="608" y="187"/>
                </a:lnTo>
                <a:lnTo>
                  <a:pt x="610" y="193"/>
                </a:lnTo>
                <a:lnTo>
                  <a:pt x="610" y="189"/>
                </a:lnTo>
                <a:lnTo>
                  <a:pt x="610" y="187"/>
                </a:lnTo>
                <a:lnTo>
                  <a:pt x="612" y="183"/>
                </a:lnTo>
                <a:lnTo>
                  <a:pt x="612" y="181"/>
                </a:lnTo>
                <a:lnTo>
                  <a:pt x="612" y="187"/>
                </a:lnTo>
                <a:lnTo>
                  <a:pt x="614" y="189"/>
                </a:lnTo>
                <a:lnTo>
                  <a:pt x="614" y="193"/>
                </a:lnTo>
                <a:lnTo>
                  <a:pt x="614" y="191"/>
                </a:lnTo>
                <a:lnTo>
                  <a:pt x="614" y="193"/>
                </a:lnTo>
                <a:lnTo>
                  <a:pt x="616" y="191"/>
                </a:lnTo>
                <a:lnTo>
                  <a:pt x="616" y="196"/>
                </a:lnTo>
                <a:lnTo>
                  <a:pt x="616" y="189"/>
                </a:lnTo>
                <a:lnTo>
                  <a:pt x="616" y="183"/>
                </a:lnTo>
                <a:lnTo>
                  <a:pt x="618" y="181"/>
                </a:lnTo>
                <a:lnTo>
                  <a:pt x="618" y="185"/>
                </a:lnTo>
                <a:lnTo>
                  <a:pt x="618" y="187"/>
                </a:lnTo>
                <a:lnTo>
                  <a:pt x="620" y="185"/>
                </a:lnTo>
                <a:lnTo>
                  <a:pt x="620" y="189"/>
                </a:lnTo>
                <a:lnTo>
                  <a:pt x="620" y="183"/>
                </a:lnTo>
                <a:lnTo>
                  <a:pt x="622" y="179"/>
                </a:lnTo>
                <a:lnTo>
                  <a:pt x="622" y="183"/>
                </a:lnTo>
                <a:lnTo>
                  <a:pt x="622" y="189"/>
                </a:lnTo>
                <a:lnTo>
                  <a:pt x="622" y="193"/>
                </a:lnTo>
                <a:lnTo>
                  <a:pt x="624" y="193"/>
                </a:lnTo>
                <a:lnTo>
                  <a:pt x="624" y="189"/>
                </a:lnTo>
                <a:lnTo>
                  <a:pt x="624" y="183"/>
                </a:lnTo>
                <a:lnTo>
                  <a:pt x="624" y="185"/>
                </a:lnTo>
                <a:lnTo>
                  <a:pt x="624" y="193"/>
                </a:lnTo>
                <a:lnTo>
                  <a:pt x="626" y="196"/>
                </a:lnTo>
                <a:lnTo>
                  <a:pt x="626" y="193"/>
                </a:lnTo>
                <a:lnTo>
                  <a:pt x="626" y="185"/>
                </a:lnTo>
                <a:lnTo>
                  <a:pt x="626" y="177"/>
                </a:lnTo>
                <a:lnTo>
                  <a:pt x="628" y="179"/>
                </a:lnTo>
                <a:lnTo>
                  <a:pt x="628" y="181"/>
                </a:lnTo>
                <a:lnTo>
                  <a:pt x="628" y="187"/>
                </a:lnTo>
                <a:lnTo>
                  <a:pt x="628" y="189"/>
                </a:lnTo>
                <a:lnTo>
                  <a:pt x="630" y="189"/>
                </a:lnTo>
                <a:lnTo>
                  <a:pt x="630" y="185"/>
                </a:lnTo>
                <a:lnTo>
                  <a:pt x="630" y="187"/>
                </a:lnTo>
                <a:lnTo>
                  <a:pt x="632" y="191"/>
                </a:lnTo>
                <a:lnTo>
                  <a:pt x="632" y="185"/>
                </a:lnTo>
                <a:lnTo>
                  <a:pt x="632" y="183"/>
                </a:lnTo>
                <a:lnTo>
                  <a:pt x="634" y="185"/>
                </a:lnTo>
                <a:lnTo>
                  <a:pt x="634" y="183"/>
                </a:lnTo>
                <a:lnTo>
                  <a:pt x="634" y="187"/>
                </a:lnTo>
                <a:lnTo>
                  <a:pt x="634" y="191"/>
                </a:lnTo>
                <a:lnTo>
                  <a:pt x="636" y="196"/>
                </a:lnTo>
                <a:lnTo>
                  <a:pt x="636" y="200"/>
                </a:lnTo>
                <a:lnTo>
                  <a:pt x="636" y="189"/>
                </a:lnTo>
                <a:lnTo>
                  <a:pt x="636" y="185"/>
                </a:lnTo>
                <a:lnTo>
                  <a:pt x="636" y="183"/>
                </a:lnTo>
                <a:lnTo>
                  <a:pt x="638" y="187"/>
                </a:lnTo>
                <a:lnTo>
                  <a:pt x="638" y="189"/>
                </a:lnTo>
                <a:lnTo>
                  <a:pt x="638" y="187"/>
                </a:lnTo>
                <a:lnTo>
                  <a:pt x="638" y="183"/>
                </a:lnTo>
                <a:lnTo>
                  <a:pt x="640" y="185"/>
                </a:lnTo>
                <a:lnTo>
                  <a:pt x="640" y="189"/>
                </a:lnTo>
                <a:lnTo>
                  <a:pt x="640" y="187"/>
                </a:lnTo>
                <a:lnTo>
                  <a:pt x="640" y="177"/>
                </a:lnTo>
                <a:lnTo>
                  <a:pt x="642" y="169"/>
                </a:lnTo>
                <a:lnTo>
                  <a:pt x="642" y="173"/>
                </a:lnTo>
                <a:lnTo>
                  <a:pt x="642" y="185"/>
                </a:lnTo>
                <a:lnTo>
                  <a:pt x="645" y="189"/>
                </a:lnTo>
                <a:lnTo>
                  <a:pt x="645" y="185"/>
                </a:lnTo>
                <a:lnTo>
                  <a:pt x="645" y="193"/>
                </a:lnTo>
                <a:lnTo>
                  <a:pt x="647" y="196"/>
                </a:lnTo>
                <a:lnTo>
                  <a:pt x="647" y="198"/>
                </a:lnTo>
                <a:lnTo>
                  <a:pt x="647" y="189"/>
                </a:lnTo>
                <a:lnTo>
                  <a:pt x="647" y="185"/>
                </a:lnTo>
                <a:lnTo>
                  <a:pt x="649" y="185"/>
                </a:lnTo>
                <a:lnTo>
                  <a:pt x="649" y="183"/>
                </a:lnTo>
                <a:lnTo>
                  <a:pt x="649" y="177"/>
                </a:lnTo>
                <a:lnTo>
                  <a:pt x="651" y="179"/>
                </a:lnTo>
                <a:lnTo>
                  <a:pt x="651" y="185"/>
                </a:lnTo>
                <a:lnTo>
                  <a:pt x="651" y="189"/>
                </a:lnTo>
                <a:lnTo>
                  <a:pt x="651" y="185"/>
                </a:lnTo>
                <a:lnTo>
                  <a:pt x="653" y="183"/>
                </a:lnTo>
                <a:lnTo>
                  <a:pt x="653" y="179"/>
                </a:lnTo>
                <a:lnTo>
                  <a:pt x="653" y="183"/>
                </a:lnTo>
                <a:lnTo>
                  <a:pt x="653" y="189"/>
                </a:lnTo>
                <a:lnTo>
                  <a:pt x="655" y="187"/>
                </a:lnTo>
                <a:lnTo>
                  <a:pt x="655" y="183"/>
                </a:lnTo>
                <a:lnTo>
                  <a:pt x="655" y="175"/>
                </a:lnTo>
                <a:lnTo>
                  <a:pt x="657" y="181"/>
                </a:lnTo>
                <a:lnTo>
                  <a:pt x="657" y="177"/>
                </a:lnTo>
                <a:lnTo>
                  <a:pt x="657" y="175"/>
                </a:lnTo>
                <a:lnTo>
                  <a:pt x="657" y="177"/>
                </a:lnTo>
                <a:lnTo>
                  <a:pt x="659" y="185"/>
                </a:lnTo>
                <a:lnTo>
                  <a:pt x="659" y="183"/>
                </a:lnTo>
                <a:lnTo>
                  <a:pt x="659" y="173"/>
                </a:lnTo>
                <a:lnTo>
                  <a:pt x="659" y="179"/>
                </a:lnTo>
                <a:lnTo>
                  <a:pt x="661" y="187"/>
                </a:lnTo>
                <a:lnTo>
                  <a:pt x="661" y="185"/>
                </a:lnTo>
                <a:lnTo>
                  <a:pt x="661" y="181"/>
                </a:lnTo>
                <a:lnTo>
                  <a:pt x="663" y="173"/>
                </a:lnTo>
                <a:lnTo>
                  <a:pt x="663" y="175"/>
                </a:lnTo>
                <a:lnTo>
                  <a:pt x="663" y="177"/>
                </a:lnTo>
                <a:lnTo>
                  <a:pt x="665" y="177"/>
                </a:lnTo>
                <a:lnTo>
                  <a:pt x="665" y="175"/>
                </a:lnTo>
                <a:lnTo>
                  <a:pt x="667" y="173"/>
                </a:lnTo>
                <a:lnTo>
                  <a:pt x="667" y="177"/>
                </a:lnTo>
                <a:lnTo>
                  <a:pt x="667" y="181"/>
                </a:lnTo>
                <a:lnTo>
                  <a:pt x="667" y="183"/>
                </a:lnTo>
                <a:lnTo>
                  <a:pt x="669" y="181"/>
                </a:lnTo>
                <a:lnTo>
                  <a:pt x="669" y="175"/>
                </a:lnTo>
                <a:lnTo>
                  <a:pt x="669" y="177"/>
                </a:lnTo>
                <a:lnTo>
                  <a:pt x="671" y="179"/>
                </a:lnTo>
                <a:lnTo>
                  <a:pt x="671" y="181"/>
                </a:lnTo>
                <a:lnTo>
                  <a:pt x="671" y="183"/>
                </a:lnTo>
                <a:lnTo>
                  <a:pt x="673" y="177"/>
                </a:lnTo>
                <a:lnTo>
                  <a:pt x="673" y="171"/>
                </a:lnTo>
                <a:lnTo>
                  <a:pt x="673" y="173"/>
                </a:lnTo>
                <a:lnTo>
                  <a:pt x="675" y="177"/>
                </a:lnTo>
                <a:lnTo>
                  <a:pt x="675" y="181"/>
                </a:lnTo>
                <a:lnTo>
                  <a:pt x="675" y="183"/>
                </a:lnTo>
                <a:lnTo>
                  <a:pt x="675" y="185"/>
                </a:lnTo>
                <a:lnTo>
                  <a:pt x="677" y="187"/>
                </a:lnTo>
                <a:lnTo>
                  <a:pt x="677" y="189"/>
                </a:lnTo>
                <a:lnTo>
                  <a:pt x="677" y="193"/>
                </a:lnTo>
                <a:lnTo>
                  <a:pt x="677" y="189"/>
                </a:lnTo>
                <a:lnTo>
                  <a:pt x="679" y="183"/>
                </a:lnTo>
                <a:lnTo>
                  <a:pt x="679" y="185"/>
                </a:lnTo>
                <a:lnTo>
                  <a:pt x="681" y="181"/>
                </a:lnTo>
                <a:lnTo>
                  <a:pt x="681" y="175"/>
                </a:lnTo>
                <a:lnTo>
                  <a:pt x="681" y="171"/>
                </a:lnTo>
                <a:lnTo>
                  <a:pt x="681" y="173"/>
                </a:lnTo>
                <a:lnTo>
                  <a:pt x="683" y="175"/>
                </a:lnTo>
                <a:lnTo>
                  <a:pt x="683" y="181"/>
                </a:lnTo>
                <a:lnTo>
                  <a:pt x="683" y="185"/>
                </a:lnTo>
                <a:lnTo>
                  <a:pt x="683" y="187"/>
                </a:lnTo>
                <a:lnTo>
                  <a:pt x="685" y="183"/>
                </a:lnTo>
                <a:lnTo>
                  <a:pt x="685" y="185"/>
                </a:lnTo>
                <a:lnTo>
                  <a:pt x="685" y="183"/>
                </a:lnTo>
                <a:lnTo>
                  <a:pt x="687" y="183"/>
                </a:lnTo>
                <a:lnTo>
                  <a:pt x="687" y="181"/>
                </a:lnTo>
                <a:lnTo>
                  <a:pt x="687" y="183"/>
                </a:lnTo>
                <a:lnTo>
                  <a:pt x="687" y="179"/>
                </a:lnTo>
                <a:lnTo>
                  <a:pt x="687" y="177"/>
                </a:lnTo>
                <a:lnTo>
                  <a:pt x="690" y="175"/>
                </a:lnTo>
                <a:lnTo>
                  <a:pt x="690" y="181"/>
                </a:lnTo>
                <a:lnTo>
                  <a:pt x="690" y="187"/>
                </a:lnTo>
                <a:lnTo>
                  <a:pt x="690" y="191"/>
                </a:lnTo>
                <a:lnTo>
                  <a:pt x="692" y="193"/>
                </a:lnTo>
                <a:lnTo>
                  <a:pt x="692" y="196"/>
                </a:lnTo>
                <a:lnTo>
                  <a:pt x="692" y="191"/>
                </a:lnTo>
                <a:lnTo>
                  <a:pt x="694" y="191"/>
                </a:lnTo>
                <a:lnTo>
                  <a:pt x="694" y="193"/>
                </a:lnTo>
                <a:lnTo>
                  <a:pt x="694" y="191"/>
                </a:lnTo>
                <a:lnTo>
                  <a:pt x="694" y="187"/>
                </a:lnTo>
                <a:lnTo>
                  <a:pt x="696" y="187"/>
                </a:lnTo>
                <a:lnTo>
                  <a:pt x="696" y="185"/>
                </a:lnTo>
                <a:lnTo>
                  <a:pt x="696" y="187"/>
                </a:lnTo>
                <a:lnTo>
                  <a:pt x="696" y="189"/>
                </a:lnTo>
                <a:lnTo>
                  <a:pt x="698" y="191"/>
                </a:lnTo>
                <a:lnTo>
                  <a:pt x="698" y="189"/>
                </a:lnTo>
                <a:lnTo>
                  <a:pt x="698" y="183"/>
                </a:lnTo>
                <a:lnTo>
                  <a:pt x="698" y="177"/>
                </a:lnTo>
                <a:lnTo>
                  <a:pt x="700" y="179"/>
                </a:lnTo>
                <a:lnTo>
                  <a:pt x="700" y="187"/>
                </a:lnTo>
                <a:lnTo>
                  <a:pt x="702" y="187"/>
                </a:lnTo>
                <a:lnTo>
                  <a:pt x="702" y="189"/>
                </a:lnTo>
                <a:lnTo>
                  <a:pt x="702" y="187"/>
                </a:lnTo>
                <a:lnTo>
                  <a:pt x="704" y="187"/>
                </a:lnTo>
                <a:lnTo>
                  <a:pt x="704" y="185"/>
                </a:lnTo>
                <a:lnTo>
                  <a:pt x="704" y="187"/>
                </a:lnTo>
                <a:lnTo>
                  <a:pt x="706" y="191"/>
                </a:lnTo>
                <a:lnTo>
                  <a:pt x="706" y="200"/>
                </a:lnTo>
                <a:lnTo>
                  <a:pt x="706" y="202"/>
                </a:lnTo>
                <a:lnTo>
                  <a:pt x="706" y="198"/>
                </a:lnTo>
                <a:lnTo>
                  <a:pt x="706" y="185"/>
                </a:lnTo>
                <a:lnTo>
                  <a:pt x="708" y="181"/>
                </a:lnTo>
                <a:lnTo>
                  <a:pt x="708" y="183"/>
                </a:lnTo>
                <a:lnTo>
                  <a:pt x="708" y="185"/>
                </a:lnTo>
                <a:lnTo>
                  <a:pt x="708" y="189"/>
                </a:lnTo>
                <a:lnTo>
                  <a:pt x="710" y="187"/>
                </a:lnTo>
                <a:lnTo>
                  <a:pt x="710" y="189"/>
                </a:lnTo>
                <a:lnTo>
                  <a:pt x="710" y="183"/>
                </a:lnTo>
                <a:lnTo>
                  <a:pt x="712" y="177"/>
                </a:lnTo>
                <a:lnTo>
                  <a:pt x="712" y="183"/>
                </a:lnTo>
                <a:lnTo>
                  <a:pt x="712" y="191"/>
                </a:lnTo>
                <a:lnTo>
                  <a:pt x="714" y="187"/>
                </a:lnTo>
                <a:lnTo>
                  <a:pt x="714" y="185"/>
                </a:lnTo>
                <a:lnTo>
                  <a:pt x="714" y="187"/>
                </a:lnTo>
                <a:lnTo>
                  <a:pt x="714" y="183"/>
                </a:lnTo>
                <a:lnTo>
                  <a:pt x="716" y="185"/>
                </a:lnTo>
                <a:lnTo>
                  <a:pt x="716" y="187"/>
                </a:lnTo>
                <a:lnTo>
                  <a:pt x="716" y="189"/>
                </a:lnTo>
                <a:lnTo>
                  <a:pt x="718" y="187"/>
                </a:lnTo>
                <a:lnTo>
                  <a:pt x="718" y="189"/>
                </a:lnTo>
                <a:lnTo>
                  <a:pt x="718" y="196"/>
                </a:lnTo>
                <a:lnTo>
                  <a:pt x="718" y="193"/>
                </a:lnTo>
                <a:lnTo>
                  <a:pt x="720" y="189"/>
                </a:lnTo>
                <a:lnTo>
                  <a:pt x="720" y="181"/>
                </a:lnTo>
                <a:lnTo>
                  <a:pt x="720" y="173"/>
                </a:lnTo>
                <a:lnTo>
                  <a:pt x="720" y="177"/>
                </a:lnTo>
                <a:lnTo>
                  <a:pt x="722" y="177"/>
                </a:lnTo>
                <a:lnTo>
                  <a:pt x="722" y="179"/>
                </a:lnTo>
                <a:lnTo>
                  <a:pt x="722" y="183"/>
                </a:lnTo>
                <a:lnTo>
                  <a:pt x="722" y="185"/>
                </a:lnTo>
                <a:lnTo>
                  <a:pt x="724" y="183"/>
                </a:lnTo>
                <a:lnTo>
                  <a:pt x="724" y="187"/>
                </a:lnTo>
                <a:lnTo>
                  <a:pt x="724" y="185"/>
                </a:lnTo>
                <a:lnTo>
                  <a:pt x="724" y="179"/>
                </a:lnTo>
                <a:lnTo>
                  <a:pt x="726" y="177"/>
                </a:lnTo>
                <a:lnTo>
                  <a:pt x="726" y="183"/>
                </a:lnTo>
                <a:lnTo>
                  <a:pt x="726" y="185"/>
                </a:lnTo>
                <a:lnTo>
                  <a:pt x="726" y="189"/>
                </a:lnTo>
                <a:lnTo>
                  <a:pt x="728" y="189"/>
                </a:lnTo>
                <a:lnTo>
                  <a:pt x="728" y="187"/>
                </a:lnTo>
                <a:lnTo>
                  <a:pt x="728" y="191"/>
                </a:lnTo>
                <a:lnTo>
                  <a:pt x="728" y="193"/>
                </a:lnTo>
                <a:lnTo>
                  <a:pt x="730" y="189"/>
                </a:lnTo>
                <a:lnTo>
                  <a:pt x="730" y="185"/>
                </a:lnTo>
                <a:lnTo>
                  <a:pt x="730" y="191"/>
                </a:lnTo>
                <a:lnTo>
                  <a:pt x="732" y="193"/>
                </a:lnTo>
                <a:lnTo>
                  <a:pt x="732" y="187"/>
                </a:lnTo>
                <a:lnTo>
                  <a:pt x="732" y="183"/>
                </a:lnTo>
                <a:lnTo>
                  <a:pt x="732" y="185"/>
                </a:lnTo>
                <a:lnTo>
                  <a:pt x="735" y="185"/>
                </a:lnTo>
                <a:lnTo>
                  <a:pt x="735" y="173"/>
                </a:lnTo>
                <a:lnTo>
                  <a:pt x="735" y="167"/>
                </a:lnTo>
                <a:lnTo>
                  <a:pt x="737" y="177"/>
                </a:lnTo>
                <a:lnTo>
                  <a:pt x="737" y="185"/>
                </a:lnTo>
                <a:lnTo>
                  <a:pt x="737" y="183"/>
                </a:lnTo>
                <a:lnTo>
                  <a:pt x="737" y="179"/>
                </a:lnTo>
                <a:lnTo>
                  <a:pt x="737" y="181"/>
                </a:lnTo>
                <a:lnTo>
                  <a:pt x="739" y="179"/>
                </a:lnTo>
                <a:lnTo>
                  <a:pt x="739" y="181"/>
                </a:lnTo>
                <a:lnTo>
                  <a:pt x="739" y="183"/>
                </a:lnTo>
                <a:lnTo>
                  <a:pt x="741" y="183"/>
                </a:lnTo>
                <a:lnTo>
                  <a:pt x="741" y="179"/>
                </a:lnTo>
                <a:lnTo>
                  <a:pt x="741" y="177"/>
                </a:lnTo>
                <a:lnTo>
                  <a:pt x="743" y="171"/>
                </a:lnTo>
                <a:lnTo>
                  <a:pt x="743" y="177"/>
                </a:lnTo>
                <a:lnTo>
                  <a:pt x="743" y="187"/>
                </a:lnTo>
                <a:lnTo>
                  <a:pt x="743" y="185"/>
                </a:lnTo>
                <a:lnTo>
                  <a:pt x="745" y="181"/>
                </a:lnTo>
                <a:lnTo>
                  <a:pt x="745" y="177"/>
                </a:lnTo>
                <a:lnTo>
                  <a:pt x="745" y="179"/>
                </a:lnTo>
                <a:lnTo>
                  <a:pt x="745" y="177"/>
                </a:lnTo>
                <a:lnTo>
                  <a:pt x="747" y="173"/>
                </a:lnTo>
                <a:lnTo>
                  <a:pt x="747" y="177"/>
                </a:lnTo>
                <a:lnTo>
                  <a:pt x="747" y="179"/>
                </a:lnTo>
                <a:lnTo>
                  <a:pt x="747" y="173"/>
                </a:lnTo>
                <a:lnTo>
                  <a:pt x="747" y="171"/>
                </a:lnTo>
                <a:lnTo>
                  <a:pt x="749" y="175"/>
                </a:lnTo>
                <a:lnTo>
                  <a:pt x="749" y="179"/>
                </a:lnTo>
                <a:lnTo>
                  <a:pt x="749" y="183"/>
                </a:lnTo>
                <a:lnTo>
                  <a:pt x="751" y="183"/>
                </a:lnTo>
                <a:lnTo>
                  <a:pt x="751" y="181"/>
                </a:lnTo>
                <a:lnTo>
                  <a:pt x="751" y="179"/>
                </a:lnTo>
                <a:lnTo>
                  <a:pt x="753" y="173"/>
                </a:lnTo>
                <a:lnTo>
                  <a:pt x="753" y="175"/>
                </a:lnTo>
                <a:lnTo>
                  <a:pt x="753" y="183"/>
                </a:lnTo>
                <a:lnTo>
                  <a:pt x="755" y="185"/>
                </a:lnTo>
                <a:lnTo>
                  <a:pt x="755" y="181"/>
                </a:lnTo>
                <a:lnTo>
                  <a:pt x="755" y="177"/>
                </a:lnTo>
                <a:lnTo>
                  <a:pt x="755" y="175"/>
                </a:lnTo>
                <a:lnTo>
                  <a:pt x="757" y="175"/>
                </a:lnTo>
                <a:lnTo>
                  <a:pt x="757" y="173"/>
                </a:lnTo>
                <a:lnTo>
                  <a:pt x="757" y="175"/>
                </a:lnTo>
                <a:lnTo>
                  <a:pt x="757" y="177"/>
                </a:lnTo>
                <a:lnTo>
                  <a:pt x="759" y="177"/>
                </a:lnTo>
                <a:lnTo>
                  <a:pt x="759" y="179"/>
                </a:lnTo>
                <a:lnTo>
                  <a:pt x="759" y="183"/>
                </a:lnTo>
                <a:lnTo>
                  <a:pt x="759" y="181"/>
                </a:lnTo>
                <a:lnTo>
                  <a:pt x="761" y="183"/>
                </a:lnTo>
                <a:lnTo>
                  <a:pt x="761" y="181"/>
                </a:lnTo>
                <a:lnTo>
                  <a:pt x="761" y="183"/>
                </a:lnTo>
                <a:lnTo>
                  <a:pt x="763" y="179"/>
                </a:lnTo>
                <a:lnTo>
                  <a:pt x="763" y="177"/>
                </a:lnTo>
                <a:lnTo>
                  <a:pt x="763" y="175"/>
                </a:lnTo>
                <a:lnTo>
                  <a:pt x="763" y="171"/>
                </a:lnTo>
                <a:lnTo>
                  <a:pt x="765" y="169"/>
                </a:lnTo>
                <a:lnTo>
                  <a:pt x="765" y="173"/>
                </a:lnTo>
                <a:lnTo>
                  <a:pt x="765" y="181"/>
                </a:lnTo>
                <a:lnTo>
                  <a:pt x="767" y="189"/>
                </a:lnTo>
                <a:lnTo>
                  <a:pt x="767" y="200"/>
                </a:lnTo>
                <a:lnTo>
                  <a:pt x="767" y="196"/>
                </a:lnTo>
                <a:lnTo>
                  <a:pt x="767" y="185"/>
                </a:lnTo>
                <a:lnTo>
                  <a:pt x="767" y="183"/>
                </a:lnTo>
                <a:lnTo>
                  <a:pt x="769" y="179"/>
                </a:lnTo>
                <a:lnTo>
                  <a:pt x="769" y="185"/>
                </a:lnTo>
                <a:lnTo>
                  <a:pt x="769" y="183"/>
                </a:lnTo>
                <a:lnTo>
                  <a:pt x="771" y="185"/>
                </a:lnTo>
                <a:lnTo>
                  <a:pt x="771" y="191"/>
                </a:lnTo>
                <a:lnTo>
                  <a:pt x="771" y="183"/>
                </a:lnTo>
                <a:lnTo>
                  <a:pt x="773" y="183"/>
                </a:lnTo>
                <a:lnTo>
                  <a:pt x="773" y="179"/>
                </a:lnTo>
                <a:lnTo>
                  <a:pt x="773" y="183"/>
                </a:lnTo>
                <a:lnTo>
                  <a:pt x="773" y="187"/>
                </a:lnTo>
                <a:lnTo>
                  <a:pt x="775" y="191"/>
                </a:lnTo>
                <a:lnTo>
                  <a:pt x="775" y="187"/>
                </a:lnTo>
                <a:lnTo>
                  <a:pt x="775" y="185"/>
                </a:lnTo>
                <a:lnTo>
                  <a:pt x="777" y="185"/>
                </a:lnTo>
                <a:lnTo>
                  <a:pt x="777" y="191"/>
                </a:lnTo>
                <a:lnTo>
                  <a:pt x="777" y="187"/>
                </a:lnTo>
                <a:lnTo>
                  <a:pt x="777" y="183"/>
                </a:lnTo>
                <a:lnTo>
                  <a:pt x="780" y="181"/>
                </a:lnTo>
                <a:lnTo>
                  <a:pt x="780" y="183"/>
                </a:lnTo>
                <a:lnTo>
                  <a:pt x="780" y="181"/>
                </a:lnTo>
                <a:lnTo>
                  <a:pt x="780" y="177"/>
                </a:lnTo>
                <a:lnTo>
                  <a:pt x="782" y="175"/>
                </a:lnTo>
                <a:lnTo>
                  <a:pt x="782" y="179"/>
                </a:lnTo>
                <a:lnTo>
                  <a:pt x="782" y="183"/>
                </a:lnTo>
                <a:lnTo>
                  <a:pt x="782" y="181"/>
                </a:lnTo>
                <a:lnTo>
                  <a:pt x="784" y="177"/>
                </a:lnTo>
                <a:lnTo>
                  <a:pt x="784" y="175"/>
                </a:lnTo>
                <a:lnTo>
                  <a:pt x="784" y="179"/>
                </a:lnTo>
                <a:lnTo>
                  <a:pt x="786" y="183"/>
                </a:lnTo>
                <a:lnTo>
                  <a:pt x="786" y="179"/>
                </a:lnTo>
                <a:lnTo>
                  <a:pt x="788" y="177"/>
                </a:lnTo>
                <a:lnTo>
                  <a:pt x="788" y="183"/>
                </a:lnTo>
                <a:lnTo>
                  <a:pt x="790" y="187"/>
                </a:lnTo>
                <a:lnTo>
                  <a:pt x="790" y="191"/>
                </a:lnTo>
                <a:lnTo>
                  <a:pt x="790" y="185"/>
                </a:lnTo>
                <a:lnTo>
                  <a:pt x="792" y="183"/>
                </a:lnTo>
                <a:lnTo>
                  <a:pt x="792" y="177"/>
                </a:lnTo>
                <a:lnTo>
                  <a:pt x="792" y="183"/>
                </a:lnTo>
                <a:lnTo>
                  <a:pt x="792" y="185"/>
                </a:lnTo>
                <a:lnTo>
                  <a:pt x="794" y="183"/>
                </a:lnTo>
                <a:lnTo>
                  <a:pt x="794" y="173"/>
                </a:lnTo>
                <a:lnTo>
                  <a:pt x="794" y="171"/>
                </a:lnTo>
                <a:lnTo>
                  <a:pt x="794" y="177"/>
                </a:lnTo>
                <a:lnTo>
                  <a:pt x="796" y="189"/>
                </a:lnTo>
                <a:lnTo>
                  <a:pt x="796" y="185"/>
                </a:lnTo>
                <a:lnTo>
                  <a:pt x="796" y="191"/>
                </a:lnTo>
                <a:lnTo>
                  <a:pt x="798" y="191"/>
                </a:lnTo>
                <a:lnTo>
                  <a:pt x="798" y="183"/>
                </a:lnTo>
                <a:lnTo>
                  <a:pt x="798" y="179"/>
                </a:lnTo>
                <a:lnTo>
                  <a:pt x="798" y="181"/>
                </a:lnTo>
                <a:lnTo>
                  <a:pt x="798" y="191"/>
                </a:lnTo>
                <a:lnTo>
                  <a:pt x="800" y="198"/>
                </a:lnTo>
                <a:lnTo>
                  <a:pt x="800" y="196"/>
                </a:lnTo>
                <a:lnTo>
                  <a:pt x="800" y="193"/>
                </a:lnTo>
                <a:lnTo>
                  <a:pt x="800" y="191"/>
                </a:lnTo>
                <a:lnTo>
                  <a:pt x="802" y="183"/>
                </a:lnTo>
                <a:lnTo>
                  <a:pt x="802" y="181"/>
                </a:lnTo>
                <a:lnTo>
                  <a:pt x="802" y="183"/>
                </a:lnTo>
                <a:lnTo>
                  <a:pt x="804" y="181"/>
                </a:lnTo>
                <a:lnTo>
                  <a:pt x="804" y="179"/>
                </a:lnTo>
                <a:lnTo>
                  <a:pt x="804" y="175"/>
                </a:lnTo>
                <a:lnTo>
                  <a:pt x="804" y="171"/>
                </a:lnTo>
                <a:lnTo>
                  <a:pt x="806" y="167"/>
                </a:lnTo>
                <a:lnTo>
                  <a:pt x="806" y="165"/>
                </a:lnTo>
                <a:lnTo>
                  <a:pt x="806" y="167"/>
                </a:lnTo>
                <a:lnTo>
                  <a:pt x="806" y="177"/>
                </a:lnTo>
                <a:lnTo>
                  <a:pt x="806" y="181"/>
                </a:lnTo>
                <a:lnTo>
                  <a:pt x="808" y="181"/>
                </a:lnTo>
                <a:lnTo>
                  <a:pt x="808" y="183"/>
                </a:lnTo>
                <a:lnTo>
                  <a:pt x="808" y="187"/>
                </a:lnTo>
                <a:lnTo>
                  <a:pt x="808" y="185"/>
                </a:lnTo>
                <a:lnTo>
                  <a:pt x="810" y="183"/>
                </a:lnTo>
                <a:lnTo>
                  <a:pt x="810" y="187"/>
                </a:lnTo>
                <a:lnTo>
                  <a:pt x="812" y="181"/>
                </a:lnTo>
                <a:lnTo>
                  <a:pt x="812" y="179"/>
                </a:lnTo>
                <a:lnTo>
                  <a:pt x="812" y="183"/>
                </a:lnTo>
                <a:lnTo>
                  <a:pt x="814" y="185"/>
                </a:lnTo>
                <a:lnTo>
                  <a:pt x="814" y="179"/>
                </a:lnTo>
                <a:lnTo>
                  <a:pt x="814" y="177"/>
                </a:lnTo>
                <a:lnTo>
                  <a:pt x="816" y="177"/>
                </a:lnTo>
                <a:lnTo>
                  <a:pt x="816" y="183"/>
                </a:lnTo>
                <a:lnTo>
                  <a:pt x="816" y="185"/>
                </a:lnTo>
                <a:lnTo>
                  <a:pt x="816" y="189"/>
                </a:lnTo>
                <a:lnTo>
                  <a:pt x="818" y="187"/>
                </a:lnTo>
                <a:lnTo>
                  <a:pt x="818" y="183"/>
                </a:lnTo>
                <a:lnTo>
                  <a:pt x="818" y="177"/>
                </a:lnTo>
                <a:lnTo>
                  <a:pt x="818" y="173"/>
                </a:lnTo>
                <a:lnTo>
                  <a:pt x="820" y="179"/>
                </a:lnTo>
                <a:lnTo>
                  <a:pt x="820" y="181"/>
                </a:lnTo>
                <a:lnTo>
                  <a:pt x="820" y="179"/>
                </a:lnTo>
                <a:lnTo>
                  <a:pt x="820" y="177"/>
                </a:lnTo>
                <a:lnTo>
                  <a:pt x="822" y="179"/>
                </a:lnTo>
                <a:lnTo>
                  <a:pt x="822" y="177"/>
                </a:lnTo>
                <a:lnTo>
                  <a:pt x="822" y="173"/>
                </a:lnTo>
                <a:lnTo>
                  <a:pt x="822" y="179"/>
                </a:lnTo>
                <a:lnTo>
                  <a:pt x="825" y="185"/>
                </a:lnTo>
                <a:lnTo>
                  <a:pt x="825" y="177"/>
                </a:lnTo>
                <a:lnTo>
                  <a:pt x="825" y="167"/>
                </a:lnTo>
                <a:lnTo>
                  <a:pt x="825" y="169"/>
                </a:lnTo>
                <a:lnTo>
                  <a:pt x="827" y="173"/>
                </a:lnTo>
                <a:lnTo>
                  <a:pt x="827" y="181"/>
                </a:lnTo>
                <a:lnTo>
                  <a:pt x="827" y="187"/>
                </a:lnTo>
                <a:lnTo>
                  <a:pt x="827" y="183"/>
                </a:lnTo>
                <a:lnTo>
                  <a:pt x="829" y="183"/>
                </a:lnTo>
                <a:lnTo>
                  <a:pt x="829" y="179"/>
                </a:lnTo>
                <a:lnTo>
                  <a:pt x="829" y="175"/>
                </a:lnTo>
                <a:lnTo>
                  <a:pt x="831" y="177"/>
                </a:lnTo>
                <a:lnTo>
                  <a:pt x="831" y="179"/>
                </a:lnTo>
                <a:lnTo>
                  <a:pt x="831" y="185"/>
                </a:lnTo>
                <a:lnTo>
                  <a:pt x="831" y="183"/>
                </a:lnTo>
                <a:lnTo>
                  <a:pt x="833" y="181"/>
                </a:lnTo>
                <a:lnTo>
                  <a:pt x="833" y="179"/>
                </a:lnTo>
                <a:lnTo>
                  <a:pt x="833" y="171"/>
                </a:lnTo>
                <a:lnTo>
                  <a:pt x="835" y="177"/>
                </a:lnTo>
                <a:lnTo>
                  <a:pt x="835" y="183"/>
                </a:lnTo>
                <a:lnTo>
                  <a:pt x="835" y="179"/>
                </a:lnTo>
                <a:lnTo>
                  <a:pt x="837" y="173"/>
                </a:lnTo>
                <a:lnTo>
                  <a:pt x="837" y="177"/>
                </a:lnTo>
                <a:lnTo>
                  <a:pt x="837" y="179"/>
                </a:lnTo>
                <a:lnTo>
                  <a:pt x="837" y="177"/>
                </a:lnTo>
                <a:lnTo>
                  <a:pt x="839" y="179"/>
                </a:lnTo>
                <a:lnTo>
                  <a:pt x="839" y="181"/>
                </a:lnTo>
                <a:lnTo>
                  <a:pt x="839" y="185"/>
                </a:lnTo>
                <a:lnTo>
                  <a:pt x="839" y="179"/>
                </a:lnTo>
                <a:lnTo>
                  <a:pt x="841" y="177"/>
                </a:lnTo>
                <a:lnTo>
                  <a:pt x="841" y="179"/>
                </a:lnTo>
                <a:lnTo>
                  <a:pt x="843" y="179"/>
                </a:lnTo>
                <a:lnTo>
                  <a:pt x="843" y="173"/>
                </a:lnTo>
                <a:lnTo>
                  <a:pt x="843" y="177"/>
                </a:lnTo>
                <a:lnTo>
                  <a:pt x="845" y="179"/>
                </a:lnTo>
                <a:lnTo>
                  <a:pt x="845" y="175"/>
                </a:lnTo>
                <a:lnTo>
                  <a:pt x="847" y="173"/>
                </a:lnTo>
                <a:lnTo>
                  <a:pt x="847" y="181"/>
                </a:lnTo>
                <a:lnTo>
                  <a:pt x="847" y="185"/>
                </a:lnTo>
                <a:lnTo>
                  <a:pt x="847" y="187"/>
                </a:lnTo>
                <a:lnTo>
                  <a:pt x="847" y="189"/>
                </a:lnTo>
                <a:lnTo>
                  <a:pt x="849" y="183"/>
                </a:lnTo>
                <a:lnTo>
                  <a:pt x="849" y="179"/>
                </a:lnTo>
                <a:lnTo>
                  <a:pt x="849" y="177"/>
                </a:lnTo>
                <a:lnTo>
                  <a:pt x="849" y="171"/>
                </a:lnTo>
                <a:lnTo>
                  <a:pt x="851" y="173"/>
                </a:lnTo>
                <a:lnTo>
                  <a:pt x="851" y="177"/>
                </a:lnTo>
                <a:lnTo>
                  <a:pt x="853" y="175"/>
                </a:lnTo>
                <a:lnTo>
                  <a:pt x="853" y="179"/>
                </a:lnTo>
                <a:lnTo>
                  <a:pt x="853" y="177"/>
                </a:lnTo>
                <a:lnTo>
                  <a:pt x="853" y="173"/>
                </a:lnTo>
                <a:lnTo>
                  <a:pt x="855" y="177"/>
                </a:lnTo>
                <a:lnTo>
                  <a:pt x="855" y="183"/>
                </a:lnTo>
                <a:lnTo>
                  <a:pt x="855" y="181"/>
                </a:lnTo>
                <a:lnTo>
                  <a:pt x="855" y="183"/>
                </a:lnTo>
                <a:lnTo>
                  <a:pt x="857" y="185"/>
                </a:lnTo>
                <a:lnTo>
                  <a:pt x="857" y="187"/>
                </a:lnTo>
                <a:lnTo>
                  <a:pt x="857" y="191"/>
                </a:lnTo>
                <a:lnTo>
                  <a:pt x="857" y="185"/>
                </a:lnTo>
                <a:lnTo>
                  <a:pt x="859" y="185"/>
                </a:lnTo>
                <a:lnTo>
                  <a:pt x="859" y="189"/>
                </a:lnTo>
                <a:lnTo>
                  <a:pt x="859" y="187"/>
                </a:lnTo>
                <a:lnTo>
                  <a:pt x="859" y="183"/>
                </a:lnTo>
                <a:lnTo>
                  <a:pt x="861" y="183"/>
                </a:lnTo>
                <a:lnTo>
                  <a:pt x="861" y="185"/>
                </a:lnTo>
                <a:lnTo>
                  <a:pt x="861" y="191"/>
                </a:lnTo>
                <a:lnTo>
                  <a:pt x="861" y="189"/>
                </a:lnTo>
                <a:lnTo>
                  <a:pt x="863" y="187"/>
                </a:lnTo>
                <a:lnTo>
                  <a:pt x="863" y="185"/>
                </a:lnTo>
                <a:lnTo>
                  <a:pt x="863" y="187"/>
                </a:lnTo>
                <a:lnTo>
                  <a:pt x="863" y="183"/>
                </a:lnTo>
                <a:lnTo>
                  <a:pt x="865" y="179"/>
                </a:lnTo>
                <a:lnTo>
                  <a:pt x="865" y="181"/>
                </a:lnTo>
                <a:lnTo>
                  <a:pt x="865" y="183"/>
                </a:lnTo>
                <a:lnTo>
                  <a:pt x="865" y="185"/>
                </a:lnTo>
                <a:lnTo>
                  <a:pt x="867" y="187"/>
                </a:lnTo>
                <a:lnTo>
                  <a:pt x="867" y="185"/>
                </a:lnTo>
                <a:lnTo>
                  <a:pt x="867" y="183"/>
                </a:lnTo>
                <a:lnTo>
                  <a:pt x="867" y="185"/>
                </a:lnTo>
                <a:lnTo>
                  <a:pt x="870" y="185"/>
                </a:lnTo>
                <a:lnTo>
                  <a:pt x="870" y="187"/>
                </a:lnTo>
                <a:lnTo>
                  <a:pt x="872" y="181"/>
                </a:lnTo>
                <a:lnTo>
                  <a:pt x="872" y="179"/>
                </a:lnTo>
                <a:lnTo>
                  <a:pt x="872" y="177"/>
                </a:lnTo>
                <a:lnTo>
                  <a:pt x="874" y="183"/>
                </a:lnTo>
                <a:lnTo>
                  <a:pt x="874" y="185"/>
                </a:lnTo>
                <a:lnTo>
                  <a:pt x="874" y="189"/>
                </a:lnTo>
                <a:lnTo>
                  <a:pt x="874" y="191"/>
                </a:lnTo>
                <a:lnTo>
                  <a:pt x="876" y="191"/>
                </a:lnTo>
                <a:lnTo>
                  <a:pt x="876" y="187"/>
                </a:lnTo>
                <a:lnTo>
                  <a:pt x="876" y="185"/>
                </a:lnTo>
                <a:lnTo>
                  <a:pt x="878" y="183"/>
                </a:lnTo>
                <a:lnTo>
                  <a:pt x="878" y="185"/>
                </a:lnTo>
                <a:lnTo>
                  <a:pt x="880" y="189"/>
                </a:lnTo>
                <a:lnTo>
                  <a:pt x="880" y="185"/>
                </a:lnTo>
                <a:lnTo>
                  <a:pt x="880" y="179"/>
                </a:lnTo>
                <a:lnTo>
                  <a:pt x="882" y="179"/>
                </a:lnTo>
                <a:lnTo>
                  <a:pt x="882" y="175"/>
                </a:lnTo>
                <a:lnTo>
                  <a:pt x="884" y="177"/>
                </a:lnTo>
                <a:lnTo>
                  <a:pt x="884" y="183"/>
                </a:lnTo>
                <a:lnTo>
                  <a:pt x="884" y="179"/>
                </a:lnTo>
                <a:lnTo>
                  <a:pt x="886" y="179"/>
                </a:lnTo>
                <a:lnTo>
                  <a:pt x="886" y="183"/>
                </a:lnTo>
                <a:lnTo>
                  <a:pt x="888" y="179"/>
                </a:lnTo>
                <a:lnTo>
                  <a:pt x="888" y="185"/>
                </a:lnTo>
                <a:lnTo>
                  <a:pt x="888" y="187"/>
                </a:lnTo>
                <a:lnTo>
                  <a:pt x="888" y="185"/>
                </a:lnTo>
                <a:lnTo>
                  <a:pt x="890" y="185"/>
                </a:lnTo>
                <a:lnTo>
                  <a:pt x="890" y="181"/>
                </a:lnTo>
                <a:lnTo>
                  <a:pt x="890" y="179"/>
                </a:lnTo>
                <a:lnTo>
                  <a:pt x="892" y="183"/>
                </a:lnTo>
                <a:lnTo>
                  <a:pt x="892" y="185"/>
                </a:lnTo>
                <a:lnTo>
                  <a:pt x="892" y="187"/>
                </a:lnTo>
                <a:lnTo>
                  <a:pt x="894" y="181"/>
                </a:lnTo>
                <a:lnTo>
                  <a:pt x="894" y="171"/>
                </a:lnTo>
                <a:lnTo>
                  <a:pt x="894" y="163"/>
                </a:lnTo>
                <a:lnTo>
                  <a:pt x="894" y="167"/>
                </a:lnTo>
                <a:lnTo>
                  <a:pt x="896" y="171"/>
                </a:lnTo>
                <a:lnTo>
                  <a:pt x="896" y="177"/>
                </a:lnTo>
                <a:lnTo>
                  <a:pt x="896" y="175"/>
                </a:lnTo>
                <a:lnTo>
                  <a:pt x="896" y="171"/>
                </a:lnTo>
                <a:lnTo>
                  <a:pt x="898" y="177"/>
                </a:lnTo>
                <a:lnTo>
                  <a:pt x="898" y="183"/>
                </a:lnTo>
                <a:lnTo>
                  <a:pt x="898" y="187"/>
                </a:lnTo>
                <a:lnTo>
                  <a:pt x="898" y="183"/>
                </a:lnTo>
                <a:lnTo>
                  <a:pt x="898" y="177"/>
                </a:lnTo>
                <a:lnTo>
                  <a:pt x="900" y="173"/>
                </a:lnTo>
                <a:lnTo>
                  <a:pt x="900" y="167"/>
                </a:lnTo>
                <a:lnTo>
                  <a:pt x="900" y="171"/>
                </a:lnTo>
                <a:lnTo>
                  <a:pt x="902" y="171"/>
                </a:lnTo>
                <a:lnTo>
                  <a:pt x="902" y="175"/>
                </a:lnTo>
                <a:lnTo>
                  <a:pt x="902" y="183"/>
                </a:lnTo>
                <a:lnTo>
                  <a:pt x="902" y="181"/>
                </a:lnTo>
                <a:lnTo>
                  <a:pt x="904" y="179"/>
                </a:lnTo>
                <a:lnTo>
                  <a:pt x="904" y="177"/>
                </a:lnTo>
                <a:lnTo>
                  <a:pt x="906" y="175"/>
                </a:lnTo>
                <a:lnTo>
                  <a:pt x="906" y="177"/>
                </a:lnTo>
                <a:lnTo>
                  <a:pt x="906" y="179"/>
                </a:lnTo>
                <a:lnTo>
                  <a:pt x="908" y="183"/>
                </a:lnTo>
                <a:lnTo>
                  <a:pt x="908" y="179"/>
                </a:lnTo>
                <a:lnTo>
                  <a:pt x="908" y="177"/>
                </a:lnTo>
                <a:lnTo>
                  <a:pt x="908" y="171"/>
                </a:lnTo>
                <a:lnTo>
                  <a:pt x="910" y="173"/>
                </a:lnTo>
                <a:lnTo>
                  <a:pt x="910" y="177"/>
                </a:lnTo>
                <a:lnTo>
                  <a:pt x="910" y="171"/>
                </a:lnTo>
                <a:lnTo>
                  <a:pt x="912" y="175"/>
                </a:lnTo>
                <a:lnTo>
                  <a:pt x="912" y="177"/>
                </a:lnTo>
                <a:lnTo>
                  <a:pt x="912" y="179"/>
                </a:lnTo>
                <a:lnTo>
                  <a:pt x="915" y="183"/>
                </a:lnTo>
                <a:lnTo>
                  <a:pt x="915" y="179"/>
                </a:lnTo>
                <a:lnTo>
                  <a:pt x="915" y="177"/>
                </a:lnTo>
                <a:lnTo>
                  <a:pt x="915" y="179"/>
                </a:lnTo>
                <a:lnTo>
                  <a:pt x="917" y="177"/>
                </a:lnTo>
                <a:lnTo>
                  <a:pt x="917" y="171"/>
                </a:lnTo>
                <a:lnTo>
                  <a:pt x="917" y="175"/>
                </a:lnTo>
                <a:lnTo>
                  <a:pt x="917" y="181"/>
                </a:lnTo>
                <a:lnTo>
                  <a:pt x="919" y="185"/>
                </a:lnTo>
                <a:lnTo>
                  <a:pt x="919" y="179"/>
                </a:lnTo>
                <a:lnTo>
                  <a:pt x="919" y="187"/>
                </a:lnTo>
                <a:lnTo>
                  <a:pt x="921" y="187"/>
                </a:lnTo>
                <a:lnTo>
                  <a:pt x="921" y="183"/>
                </a:lnTo>
                <a:lnTo>
                  <a:pt x="921" y="175"/>
                </a:lnTo>
                <a:lnTo>
                  <a:pt x="923" y="181"/>
                </a:lnTo>
                <a:lnTo>
                  <a:pt x="923" y="177"/>
                </a:lnTo>
                <a:lnTo>
                  <a:pt x="923" y="175"/>
                </a:lnTo>
                <a:lnTo>
                  <a:pt x="923" y="181"/>
                </a:lnTo>
                <a:lnTo>
                  <a:pt x="925" y="183"/>
                </a:lnTo>
                <a:lnTo>
                  <a:pt x="925" y="181"/>
                </a:lnTo>
                <a:lnTo>
                  <a:pt x="925" y="175"/>
                </a:lnTo>
                <a:lnTo>
                  <a:pt x="927" y="169"/>
                </a:lnTo>
                <a:lnTo>
                  <a:pt x="927" y="165"/>
                </a:lnTo>
                <a:lnTo>
                  <a:pt x="927" y="171"/>
                </a:lnTo>
                <a:lnTo>
                  <a:pt x="927" y="181"/>
                </a:lnTo>
                <a:lnTo>
                  <a:pt x="929" y="179"/>
                </a:lnTo>
                <a:lnTo>
                  <a:pt x="929" y="183"/>
                </a:lnTo>
                <a:lnTo>
                  <a:pt x="929" y="177"/>
                </a:lnTo>
                <a:lnTo>
                  <a:pt x="931" y="177"/>
                </a:lnTo>
                <a:lnTo>
                  <a:pt x="931" y="173"/>
                </a:lnTo>
                <a:lnTo>
                  <a:pt x="931" y="175"/>
                </a:lnTo>
                <a:lnTo>
                  <a:pt x="931" y="179"/>
                </a:lnTo>
                <a:lnTo>
                  <a:pt x="933" y="179"/>
                </a:lnTo>
                <a:lnTo>
                  <a:pt x="933" y="177"/>
                </a:lnTo>
                <a:lnTo>
                  <a:pt x="933" y="175"/>
                </a:lnTo>
                <a:lnTo>
                  <a:pt x="935" y="175"/>
                </a:lnTo>
                <a:lnTo>
                  <a:pt x="935" y="171"/>
                </a:lnTo>
                <a:lnTo>
                  <a:pt x="935" y="173"/>
                </a:lnTo>
                <a:lnTo>
                  <a:pt x="935" y="175"/>
                </a:lnTo>
                <a:lnTo>
                  <a:pt x="937" y="175"/>
                </a:lnTo>
                <a:lnTo>
                  <a:pt x="937" y="177"/>
                </a:lnTo>
                <a:lnTo>
                  <a:pt x="937" y="187"/>
                </a:lnTo>
                <a:lnTo>
                  <a:pt x="937" y="189"/>
                </a:lnTo>
                <a:lnTo>
                  <a:pt x="939" y="179"/>
                </a:lnTo>
                <a:lnTo>
                  <a:pt x="939" y="175"/>
                </a:lnTo>
                <a:lnTo>
                  <a:pt x="939" y="173"/>
                </a:lnTo>
                <a:lnTo>
                  <a:pt x="941" y="179"/>
                </a:lnTo>
                <a:lnTo>
                  <a:pt x="941" y="187"/>
                </a:lnTo>
                <a:lnTo>
                  <a:pt x="941" y="191"/>
                </a:lnTo>
                <a:lnTo>
                  <a:pt x="941" y="189"/>
                </a:lnTo>
                <a:lnTo>
                  <a:pt x="943" y="185"/>
                </a:lnTo>
                <a:lnTo>
                  <a:pt x="943" y="189"/>
                </a:lnTo>
                <a:lnTo>
                  <a:pt x="943" y="185"/>
                </a:lnTo>
                <a:lnTo>
                  <a:pt x="945" y="181"/>
                </a:lnTo>
                <a:lnTo>
                  <a:pt x="945" y="175"/>
                </a:lnTo>
                <a:lnTo>
                  <a:pt x="945" y="173"/>
                </a:lnTo>
                <a:lnTo>
                  <a:pt x="945" y="171"/>
                </a:lnTo>
                <a:lnTo>
                  <a:pt x="947" y="173"/>
                </a:lnTo>
                <a:lnTo>
                  <a:pt x="947" y="183"/>
                </a:lnTo>
                <a:lnTo>
                  <a:pt x="947" y="187"/>
                </a:lnTo>
                <a:lnTo>
                  <a:pt x="947" y="191"/>
                </a:lnTo>
                <a:lnTo>
                  <a:pt x="949" y="183"/>
                </a:lnTo>
                <a:lnTo>
                  <a:pt x="949" y="181"/>
                </a:lnTo>
                <a:lnTo>
                  <a:pt x="949" y="187"/>
                </a:lnTo>
                <a:lnTo>
                  <a:pt x="951" y="191"/>
                </a:lnTo>
                <a:lnTo>
                  <a:pt x="951" y="189"/>
                </a:lnTo>
                <a:lnTo>
                  <a:pt x="953" y="183"/>
                </a:lnTo>
                <a:lnTo>
                  <a:pt x="953" y="181"/>
                </a:lnTo>
                <a:lnTo>
                  <a:pt x="953" y="185"/>
                </a:lnTo>
                <a:lnTo>
                  <a:pt x="953" y="189"/>
                </a:lnTo>
                <a:lnTo>
                  <a:pt x="955" y="187"/>
                </a:lnTo>
                <a:lnTo>
                  <a:pt x="955" y="189"/>
                </a:lnTo>
                <a:lnTo>
                  <a:pt x="955" y="196"/>
                </a:lnTo>
                <a:lnTo>
                  <a:pt x="955" y="193"/>
                </a:lnTo>
                <a:lnTo>
                  <a:pt x="957" y="189"/>
                </a:lnTo>
                <a:lnTo>
                  <a:pt x="957" y="185"/>
                </a:lnTo>
                <a:lnTo>
                  <a:pt x="957" y="179"/>
                </a:lnTo>
                <a:lnTo>
                  <a:pt x="957" y="173"/>
                </a:lnTo>
                <a:lnTo>
                  <a:pt x="960" y="171"/>
                </a:lnTo>
                <a:lnTo>
                  <a:pt x="960" y="167"/>
                </a:lnTo>
                <a:lnTo>
                  <a:pt x="960" y="169"/>
                </a:lnTo>
                <a:lnTo>
                  <a:pt x="960" y="171"/>
                </a:lnTo>
                <a:lnTo>
                  <a:pt x="962" y="175"/>
                </a:lnTo>
                <a:lnTo>
                  <a:pt x="962" y="181"/>
                </a:lnTo>
                <a:lnTo>
                  <a:pt x="962" y="185"/>
                </a:lnTo>
                <a:lnTo>
                  <a:pt x="964" y="185"/>
                </a:lnTo>
                <a:lnTo>
                  <a:pt x="964" y="187"/>
                </a:lnTo>
                <a:lnTo>
                  <a:pt x="964" y="183"/>
                </a:lnTo>
                <a:lnTo>
                  <a:pt x="966" y="185"/>
                </a:lnTo>
                <a:lnTo>
                  <a:pt x="966" y="181"/>
                </a:lnTo>
                <a:lnTo>
                  <a:pt x="966" y="173"/>
                </a:lnTo>
                <a:lnTo>
                  <a:pt x="968" y="175"/>
                </a:lnTo>
                <a:lnTo>
                  <a:pt x="968" y="179"/>
                </a:lnTo>
                <a:lnTo>
                  <a:pt x="968" y="17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2">
            <a:extLst>
              <a:ext uri="{FF2B5EF4-FFF2-40B4-BE49-F238E27FC236}">
                <a16:creationId xmlns:a16="http://schemas.microsoft.com/office/drawing/2014/main" id="{D1A9C982-12B8-4E00-B612-6A83FAA4EDD8}"/>
              </a:ext>
            </a:extLst>
          </p:cNvPr>
          <p:cNvSpPr>
            <a:spLocks noChangeAspect="1"/>
          </p:cNvSpPr>
          <p:nvPr/>
        </p:nvSpPr>
        <p:spPr bwMode="auto">
          <a:xfrm>
            <a:off x="4886341" y="2032010"/>
            <a:ext cx="1231900" cy="638175"/>
          </a:xfrm>
          <a:custGeom>
            <a:avLst/>
            <a:gdLst>
              <a:gd name="T0" fmla="*/ 21590 w 970"/>
              <a:gd name="T1" fmla="*/ 191961 h 502"/>
              <a:gd name="T2" fmla="*/ 39370 w 970"/>
              <a:gd name="T3" fmla="*/ 207216 h 502"/>
              <a:gd name="T4" fmla="*/ 59690 w 970"/>
              <a:gd name="T5" fmla="*/ 214844 h 502"/>
              <a:gd name="T6" fmla="*/ 81280 w 970"/>
              <a:gd name="T7" fmla="*/ 171621 h 502"/>
              <a:gd name="T8" fmla="*/ 101600 w 970"/>
              <a:gd name="T9" fmla="*/ 433501 h 502"/>
              <a:gd name="T10" fmla="*/ 119380 w 970"/>
              <a:gd name="T11" fmla="*/ 389007 h 502"/>
              <a:gd name="T12" fmla="*/ 140970 w 970"/>
              <a:gd name="T13" fmla="*/ 363582 h 502"/>
              <a:gd name="T14" fmla="*/ 158750 w 970"/>
              <a:gd name="T15" fmla="*/ 329258 h 502"/>
              <a:gd name="T16" fmla="*/ 179070 w 970"/>
              <a:gd name="T17" fmla="*/ 358497 h 502"/>
              <a:gd name="T18" fmla="*/ 200660 w 970"/>
              <a:gd name="T19" fmla="*/ 334343 h 502"/>
              <a:gd name="T20" fmla="*/ 218440 w 970"/>
              <a:gd name="T21" fmla="*/ 391550 h 502"/>
              <a:gd name="T22" fmla="*/ 240030 w 970"/>
              <a:gd name="T23" fmla="*/ 391550 h 502"/>
              <a:gd name="T24" fmla="*/ 260350 w 970"/>
              <a:gd name="T25" fmla="*/ 383922 h 502"/>
              <a:gd name="T26" fmla="*/ 278130 w 970"/>
              <a:gd name="T27" fmla="*/ 425874 h 502"/>
              <a:gd name="T28" fmla="*/ 299720 w 970"/>
              <a:gd name="T29" fmla="*/ 456384 h 502"/>
              <a:gd name="T30" fmla="*/ 317500 w 970"/>
              <a:gd name="T31" fmla="*/ 453842 h 502"/>
              <a:gd name="T32" fmla="*/ 337820 w 970"/>
              <a:gd name="T33" fmla="*/ 461469 h 502"/>
              <a:gd name="T34" fmla="*/ 359410 w 970"/>
              <a:gd name="T35" fmla="*/ 550458 h 502"/>
              <a:gd name="T36" fmla="*/ 377190 w 970"/>
              <a:gd name="T37" fmla="*/ 521219 h 502"/>
              <a:gd name="T38" fmla="*/ 397510 w 970"/>
              <a:gd name="T39" fmla="*/ 541559 h 502"/>
              <a:gd name="T40" fmla="*/ 416560 w 970"/>
              <a:gd name="T41" fmla="*/ 580968 h 502"/>
              <a:gd name="T42" fmla="*/ 436880 w 970"/>
              <a:gd name="T43" fmla="*/ 622920 h 502"/>
              <a:gd name="T44" fmla="*/ 457200 w 970"/>
              <a:gd name="T45" fmla="*/ 555543 h 502"/>
              <a:gd name="T46" fmla="*/ 476250 w 970"/>
              <a:gd name="T47" fmla="*/ 568255 h 502"/>
              <a:gd name="T48" fmla="*/ 496570 w 970"/>
              <a:gd name="T49" fmla="*/ 544101 h 502"/>
              <a:gd name="T50" fmla="*/ 516890 w 970"/>
              <a:gd name="T51" fmla="*/ 531389 h 502"/>
              <a:gd name="T52" fmla="*/ 535940 w 970"/>
              <a:gd name="T53" fmla="*/ 490708 h 502"/>
              <a:gd name="T54" fmla="*/ 556260 w 970"/>
              <a:gd name="T55" fmla="*/ 441129 h 502"/>
              <a:gd name="T56" fmla="*/ 574040 w 970"/>
              <a:gd name="T57" fmla="*/ 411890 h 502"/>
              <a:gd name="T58" fmla="*/ 595630 w 970"/>
              <a:gd name="T59" fmla="*/ 458927 h 502"/>
              <a:gd name="T60" fmla="*/ 613410 w 970"/>
              <a:gd name="T61" fmla="*/ 495793 h 502"/>
              <a:gd name="T62" fmla="*/ 633730 w 970"/>
              <a:gd name="T63" fmla="*/ 531389 h 502"/>
              <a:gd name="T64" fmla="*/ 655320 w 970"/>
              <a:gd name="T65" fmla="*/ 526304 h 502"/>
              <a:gd name="T66" fmla="*/ 673100 w 970"/>
              <a:gd name="T67" fmla="*/ 490708 h 502"/>
              <a:gd name="T68" fmla="*/ 693420 w 970"/>
              <a:gd name="T69" fmla="*/ 458927 h 502"/>
              <a:gd name="T70" fmla="*/ 715010 w 970"/>
              <a:gd name="T71" fmla="*/ 466554 h 502"/>
              <a:gd name="T72" fmla="*/ 732790 w 970"/>
              <a:gd name="T73" fmla="*/ 479267 h 502"/>
              <a:gd name="T74" fmla="*/ 754380 w 970"/>
              <a:gd name="T75" fmla="*/ 448757 h 502"/>
              <a:gd name="T76" fmla="*/ 772160 w 970"/>
              <a:gd name="T77" fmla="*/ 453842 h 502"/>
              <a:gd name="T78" fmla="*/ 792480 w 970"/>
              <a:gd name="T79" fmla="*/ 433501 h 502"/>
              <a:gd name="T80" fmla="*/ 814070 w 970"/>
              <a:gd name="T81" fmla="*/ 488166 h 502"/>
              <a:gd name="T82" fmla="*/ 831850 w 970"/>
              <a:gd name="T83" fmla="*/ 471639 h 502"/>
              <a:gd name="T84" fmla="*/ 852170 w 970"/>
              <a:gd name="T85" fmla="*/ 433501 h 502"/>
              <a:gd name="T86" fmla="*/ 871220 w 970"/>
              <a:gd name="T87" fmla="*/ 391550 h 502"/>
              <a:gd name="T88" fmla="*/ 891540 w 970"/>
              <a:gd name="T89" fmla="*/ 383922 h 502"/>
              <a:gd name="T90" fmla="*/ 911860 w 970"/>
              <a:gd name="T91" fmla="*/ 368667 h 502"/>
              <a:gd name="T92" fmla="*/ 930910 w 970"/>
              <a:gd name="T93" fmla="*/ 358497 h 502"/>
              <a:gd name="T94" fmla="*/ 951230 w 970"/>
              <a:gd name="T95" fmla="*/ 391550 h 502"/>
              <a:gd name="T96" fmla="*/ 971550 w 970"/>
              <a:gd name="T97" fmla="*/ 399177 h 502"/>
              <a:gd name="T98" fmla="*/ 990600 w 970"/>
              <a:gd name="T99" fmla="*/ 381379 h 502"/>
              <a:gd name="T100" fmla="*/ 1010920 w 970"/>
              <a:gd name="T101" fmla="*/ 339428 h 502"/>
              <a:gd name="T102" fmla="*/ 1028700 w 970"/>
              <a:gd name="T103" fmla="*/ 368667 h 502"/>
              <a:gd name="T104" fmla="*/ 1050290 w 970"/>
              <a:gd name="T105" fmla="*/ 381379 h 502"/>
              <a:gd name="T106" fmla="*/ 1070610 w 970"/>
              <a:gd name="T107" fmla="*/ 381379 h 502"/>
              <a:gd name="T108" fmla="*/ 1088390 w 970"/>
              <a:gd name="T109" fmla="*/ 331800 h 502"/>
              <a:gd name="T110" fmla="*/ 1109980 w 970"/>
              <a:gd name="T111" fmla="*/ 329258 h 502"/>
              <a:gd name="T112" fmla="*/ 1127760 w 970"/>
              <a:gd name="T113" fmla="*/ 341970 h 502"/>
              <a:gd name="T114" fmla="*/ 1148080 w 970"/>
              <a:gd name="T115" fmla="*/ 363582 h 502"/>
              <a:gd name="T116" fmla="*/ 1169670 w 970"/>
              <a:gd name="T117" fmla="*/ 349598 h 502"/>
              <a:gd name="T118" fmla="*/ 1187450 w 970"/>
              <a:gd name="T119" fmla="*/ 361039 h 502"/>
              <a:gd name="T120" fmla="*/ 1207770 w 970"/>
              <a:gd name="T121" fmla="*/ 316545 h 502"/>
              <a:gd name="T122" fmla="*/ 1229360 w 970"/>
              <a:gd name="T123" fmla="*/ 331800 h 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0" h="502">
                <a:moveTo>
                  <a:pt x="0" y="163"/>
                </a:moveTo>
                <a:lnTo>
                  <a:pt x="2" y="165"/>
                </a:lnTo>
                <a:lnTo>
                  <a:pt x="2" y="159"/>
                </a:lnTo>
                <a:lnTo>
                  <a:pt x="2" y="161"/>
                </a:lnTo>
                <a:lnTo>
                  <a:pt x="4" y="163"/>
                </a:lnTo>
                <a:lnTo>
                  <a:pt x="4" y="161"/>
                </a:lnTo>
                <a:lnTo>
                  <a:pt x="4" y="155"/>
                </a:lnTo>
                <a:lnTo>
                  <a:pt x="6" y="159"/>
                </a:lnTo>
                <a:lnTo>
                  <a:pt x="6" y="155"/>
                </a:lnTo>
                <a:lnTo>
                  <a:pt x="9" y="149"/>
                </a:lnTo>
                <a:lnTo>
                  <a:pt x="9" y="155"/>
                </a:lnTo>
                <a:lnTo>
                  <a:pt x="9" y="159"/>
                </a:lnTo>
                <a:lnTo>
                  <a:pt x="11" y="155"/>
                </a:lnTo>
                <a:lnTo>
                  <a:pt x="11" y="149"/>
                </a:lnTo>
                <a:lnTo>
                  <a:pt x="11" y="147"/>
                </a:lnTo>
                <a:lnTo>
                  <a:pt x="11" y="149"/>
                </a:lnTo>
                <a:lnTo>
                  <a:pt x="13" y="147"/>
                </a:lnTo>
                <a:lnTo>
                  <a:pt x="13" y="153"/>
                </a:lnTo>
                <a:lnTo>
                  <a:pt x="13" y="155"/>
                </a:lnTo>
                <a:lnTo>
                  <a:pt x="13" y="159"/>
                </a:lnTo>
                <a:lnTo>
                  <a:pt x="13" y="157"/>
                </a:lnTo>
                <a:lnTo>
                  <a:pt x="15" y="157"/>
                </a:lnTo>
                <a:lnTo>
                  <a:pt x="15" y="151"/>
                </a:lnTo>
                <a:lnTo>
                  <a:pt x="15" y="149"/>
                </a:lnTo>
                <a:lnTo>
                  <a:pt x="15" y="153"/>
                </a:lnTo>
                <a:lnTo>
                  <a:pt x="17" y="151"/>
                </a:lnTo>
                <a:lnTo>
                  <a:pt x="17" y="149"/>
                </a:lnTo>
                <a:lnTo>
                  <a:pt x="17" y="151"/>
                </a:lnTo>
                <a:lnTo>
                  <a:pt x="17" y="153"/>
                </a:lnTo>
                <a:lnTo>
                  <a:pt x="19" y="153"/>
                </a:lnTo>
                <a:lnTo>
                  <a:pt x="19" y="155"/>
                </a:lnTo>
                <a:lnTo>
                  <a:pt x="21" y="155"/>
                </a:lnTo>
                <a:lnTo>
                  <a:pt x="21" y="161"/>
                </a:lnTo>
                <a:lnTo>
                  <a:pt x="21" y="165"/>
                </a:lnTo>
                <a:lnTo>
                  <a:pt x="23" y="163"/>
                </a:lnTo>
                <a:lnTo>
                  <a:pt x="23" y="161"/>
                </a:lnTo>
                <a:lnTo>
                  <a:pt x="23" y="155"/>
                </a:lnTo>
                <a:lnTo>
                  <a:pt x="23" y="165"/>
                </a:lnTo>
                <a:lnTo>
                  <a:pt x="25" y="171"/>
                </a:lnTo>
                <a:lnTo>
                  <a:pt x="25" y="167"/>
                </a:lnTo>
                <a:lnTo>
                  <a:pt x="25" y="165"/>
                </a:lnTo>
                <a:lnTo>
                  <a:pt x="25" y="167"/>
                </a:lnTo>
                <a:lnTo>
                  <a:pt x="27" y="171"/>
                </a:lnTo>
                <a:lnTo>
                  <a:pt x="27" y="167"/>
                </a:lnTo>
                <a:lnTo>
                  <a:pt x="29" y="161"/>
                </a:lnTo>
                <a:lnTo>
                  <a:pt x="29" y="159"/>
                </a:lnTo>
                <a:lnTo>
                  <a:pt x="29" y="155"/>
                </a:lnTo>
                <a:lnTo>
                  <a:pt x="31" y="155"/>
                </a:lnTo>
                <a:lnTo>
                  <a:pt x="31" y="165"/>
                </a:lnTo>
                <a:lnTo>
                  <a:pt x="31" y="169"/>
                </a:lnTo>
                <a:lnTo>
                  <a:pt x="31" y="163"/>
                </a:lnTo>
                <a:lnTo>
                  <a:pt x="33" y="159"/>
                </a:lnTo>
                <a:lnTo>
                  <a:pt x="33" y="157"/>
                </a:lnTo>
                <a:lnTo>
                  <a:pt x="33" y="155"/>
                </a:lnTo>
                <a:lnTo>
                  <a:pt x="33" y="153"/>
                </a:lnTo>
                <a:lnTo>
                  <a:pt x="33" y="155"/>
                </a:lnTo>
                <a:lnTo>
                  <a:pt x="35" y="155"/>
                </a:lnTo>
                <a:lnTo>
                  <a:pt x="35" y="161"/>
                </a:lnTo>
                <a:lnTo>
                  <a:pt x="35" y="167"/>
                </a:lnTo>
                <a:lnTo>
                  <a:pt x="35" y="165"/>
                </a:lnTo>
                <a:lnTo>
                  <a:pt x="37" y="159"/>
                </a:lnTo>
                <a:lnTo>
                  <a:pt x="37" y="161"/>
                </a:lnTo>
                <a:lnTo>
                  <a:pt x="37" y="169"/>
                </a:lnTo>
                <a:lnTo>
                  <a:pt x="39" y="171"/>
                </a:lnTo>
                <a:lnTo>
                  <a:pt x="39" y="167"/>
                </a:lnTo>
                <a:lnTo>
                  <a:pt x="39" y="165"/>
                </a:lnTo>
                <a:lnTo>
                  <a:pt x="41" y="161"/>
                </a:lnTo>
                <a:lnTo>
                  <a:pt x="41" y="165"/>
                </a:lnTo>
                <a:lnTo>
                  <a:pt x="41" y="167"/>
                </a:lnTo>
                <a:lnTo>
                  <a:pt x="43" y="165"/>
                </a:lnTo>
                <a:lnTo>
                  <a:pt x="43" y="167"/>
                </a:lnTo>
                <a:lnTo>
                  <a:pt x="43" y="169"/>
                </a:lnTo>
                <a:lnTo>
                  <a:pt x="43" y="165"/>
                </a:lnTo>
                <a:lnTo>
                  <a:pt x="43" y="159"/>
                </a:lnTo>
                <a:lnTo>
                  <a:pt x="45" y="159"/>
                </a:lnTo>
                <a:lnTo>
                  <a:pt x="45" y="167"/>
                </a:lnTo>
                <a:lnTo>
                  <a:pt x="45" y="171"/>
                </a:lnTo>
                <a:lnTo>
                  <a:pt x="45" y="167"/>
                </a:lnTo>
                <a:lnTo>
                  <a:pt x="47" y="167"/>
                </a:lnTo>
                <a:lnTo>
                  <a:pt x="47" y="169"/>
                </a:lnTo>
                <a:lnTo>
                  <a:pt x="47" y="173"/>
                </a:lnTo>
                <a:lnTo>
                  <a:pt x="49" y="167"/>
                </a:lnTo>
                <a:lnTo>
                  <a:pt x="49" y="165"/>
                </a:lnTo>
                <a:lnTo>
                  <a:pt x="51" y="277"/>
                </a:lnTo>
                <a:lnTo>
                  <a:pt x="51" y="222"/>
                </a:lnTo>
                <a:lnTo>
                  <a:pt x="51" y="18"/>
                </a:lnTo>
                <a:lnTo>
                  <a:pt x="54" y="0"/>
                </a:lnTo>
                <a:lnTo>
                  <a:pt x="54" y="53"/>
                </a:lnTo>
                <a:lnTo>
                  <a:pt x="54" y="102"/>
                </a:lnTo>
                <a:lnTo>
                  <a:pt x="54" y="133"/>
                </a:lnTo>
                <a:lnTo>
                  <a:pt x="54" y="143"/>
                </a:lnTo>
                <a:lnTo>
                  <a:pt x="56" y="143"/>
                </a:lnTo>
                <a:lnTo>
                  <a:pt x="56" y="141"/>
                </a:lnTo>
                <a:lnTo>
                  <a:pt x="56" y="137"/>
                </a:lnTo>
                <a:lnTo>
                  <a:pt x="56" y="131"/>
                </a:lnTo>
                <a:lnTo>
                  <a:pt x="58" y="122"/>
                </a:lnTo>
                <a:lnTo>
                  <a:pt x="58" y="108"/>
                </a:lnTo>
                <a:lnTo>
                  <a:pt x="58" y="96"/>
                </a:lnTo>
                <a:lnTo>
                  <a:pt x="58" y="88"/>
                </a:lnTo>
                <a:lnTo>
                  <a:pt x="60" y="75"/>
                </a:lnTo>
                <a:lnTo>
                  <a:pt x="60" y="65"/>
                </a:lnTo>
                <a:lnTo>
                  <a:pt x="60" y="55"/>
                </a:lnTo>
                <a:lnTo>
                  <a:pt x="60" y="51"/>
                </a:lnTo>
                <a:lnTo>
                  <a:pt x="62" y="49"/>
                </a:lnTo>
                <a:lnTo>
                  <a:pt x="62" y="53"/>
                </a:lnTo>
                <a:lnTo>
                  <a:pt x="62" y="59"/>
                </a:lnTo>
                <a:lnTo>
                  <a:pt x="62" y="69"/>
                </a:lnTo>
                <a:lnTo>
                  <a:pt x="64" y="82"/>
                </a:lnTo>
                <a:lnTo>
                  <a:pt x="64" y="106"/>
                </a:lnTo>
                <a:lnTo>
                  <a:pt x="64" y="135"/>
                </a:lnTo>
                <a:lnTo>
                  <a:pt x="64" y="159"/>
                </a:lnTo>
                <a:lnTo>
                  <a:pt x="64" y="180"/>
                </a:lnTo>
                <a:lnTo>
                  <a:pt x="66" y="198"/>
                </a:lnTo>
                <a:lnTo>
                  <a:pt x="66" y="212"/>
                </a:lnTo>
                <a:lnTo>
                  <a:pt x="66" y="229"/>
                </a:lnTo>
                <a:lnTo>
                  <a:pt x="66" y="239"/>
                </a:lnTo>
                <a:lnTo>
                  <a:pt x="68" y="235"/>
                </a:lnTo>
                <a:lnTo>
                  <a:pt x="68" y="239"/>
                </a:lnTo>
                <a:lnTo>
                  <a:pt x="68" y="235"/>
                </a:lnTo>
                <a:lnTo>
                  <a:pt x="70" y="229"/>
                </a:lnTo>
                <a:lnTo>
                  <a:pt x="70" y="231"/>
                </a:lnTo>
                <a:lnTo>
                  <a:pt x="70" y="245"/>
                </a:lnTo>
                <a:lnTo>
                  <a:pt x="70" y="259"/>
                </a:lnTo>
                <a:lnTo>
                  <a:pt x="72" y="265"/>
                </a:lnTo>
                <a:lnTo>
                  <a:pt x="72" y="267"/>
                </a:lnTo>
                <a:lnTo>
                  <a:pt x="72" y="277"/>
                </a:lnTo>
                <a:lnTo>
                  <a:pt x="72" y="282"/>
                </a:lnTo>
                <a:lnTo>
                  <a:pt x="74" y="290"/>
                </a:lnTo>
                <a:lnTo>
                  <a:pt x="74" y="304"/>
                </a:lnTo>
                <a:lnTo>
                  <a:pt x="74" y="316"/>
                </a:lnTo>
                <a:lnTo>
                  <a:pt x="74" y="322"/>
                </a:lnTo>
                <a:lnTo>
                  <a:pt x="76" y="324"/>
                </a:lnTo>
                <a:lnTo>
                  <a:pt x="76" y="326"/>
                </a:lnTo>
                <a:lnTo>
                  <a:pt x="76" y="324"/>
                </a:lnTo>
                <a:lnTo>
                  <a:pt x="78" y="331"/>
                </a:lnTo>
                <a:lnTo>
                  <a:pt x="78" y="339"/>
                </a:lnTo>
                <a:lnTo>
                  <a:pt x="78" y="347"/>
                </a:lnTo>
                <a:lnTo>
                  <a:pt x="80" y="341"/>
                </a:lnTo>
                <a:lnTo>
                  <a:pt x="80" y="339"/>
                </a:lnTo>
                <a:lnTo>
                  <a:pt x="80" y="343"/>
                </a:lnTo>
                <a:lnTo>
                  <a:pt x="80" y="347"/>
                </a:lnTo>
                <a:lnTo>
                  <a:pt x="82" y="347"/>
                </a:lnTo>
                <a:lnTo>
                  <a:pt x="82" y="357"/>
                </a:lnTo>
                <a:lnTo>
                  <a:pt x="82" y="351"/>
                </a:lnTo>
                <a:lnTo>
                  <a:pt x="84" y="347"/>
                </a:lnTo>
                <a:lnTo>
                  <a:pt x="84" y="339"/>
                </a:lnTo>
                <a:lnTo>
                  <a:pt x="84" y="333"/>
                </a:lnTo>
                <a:lnTo>
                  <a:pt x="84" y="326"/>
                </a:lnTo>
                <a:lnTo>
                  <a:pt x="86" y="324"/>
                </a:lnTo>
                <a:lnTo>
                  <a:pt x="86" y="322"/>
                </a:lnTo>
                <a:lnTo>
                  <a:pt x="86" y="320"/>
                </a:lnTo>
                <a:lnTo>
                  <a:pt x="88" y="324"/>
                </a:lnTo>
                <a:lnTo>
                  <a:pt x="88" y="331"/>
                </a:lnTo>
                <a:lnTo>
                  <a:pt x="88" y="333"/>
                </a:lnTo>
                <a:lnTo>
                  <a:pt x="90" y="331"/>
                </a:lnTo>
                <a:lnTo>
                  <a:pt x="90" y="335"/>
                </a:lnTo>
                <a:lnTo>
                  <a:pt x="90" y="324"/>
                </a:lnTo>
                <a:lnTo>
                  <a:pt x="92" y="318"/>
                </a:lnTo>
                <a:lnTo>
                  <a:pt x="92" y="312"/>
                </a:lnTo>
                <a:lnTo>
                  <a:pt x="92" y="306"/>
                </a:lnTo>
                <a:lnTo>
                  <a:pt x="92" y="308"/>
                </a:lnTo>
                <a:lnTo>
                  <a:pt x="94" y="308"/>
                </a:lnTo>
                <a:lnTo>
                  <a:pt x="94" y="306"/>
                </a:lnTo>
                <a:lnTo>
                  <a:pt x="94" y="308"/>
                </a:lnTo>
                <a:lnTo>
                  <a:pt x="96" y="304"/>
                </a:lnTo>
                <a:lnTo>
                  <a:pt x="96" y="298"/>
                </a:lnTo>
                <a:lnTo>
                  <a:pt x="96" y="292"/>
                </a:lnTo>
                <a:lnTo>
                  <a:pt x="96" y="296"/>
                </a:lnTo>
                <a:lnTo>
                  <a:pt x="99" y="290"/>
                </a:lnTo>
                <a:lnTo>
                  <a:pt x="99" y="286"/>
                </a:lnTo>
                <a:lnTo>
                  <a:pt x="99" y="290"/>
                </a:lnTo>
                <a:lnTo>
                  <a:pt x="99" y="300"/>
                </a:lnTo>
                <a:lnTo>
                  <a:pt x="101" y="300"/>
                </a:lnTo>
                <a:lnTo>
                  <a:pt x="101" y="294"/>
                </a:lnTo>
                <a:lnTo>
                  <a:pt x="101" y="290"/>
                </a:lnTo>
                <a:lnTo>
                  <a:pt x="101" y="286"/>
                </a:lnTo>
                <a:lnTo>
                  <a:pt x="103" y="290"/>
                </a:lnTo>
                <a:lnTo>
                  <a:pt x="103" y="288"/>
                </a:lnTo>
                <a:lnTo>
                  <a:pt x="103" y="286"/>
                </a:lnTo>
                <a:lnTo>
                  <a:pt x="103" y="282"/>
                </a:lnTo>
                <a:lnTo>
                  <a:pt x="103" y="286"/>
                </a:lnTo>
                <a:lnTo>
                  <a:pt x="105" y="288"/>
                </a:lnTo>
                <a:lnTo>
                  <a:pt x="105" y="296"/>
                </a:lnTo>
                <a:lnTo>
                  <a:pt x="105" y="302"/>
                </a:lnTo>
                <a:lnTo>
                  <a:pt x="105" y="310"/>
                </a:lnTo>
                <a:lnTo>
                  <a:pt x="107" y="308"/>
                </a:lnTo>
                <a:lnTo>
                  <a:pt x="107" y="300"/>
                </a:lnTo>
                <a:lnTo>
                  <a:pt x="107" y="292"/>
                </a:lnTo>
                <a:lnTo>
                  <a:pt x="107" y="290"/>
                </a:lnTo>
                <a:lnTo>
                  <a:pt x="109" y="290"/>
                </a:lnTo>
                <a:lnTo>
                  <a:pt x="109" y="286"/>
                </a:lnTo>
                <a:lnTo>
                  <a:pt x="109" y="284"/>
                </a:lnTo>
                <a:lnTo>
                  <a:pt x="111" y="284"/>
                </a:lnTo>
                <a:lnTo>
                  <a:pt x="111" y="286"/>
                </a:lnTo>
                <a:lnTo>
                  <a:pt x="111" y="288"/>
                </a:lnTo>
                <a:lnTo>
                  <a:pt x="111" y="280"/>
                </a:lnTo>
                <a:lnTo>
                  <a:pt x="113" y="271"/>
                </a:lnTo>
                <a:lnTo>
                  <a:pt x="113" y="277"/>
                </a:lnTo>
                <a:lnTo>
                  <a:pt x="113" y="275"/>
                </a:lnTo>
                <a:lnTo>
                  <a:pt x="113" y="277"/>
                </a:lnTo>
                <a:lnTo>
                  <a:pt x="115" y="284"/>
                </a:lnTo>
                <a:lnTo>
                  <a:pt x="115" y="288"/>
                </a:lnTo>
                <a:lnTo>
                  <a:pt x="115" y="286"/>
                </a:lnTo>
                <a:lnTo>
                  <a:pt x="115" y="277"/>
                </a:lnTo>
                <a:lnTo>
                  <a:pt x="117" y="273"/>
                </a:lnTo>
                <a:lnTo>
                  <a:pt x="117" y="271"/>
                </a:lnTo>
                <a:lnTo>
                  <a:pt x="117" y="265"/>
                </a:lnTo>
                <a:lnTo>
                  <a:pt x="117" y="263"/>
                </a:lnTo>
                <a:lnTo>
                  <a:pt x="119" y="261"/>
                </a:lnTo>
                <a:lnTo>
                  <a:pt x="119" y="255"/>
                </a:lnTo>
                <a:lnTo>
                  <a:pt x="119" y="251"/>
                </a:lnTo>
                <a:lnTo>
                  <a:pt x="119" y="247"/>
                </a:lnTo>
                <a:lnTo>
                  <a:pt x="121" y="247"/>
                </a:lnTo>
                <a:lnTo>
                  <a:pt x="121" y="249"/>
                </a:lnTo>
                <a:lnTo>
                  <a:pt x="121" y="251"/>
                </a:lnTo>
                <a:lnTo>
                  <a:pt x="121" y="253"/>
                </a:lnTo>
                <a:lnTo>
                  <a:pt x="123" y="251"/>
                </a:lnTo>
                <a:lnTo>
                  <a:pt x="123" y="255"/>
                </a:lnTo>
                <a:lnTo>
                  <a:pt x="125" y="261"/>
                </a:lnTo>
                <a:lnTo>
                  <a:pt x="125" y="259"/>
                </a:lnTo>
                <a:lnTo>
                  <a:pt x="127" y="259"/>
                </a:lnTo>
                <a:lnTo>
                  <a:pt x="127" y="265"/>
                </a:lnTo>
                <a:lnTo>
                  <a:pt x="127" y="275"/>
                </a:lnTo>
                <a:lnTo>
                  <a:pt x="129" y="263"/>
                </a:lnTo>
                <a:lnTo>
                  <a:pt x="129" y="255"/>
                </a:lnTo>
                <a:lnTo>
                  <a:pt x="129" y="253"/>
                </a:lnTo>
                <a:lnTo>
                  <a:pt x="129" y="259"/>
                </a:lnTo>
                <a:lnTo>
                  <a:pt x="131" y="261"/>
                </a:lnTo>
                <a:lnTo>
                  <a:pt x="131" y="263"/>
                </a:lnTo>
                <a:lnTo>
                  <a:pt x="131" y="259"/>
                </a:lnTo>
                <a:lnTo>
                  <a:pt x="131" y="257"/>
                </a:lnTo>
                <a:lnTo>
                  <a:pt x="133" y="259"/>
                </a:lnTo>
                <a:lnTo>
                  <a:pt x="133" y="255"/>
                </a:lnTo>
                <a:lnTo>
                  <a:pt x="135" y="253"/>
                </a:lnTo>
                <a:lnTo>
                  <a:pt x="135" y="257"/>
                </a:lnTo>
                <a:lnTo>
                  <a:pt x="137" y="263"/>
                </a:lnTo>
                <a:lnTo>
                  <a:pt x="137" y="271"/>
                </a:lnTo>
                <a:lnTo>
                  <a:pt x="137" y="265"/>
                </a:lnTo>
                <a:lnTo>
                  <a:pt x="137" y="267"/>
                </a:lnTo>
                <a:lnTo>
                  <a:pt x="139" y="277"/>
                </a:lnTo>
                <a:lnTo>
                  <a:pt x="139" y="282"/>
                </a:lnTo>
                <a:lnTo>
                  <a:pt x="139" y="288"/>
                </a:lnTo>
                <a:lnTo>
                  <a:pt x="139" y="292"/>
                </a:lnTo>
                <a:lnTo>
                  <a:pt x="141" y="288"/>
                </a:lnTo>
                <a:lnTo>
                  <a:pt x="141" y="286"/>
                </a:lnTo>
                <a:lnTo>
                  <a:pt x="141" y="282"/>
                </a:lnTo>
                <a:lnTo>
                  <a:pt x="141" y="277"/>
                </a:lnTo>
                <a:lnTo>
                  <a:pt x="144" y="271"/>
                </a:lnTo>
                <a:lnTo>
                  <a:pt x="144" y="275"/>
                </a:lnTo>
                <a:lnTo>
                  <a:pt x="144" y="288"/>
                </a:lnTo>
                <a:lnTo>
                  <a:pt x="144" y="296"/>
                </a:lnTo>
                <a:lnTo>
                  <a:pt x="146" y="290"/>
                </a:lnTo>
                <a:lnTo>
                  <a:pt x="146" y="282"/>
                </a:lnTo>
                <a:lnTo>
                  <a:pt x="146" y="280"/>
                </a:lnTo>
                <a:lnTo>
                  <a:pt x="146" y="277"/>
                </a:lnTo>
                <a:lnTo>
                  <a:pt x="148" y="275"/>
                </a:lnTo>
                <a:lnTo>
                  <a:pt x="148" y="280"/>
                </a:lnTo>
                <a:lnTo>
                  <a:pt x="148" y="288"/>
                </a:lnTo>
                <a:lnTo>
                  <a:pt x="148" y="296"/>
                </a:lnTo>
                <a:lnTo>
                  <a:pt x="150" y="298"/>
                </a:lnTo>
                <a:lnTo>
                  <a:pt x="150" y="292"/>
                </a:lnTo>
                <a:lnTo>
                  <a:pt x="150" y="286"/>
                </a:lnTo>
                <a:lnTo>
                  <a:pt x="150" y="284"/>
                </a:lnTo>
                <a:lnTo>
                  <a:pt x="152" y="277"/>
                </a:lnTo>
                <a:lnTo>
                  <a:pt x="152" y="269"/>
                </a:lnTo>
                <a:lnTo>
                  <a:pt x="152" y="273"/>
                </a:lnTo>
                <a:lnTo>
                  <a:pt x="152" y="286"/>
                </a:lnTo>
                <a:lnTo>
                  <a:pt x="154" y="286"/>
                </a:lnTo>
                <a:lnTo>
                  <a:pt x="154" y="280"/>
                </a:lnTo>
                <a:lnTo>
                  <a:pt x="154" y="277"/>
                </a:lnTo>
                <a:lnTo>
                  <a:pt x="154" y="271"/>
                </a:lnTo>
                <a:lnTo>
                  <a:pt x="156" y="275"/>
                </a:lnTo>
                <a:lnTo>
                  <a:pt x="156" y="271"/>
                </a:lnTo>
                <a:lnTo>
                  <a:pt x="158" y="263"/>
                </a:lnTo>
                <a:lnTo>
                  <a:pt x="158" y="269"/>
                </a:lnTo>
                <a:lnTo>
                  <a:pt x="158" y="273"/>
                </a:lnTo>
                <a:lnTo>
                  <a:pt x="158" y="271"/>
                </a:lnTo>
                <a:lnTo>
                  <a:pt x="160" y="271"/>
                </a:lnTo>
                <a:lnTo>
                  <a:pt x="160" y="275"/>
                </a:lnTo>
                <a:lnTo>
                  <a:pt x="160" y="282"/>
                </a:lnTo>
                <a:lnTo>
                  <a:pt x="160" y="277"/>
                </a:lnTo>
                <a:lnTo>
                  <a:pt x="162" y="275"/>
                </a:lnTo>
                <a:lnTo>
                  <a:pt x="162" y="286"/>
                </a:lnTo>
                <a:lnTo>
                  <a:pt x="162" y="292"/>
                </a:lnTo>
                <a:lnTo>
                  <a:pt x="162" y="294"/>
                </a:lnTo>
                <a:lnTo>
                  <a:pt x="164" y="290"/>
                </a:lnTo>
                <a:lnTo>
                  <a:pt x="164" y="288"/>
                </a:lnTo>
                <a:lnTo>
                  <a:pt x="164" y="292"/>
                </a:lnTo>
                <a:lnTo>
                  <a:pt x="166" y="290"/>
                </a:lnTo>
                <a:lnTo>
                  <a:pt x="166" y="292"/>
                </a:lnTo>
                <a:lnTo>
                  <a:pt x="166" y="290"/>
                </a:lnTo>
                <a:lnTo>
                  <a:pt x="168" y="294"/>
                </a:lnTo>
                <a:lnTo>
                  <a:pt x="168" y="296"/>
                </a:lnTo>
                <a:lnTo>
                  <a:pt x="168" y="294"/>
                </a:lnTo>
                <a:lnTo>
                  <a:pt x="170" y="290"/>
                </a:lnTo>
                <a:lnTo>
                  <a:pt x="170" y="292"/>
                </a:lnTo>
                <a:lnTo>
                  <a:pt x="170" y="288"/>
                </a:lnTo>
                <a:lnTo>
                  <a:pt x="172" y="294"/>
                </a:lnTo>
                <a:lnTo>
                  <a:pt x="172" y="304"/>
                </a:lnTo>
                <a:lnTo>
                  <a:pt x="172" y="306"/>
                </a:lnTo>
                <a:lnTo>
                  <a:pt x="172" y="308"/>
                </a:lnTo>
                <a:lnTo>
                  <a:pt x="174" y="310"/>
                </a:lnTo>
                <a:lnTo>
                  <a:pt x="174" y="308"/>
                </a:lnTo>
                <a:lnTo>
                  <a:pt x="174" y="302"/>
                </a:lnTo>
                <a:lnTo>
                  <a:pt x="174" y="296"/>
                </a:lnTo>
                <a:lnTo>
                  <a:pt x="174" y="294"/>
                </a:lnTo>
                <a:lnTo>
                  <a:pt x="176" y="300"/>
                </a:lnTo>
                <a:lnTo>
                  <a:pt x="176" y="306"/>
                </a:lnTo>
                <a:lnTo>
                  <a:pt x="176" y="312"/>
                </a:lnTo>
                <a:lnTo>
                  <a:pt x="176" y="314"/>
                </a:lnTo>
                <a:lnTo>
                  <a:pt x="178" y="312"/>
                </a:lnTo>
                <a:lnTo>
                  <a:pt x="178" y="314"/>
                </a:lnTo>
                <a:lnTo>
                  <a:pt x="178" y="312"/>
                </a:lnTo>
                <a:lnTo>
                  <a:pt x="178" y="308"/>
                </a:lnTo>
                <a:lnTo>
                  <a:pt x="180" y="312"/>
                </a:lnTo>
                <a:lnTo>
                  <a:pt x="180" y="316"/>
                </a:lnTo>
                <a:lnTo>
                  <a:pt x="180" y="312"/>
                </a:lnTo>
                <a:lnTo>
                  <a:pt x="182" y="308"/>
                </a:lnTo>
                <a:lnTo>
                  <a:pt x="182" y="304"/>
                </a:lnTo>
                <a:lnTo>
                  <a:pt x="182" y="306"/>
                </a:lnTo>
                <a:lnTo>
                  <a:pt x="182" y="308"/>
                </a:lnTo>
                <a:lnTo>
                  <a:pt x="184" y="310"/>
                </a:lnTo>
                <a:lnTo>
                  <a:pt x="184" y="320"/>
                </a:lnTo>
                <a:lnTo>
                  <a:pt x="184" y="326"/>
                </a:lnTo>
                <a:lnTo>
                  <a:pt x="184" y="333"/>
                </a:lnTo>
                <a:lnTo>
                  <a:pt x="186" y="333"/>
                </a:lnTo>
                <a:lnTo>
                  <a:pt x="186" y="328"/>
                </a:lnTo>
                <a:lnTo>
                  <a:pt x="186" y="326"/>
                </a:lnTo>
                <a:lnTo>
                  <a:pt x="186" y="322"/>
                </a:lnTo>
                <a:lnTo>
                  <a:pt x="186" y="314"/>
                </a:lnTo>
                <a:lnTo>
                  <a:pt x="189" y="312"/>
                </a:lnTo>
                <a:lnTo>
                  <a:pt x="189" y="308"/>
                </a:lnTo>
                <a:lnTo>
                  <a:pt x="189" y="310"/>
                </a:lnTo>
                <a:lnTo>
                  <a:pt x="189" y="312"/>
                </a:lnTo>
                <a:lnTo>
                  <a:pt x="191" y="318"/>
                </a:lnTo>
                <a:lnTo>
                  <a:pt x="191" y="320"/>
                </a:lnTo>
                <a:lnTo>
                  <a:pt x="191" y="324"/>
                </a:lnTo>
                <a:lnTo>
                  <a:pt x="191" y="320"/>
                </a:lnTo>
                <a:lnTo>
                  <a:pt x="193" y="316"/>
                </a:lnTo>
                <a:lnTo>
                  <a:pt x="193" y="314"/>
                </a:lnTo>
                <a:lnTo>
                  <a:pt x="193" y="310"/>
                </a:lnTo>
                <a:lnTo>
                  <a:pt x="193" y="306"/>
                </a:lnTo>
                <a:lnTo>
                  <a:pt x="195" y="310"/>
                </a:lnTo>
                <a:lnTo>
                  <a:pt x="195" y="314"/>
                </a:lnTo>
                <a:lnTo>
                  <a:pt x="195" y="316"/>
                </a:lnTo>
                <a:lnTo>
                  <a:pt x="197" y="314"/>
                </a:lnTo>
                <a:lnTo>
                  <a:pt x="197" y="316"/>
                </a:lnTo>
                <a:lnTo>
                  <a:pt x="199" y="308"/>
                </a:lnTo>
                <a:lnTo>
                  <a:pt x="199" y="304"/>
                </a:lnTo>
                <a:lnTo>
                  <a:pt x="199" y="296"/>
                </a:lnTo>
                <a:lnTo>
                  <a:pt x="199" y="300"/>
                </a:lnTo>
                <a:lnTo>
                  <a:pt x="201" y="298"/>
                </a:lnTo>
                <a:lnTo>
                  <a:pt x="201" y="300"/>
                </a:lnTo>
                <a:lnTo>
                  <a:pt x="201" y="302"/>
                </a:lnTo>
                <a:lnTo>
                  <a:pt x="201" y="304"/>
                </a:lnTo>
                <a:lnTo>
                  <a:pt x="203" y="298"/>
                </a:lnTo>
                <a:lnTo>
                  <a:pt x="203" y="300"/>
                </a:lnTo>
                <a:lnTo>
                  <a:pt x="203" y="306"/>
                </a:lnTo>
                <a:lnTo>
                  <a:pt x="203" y="304"/>
                </a:lnTo>
                <a:lnTo>
                  <a:pt x="205" y="302"/>
                </a:lnTo>
                <a:lnTo>
                  <a:pt x="205" y="308"/>
                </a:lnTo>
                <a:lnTo>
                  <a:pt x="205" y="304"/>
                </a:lnTo>
                <a:lnTo>
                  <a:pt x="205" y="296"/>
                </a:lnTo>
                <a:lnTo>
                  <a:pt x="207" y="296"/>
                </a:lnTo>
                <a:lnTo>
                  <a:pt x="207" y="300"/>
                </a:lnTo>
                <a:lnTo>
                  <a:pt x="207" y="302"/>
                </a:lnTo>
                <a:lnTo>
                  <a:pt x="209" y="304"/>
                </a:lnTo>
                <a:lnTo>
                  <a:pt x="209" y="300"/>
                </a:lnTo>
                <a:lnTo>
                  <a:pt x="209" y="296"/>
                </a:lnTo>
                <a:lnTo>
                  <a:pt x="209" y="298"/>
                </a:lnTo>
                <a:lnTo>
                  <a:pt x="211" y="298"/>
                </a:lnTo>
                <a:lnTo>
                  <a:pt x="211" y="300"/>
                </a:lnTo>
                <a:lnTo>
                  <a:pt x="211" y="304"/>
                </a:lnTo>
                <a:lnTo>
                  <a:pt x="213" y="308"/>
                </a:lnTo>
                <a:lnTo>
                  <a:pt x="213" y="312"/>
                </a:lnTo>
                <a:lnTo>
                  <a:pt x="213" y="316"/>
                </a:lnTo>
                <a:lnTo>
                  <a:pt x="213" y="320"/>
                </a:lnTo>
                <a:lnTo>
                  <a:pt x="215" y="320"/>
                </a:lnTo>
                <a:lnTo>
                  <a:pt x="215" y="312"/>
                </a:lnTo>
                <a:lnTo>
                  <a:pt x="215" y="310"/>
                </a:lnTo>
                <a:lnTo>
                  <a:pt x="215" y="314"/>
                </a:lnTo>
                <a:lnTo>
                  <a:pt x="215" y="316"/>
                </a:lnTo>
                <a:lnTo>
                  <a:pt x="217" y="318"/>
                </a:lnTo>
                <a:lnTo>
                  <a:pt x="217" y="331"/>
                </a:lnTo>
                <a:lnTo>
                  <a:pt x="217" y="337"/>
                </a:lnTo>
                <a:lnTo>
                  <a:pt x="219" y="337"/>
                </a:lnTo>
                <a:lnTo>
                  <a:pt x="219" y="333"/>
                </a:lnTo>
                <a:lnTo>
                  <a:pt x="219" y="335"/>
                </a:lnTo>
                <a:lnTo>
                  <a:pt x="219" y="339"/>
                </a:lnTo>
                <a:lnTo>
                  <a:pt x="221" y="345"/>
                </a:lnTo>
                <a:lnTo>
                  <a:pt x="221" y="349"/>
                </a:lnTo>
                <a:lnTo>
                  <a:pt x="221" y="351"/>
                </a:lnTo>
                <a:lnTo>
                  <a:pt x="223" y="357"/>
                </a:lnTo>
                <a:lnTo>
                  <a:pt x="223" y="355"/>
                </a:lnTo>
                <a:lnTo>
                  <a:pt x="223" y="351"/>
                </a:lnTo>
                <a:lnTo>
                  <a:pt x="223" y="349"/>
                </a:lnTo>
                <a:lnTo>
                  <a:pt x="223" y="345"/>
                </a:lnTo>
                <a:lnTo>
                  <a:pt x="225" y="343"/>
                </a:lnTo>
                <a:lnTo>
                  <a:pt x="225" y="347"/>
                </a:lnTo>
                <a:lnTo>
                  <a:pt x="225" y="351"/>
                </a:lnTo>
                <a:lnTo>
                  <a:pt x="225" y="347"/>
                </a:lnTo>
                <a:lnTo>
                  <a:pt x="227" y="341"/>
                </a:lnTo>
                <a:lnTo>
                  <a:pt x="227" y="337"/>
                </a:lnTo>
                <a:lnTo>
                  <a:pt x="227" y="343"/>
                </a:lnTo>
                <a:lnTo>
                  <a:pt x="229" y="343"/>
                </a:lnTo>
                <a:lnTo>
                  <a:pt x="229" y="345"/>
                </a:lnTo>
                <a:lnTo>
                  <a:pt x="229" y="349"/>
                </a:lnTo>
                <a:lnTo>
                  <a:pt x="229" y="351"/>
                </a:lnTo>
                <a:lnTo>
                  <a:pt x="231" y="359"/>
                </a:lnTo>
                <a:lnTo>
                  <a:pt x="231" y="363"/>
                </a:lnTo>
                <a:lnTo>
                  <a:pt x="231" y="367"/>
                </a:lnTo>
                <a:lnTo>
                  <a:pt x="231" y="369"/>
                </a:lnTo>
                <a:lnTo>
                  <a:pt x="234" y="367"/>
                </a:lnTo>
                <a:lnTo>
                  <a:pt x="234" y="361"/>
                </a:lnTo>
                <a:lnTo>
                  <a:pt x="234" y="359"/>
                </a:lnTo>
                <a:lnTo>
                  <a:pt x="234" y="353"/>
                </a:lnTo>
                <a:lnTo>
                  <a:pt x="236" y="359"/>
                </a:lnTo>
                <a:lnTo>
                  <a:pt x="236" y="365"/>
                </a:lnTo>
                <a:lnTo>
                  <a:pt x="236" y="367"/>
                </a:lnTo>
                <a:lnTo>
                  <a:pt x="236" y="377"/>
                </a:lnTo>
                <a:lnTo>
                  <a:pt x="238" y="384"/>
                </a:lnTo>
                <a:lnTo>
                  <a:pt x="238" y="379"/>
                </a:lnTo>
                <a:lnTo>
                  <a:pt x="238" y="373"/>
                </a:lnTo>
                <a:lnTo>
                  <a:pt x="238" y="371"/>
                </a:lnTo>
                <a:lnTo>
                  <a:pt x="240" y="367"/>
                </a:lnTo>
                <a:lnTo>
                  <a:pt x="240" y="363"/>
                </a:lnTo>
                <a:lnTo>
                  <a:pt x="240" y="365"/>
                </a:lnTo>
                <a:lnTo>
                  <a:pt x="240" y="361"/>
                </a:lnTo>
                <a:lnTo>
                  <a:pt x="242" y="359"/>
                </a:lnTo>
                <a:lnTo>
                  <a:pt x="242" y="369"/>
                </a:lnTo>
                <a:lnTo>
                  <a:pt x="242" y="384"/>
                </a:lnTo>
                <a:lnTo>
                  <a:pt x="242" y="398"/>
                </a:lnTo>
                <a:lnTo>
                  <a:pt x="244" y="398"/>
                </a:lnTo>
                <a:lnTo>
                  <a:pt x="244" y="394"/>
                </a:lnTo>
                <a:lnTo>
                  <a:pt x="244" y="392"/>
                </a:lnTo>
                <a:lnTo>
                  <a:pt x="244" y="388"/>
                </a:lnTo>
                <a:lnTo>
                  <a:pt x="244" y="394"/>
                </a:lnTo>
                <a:lnTo>
                  <a:pt x="246" y="394"/>
                </a:lnTo>
                <a:lnTo>
                  <a:pt x="246" y="388"/>
                </a:lnTo>
                <a:lnTo>
                  <a:pt x="246" y="384"/>
                </a:lnTo>
                <a:lnTo>
                  <a:pt x="248" y="371"/>
                </a:lnTo>
                <a:lnTo>
                  <a:pt x="248" y="359"/>
                </a:lnTo>
                <a:lnTo>
                  <a:pt x="248" y="345"/>
                </a:lnTo>
                <a:lnTo>
                  <a:pt x="248" y="335"/>
                </a:lnTo>
                <a:lnTo>
                  <a:pt x="250" y="322"/>
                </a:lnTo>
                <a:lnTo>
                  <a:pt x="250" y="337"/>
                </a:lnTo>
                <a:lnTo>
                  <a:pt x="250" y="351"/>
                </a:lnTo>
                <a:lnTo>
                  <a:pt x="250" y="357"/>
                </a:lnTo>
                <a:lnTo>
                  <a:pt x="252" y="357"/>
                </a:lnTo>
                <a:lnTo>
                  <a:pt x="252" y="361"/>
                </a:lnTo>
                <a:lnTo>
                  <a:pt x="252" y="359"/>
                </a:lnTo>
                <a:lnTo>
                  <a:pt x="254" y="361"/>
                </a:lnTo>
                <a:lnTo>
                  <a:pt x="254" y="355"/>
                </a:lnTo>
                <a:lnTo>
                  <a:pt x="254" y="347"/>
                </a:lnTo>
                <a:lnTo>
                  <a:pt x="254" y="343"/>
                </a:lnTo>
                <a:lnTo>
                  <a:pt x="256" y="335"/>
                </a:lnTo>
                <a:lnTo>
                  <a:pt x="256" y="337"/>
                </a:lnTo>
                <a:lnTo>
                  <a:pt x="258" y="341"/>
                </a:lnTo>
                <a:lnTo>
                  <a:pt x="258" y="345"/>
                </a:lnTo>
                <a:lnTo>
                  <a:pt x="258" y="347"/>
                </a:lnTo>
                <a:lnTo>
                  <a:pt x="258" y="351"/>
                </a:lnTo>
                <a:lnTo>
                  <a:pt x="260" y="357"/>
                </a:lnTo>
                <a:lnTo>
                  <a:pt x="260" y="361"/>
                </a:lnTo>
                <a:lnTo>
                  <a:pt x="260" y="357"/>
                </a:lnTo>
                <a:lnTo>
                  <a:pt x="260" y="355"/>
                </a:lnTo>
                <a:lnTo>
                  <a:pt x="262" y="355"/>
                </a:lnTo>
                <a:lnTo>
                  <a:pt x="262" y="357"/>
                </a:lnTo>
                <a:lnTo>
                  <a:pt x="262" y="361"/>
                </a:lnTo>
                <a:lnTo>
                  <a:pt x="262" y="365"/>
                </a:lnTo>
                <a:lnTo>
                  <a:pt x="264" y="369"/>
                </a:lnTo>
                <a:lnTo>
                  <a:pt x="264" y="367"/>
                </a:lnTo>
                <a:lnTo>
                  <a:pt x="264" y="365"/>
                </a:lnTo>
                <a:lnTo>
                  <a:pt x="266" y="365"/>
                </a:lnTo>
                <a:lnTo>
                  <a:pt x="266" y="363"/>
                </a:lnTo>
                <a:lnTo>
                  <a:pt x="266" y="373"/>
                </a:lnTo>
                <a:lnTo>
                  <a:pt x="266" y="382"/>
                </a:lnTo>
                <a:lnTo>
                  <a:pt x="268" y="384"/>
                </a:lnTo>
                <a:lnTo>
                  <a:pt x="268" y="386"/>
                </a:lnTo>
                <a:lnTo>
                  <a:pt x="268" y="382"/>
                </a:lnTo>
                <a:lnTo>
                  <a:pt x="268" y="379"/>
                </a:lnTo>
                <a:lnTo>
                  <a:pt x="270" y="379"/>
                </a:lnTo>
                <a:lnTo>
                  <a:pt x="270" y="377"/>
                </a:lnTo>
                <a:lnTo>
                  <a:pt x="270" y="375"/>
                </a:lnTo>
                <a:lnTo>
                  <a:pt x="270" y="377"/>
                </a:lnTo>
                <a:lnTo>
                  <a:pt x="272" y="377"/>
                </a:lnTo>
                <a:lnTo>
                  <a:pt x="272" y="382"/>
                </a:lnTo>
                <a:lnTo>
                  <a:pt x="272" y="386"/>
                </a:lnTo>
                <a:lnTo>
                  <a:pt x="272" y="392"/>
                </a:lnTo>
                <a:lnTo>
                  <a:pt x="274" y="400"/>
                </a:lnTo>
                <a:lnTo>
                  <a:pt x="274" y="402"/>
                </a:lnTo>
                <a:lnTo>
                  <a:pt x="274" y="398"/>
                </a:lnTo>
                <a:lnTo>
                  <a:pt x="276" y="400"/>
                </a:lnTo>
                <a:lnTo>
                  <a:pt x="276" y="408"/>
                </a:lnTo>
                <a:lnTo>
                  <a:pt x="276" y="418"/>
                </a:lnTo>
                <a:lnTo>
                  <a:pt x="276" y="414"/>
                </a:lnTo>
                <a:lnTo>
                  <a:pt x="276" y="408"/>
                </a:lnTo>
                <a:lnTo>
                  <a:pt x="279" y="404"/>
                </a:lnTo>
                <a:lnTo>
                  <a:pt x="279" y="398"/>
                </a:lnTo>
                <a:lnTo>
                  <a:pt x="279" y="388"/>
                </a:lnTo>
                <a:lnTo>
                  <a:pt x="279" y="384"/>
                </a:lnTo>
                <a:lnTo>
                  <a:pt x="281" y="384"/>
                </a:lnTo>
                <a:lnTo>
                  <a:pt x="281" y="390"/>
                </a:lnTo>
                <a:lnTo>
                  <a:pt x="281" y="404"/>
                </a:lnTo>
                <a:lnTo>
                  <a:pt x="281" y="422"/>
                </a:lnTo>
                <a:lnTo>
                  <a:pt x="283" y="433"/>
                </a:lnTo>
                <a:lnTo>
                  <a:pt x="283" y="430"/>
                </a:lnTo>
                <a:lnTo>
                  <a:pt x="283" y="420"/>
                </a:lnTo>
                <a:lnTo>
                  <a:pt x="283" y="412"/>
                </a:lnTo>
                <a:lnTo>
                  <a:pt x="285" y="406"/>
                </a:lnTo>
                <a:lnTo>
                  <a:pt x="285" y="404"/>
                </a:lnTo>
                <a:lnTo>
                  <a:pt x="285" y="410"/>
                </a:lnTo>
                <a:lnTo>
                  <a:pt x="285" y="420"/>
                </a:lnTo>
                <a:lnTo>
                  <a:pt x="287" y="426"/>
                </a:lnTo>
                <a:lnTo>
                  <a:pt x="287" y="424"/>
                </a:lnTo>
                <a:lnTo>
                  <a:pt x="287" y="420"/>
                </a:lnTo>
                <a:lnTo>
                  <a:pt x="287" y="418"/>
                </a:lnTo>
                <a:lnTo>
                  <a:pt x="287" y="420"/>
                </a:lnTo>
                <a:lnTo>
                  <a:pt x="289" y="416"/>
                </a:lnTo>
                <a:lnTo>
                  <a:pt x="289" y="412"/>
                </a:lnTo>
                <a:lnTo>
                  <a:pt x="289" y="410"/>
                </a:lnTo>
                <a:lnTo>
                  <a:pt x="289" y="416"/>
                </a:lnTo>
                <a:lnTo>
                  <a:pt x="291" y="420"/>
                </a:lnTo>
                <a:lnTo>
                  <a:pt x="291" y="418"/>
                </a:lnTo>
                <a:lnTo>
                  <a:pt x="291" y="404"/>
                </a:lnTo>
                <a:lnTo>
                  <a:pt x="291" y="398"/>
                </a:lnTo>
                <a:lnTo>
                  <a:pt x="293" y="408"/>
                </a:lnTo>
                <a:lnTo>
                  <a:pt x="293" y="416"/>
                </a:lnTo>
                <a:lnTo>
                  <a:pt x="293" y="418"/>
                </a:lnTo>
                <a:lnTo>
                  <a:pt x="295" y="420"/>
                </a:lnTo>
                <a:lnTo>
                  <a:pt x="295" y="416"/>
                </a:lnTo>
                <a:lnTo>
                  <a:pt x="295" y="410"/>
                </a:lnTo>
                <a:lnTo>
                  <a:pt x="297" y="412"/>
                </a:lnTo>
                <a:lnTo>
                  <a:pt x="297" y="414"/>
                </a:lnTo>
                <a:lnTo>
                  <a:pt x="297" y="416"/>
                </a:lnTo>
                <a:lnTo>
                  <a:pt x="297" y="410"/>
                </a:lnTo>
                <a:lnTo>
                  <a:pt x="297" y="406"/>
                </a:lnTo>
                <a:lnTo>
                  <a:pt x="299" y="408"/>
                </a:lnTo>
                <a:lnTo>
                  <a:pt x="299" y="418"/>
                </a:lnTo>
                <a:lnTo>
                  <a:pt x="299" y="430"/>
                </a:lnTo>
                <a:lnTo>
                  <a:pt x="299" y="445"/>
                </a:lnTo>
                <a:lnTo>
                  <a:pt x="301" y="447"/>
                </a:lnTo>
                <a:lnTo>
                  <a:pt x="301" y="439"/>
                </a:lnTo>
                <a:lnTo>
                  <a:pt x="301" y="426"/>
                </a:lnTo>
                <a:lnTo>
                  <a:pt x="301" y="410"/>
                </a:lnTo>
                <a:lnTo>
                  <a:pt x="303" y="396"/>
                </a:lnTo>
                <a:lnTo>
                  <a:pt x="303" y="390"/>
                </a:lnTo>
                <a:lnTo>
                  <a:pt x="303" y="398"/>
                </a:lnTo>
                <a:lnTo>
                  <a:pt x="305" y="406"/>
                </a:lnTo>
                <a:lnTo>
                  <a:pt x="305" y="414"/>
                </a:lnTo>
                <a:lnTo>
                  <a:pt x="305" y="416"/>
                </a:lnTo>
                <a:lnTo>
                  <a:pt x="305" y="418"/>
                </a:lnTo>
                <a:lnTo>
                  <a:pt x="307" y="418"/>
                </a:lnTo>
                <a:lnTo>
                  <a:pt x="307" y="410"/>
                </a:lnTo>
                <a:lnTo>
                  <a:pt x="307" y="408"/>
                </a:lnTo>
                <a:lnTo>
                  <a:pt x="307" y="410"/>
                </a:lnTo>
                <a:lnTo>
                  <a:pt x="309" y="414"/>
                </a:lnTo>
                <a:lnTo>
                  <a:pt x="309" y="416"/>
                </a:lnTo>
                <a:lnTo>
                  <a:pt x="309" y="420"/>
                </a:lnTo>
                <a:lnTo>
                  <a:pt x="311" y="418"/>
                </a:lnTo>
                <a:lnTo>
                  <a:pt x="311" y="420"/>
                </a:lnTo>
                <a:lnTo>
                  <a:pt x="311" y="416"/>
                </a:lnTo>
                <a:lnTo>
                  <a:pt x="311" y="410"/>
                </a:lnTo>
                <a:lnTo>
                  <a:pt x="313" y="414"/>
                </a:lnTo>
                <a:lnTo>
                  <a:pt x="313" y="426"/>
                </a:lnTo>
                <a:lnTo>
                  <a:pt x="313" y="430"/>
                </a:lnTo>
                <a:lnTo>
                  <a:pt x="313" y="426"/>
                </a:lnTo>
                <a:lnTo>
                  <a:pt x="315" y="430"/>
                </a:lnTo>
                <a:lnTo>
                  <a:pt x="315" y="441"/>
                </a:lnTo>
                <a:lnTo>
                  <a:pt x="315" y="447"/>
                </a:lnTo>
                <a:lnTo>
                  <a:pt x="315" y="443"/>
                </a:lnTo>
                <a:lnTo>
                  <a:pt x="317" y="447"/>
                </a:lnTo>
                <a:lnTo>
                  <a:pt x="317" y="445"/>
                </a:lnTo>
                <a:lnTo>
                  <a:pt x="319" y="449"/>
                </a:lnTo>
                <a:lnTo>
                  <a:pt x="319" y="451"/>
                </a:lnTo>
                <a:lnTo>
                  <a:pt x="319" y="447"/>
                </a:lnTo>
                <a:lnTo>
                  <a:pt x="319" y="443"/>
                </a:lnTo>
                <a:lnTo>
                  <a:pt x="321" y="439"/>
                </a:lnTo>
                <a:lnTo>
                  <a:pt x="321" y="437"/>
                </a:lnTo>
                <a:lnTo>
                  <a:pt x="321" y="433"/>
                </a:lnTo>
                <a:lnTo>
                  <a:pt x="321" y="437"/>
                </a:lnTo>
                <a:lnTo>
                  <a:pt x="324" y="439"/>
                </a:lnTo>
                <a:lnTo>
                  <a:pt x="324" y="447"/>
                </a:lnTo>
                <a:lnTo>
                  <a:pt x="324" y="443"/>
                </a:lnTo>
                <a:lnTo>
                  <a:pt x="324" y="439"/>
                </a:lnTo>
                <a:lnTo>
                  <a:pt x="326" y="447"/>
                </a:lnTo>
                <a:lnTo>
                  <a:pt x="326" y="451"/>
                </a:lnTo>
                <a:lnTo>
                  <a:pt x="326" y="443"/>
                </a:lnTo>
                <a:lnTo>
                  <a:pt x="326" y="439"/>
                </a:lnTo>
                <a:lnTo>
                  <a:pt x="326" y="441"/>
                </a:lnTo>
                <a:lnTo>
                  <a:pt x="328" y="443"/>
                </a:lnTo>
                <a:lnTo>
                  <a:pt x="328" y="449"/>
                </a:lnTo>
                <a:lnTo>
                  <a:pt x="328" y="453"/>
                </a:lnTo>
                <a:lnTo>
                  <a:pt x="328" y="457"/>
                </a:lnTo>
                <a:lnTo>
                  <a:pt x="330" y="459"/>
                </a:lnTo>
                <a:lnTo>
                  <a:pt x="330" y="449"/>
                </a:lnTo>
                <a:lnTo>
                  <a:pt x="330" y="439"/>
                </a:lnTo>
                <a:lnTo>
                  <a:pt x="330" y="430"/>
                </a:lnTo>
                <a:lnTo>
                  <a:pt x="332" y="433"/>
                </a:lnTo>
                <a:lnTo>
                  <a:pt x="332" y="437"/>
                </a:lnTo>
                <a:lnTo>
                  <a:pt x="332" y="445"/>
                </a:lnTo>
                <a:lnTo>
                  <a:pt x="332" y="451"/>
                </a:lnTo>
                <a:lnTo>
                  <a:pt x="334" y="461"/>
                </a:lnTo>
                <a:lnTo>
                  <a:pt x="334" y="475"/>
                </a:lnTo>
                <a:lnTo>
                  <a:pt x="334" y="488"/>
                </a:lnTo>
                <a:lnTo>
                  <a:pt x="334" y="494"/>
                </a:lnTo>
                <a:lnTo>
                  <a:pt x="334" y="492"/>
                </a:lnTo>
                <a:lnTo>
                  <a:pt x="336" y="494"/>
                </a:lnTo>
                <a:lnTo>
                  <a:pt x="336" y="486"/>
                </a:lnTo>
                <a:lnTo>
                  <a:pt x="336" y="473"/>
                </a:lnTo>
                <a:lnTo>
                  <a:pt x="338" y="469"/>
                </a:lnTo>
                <a:lnTo>
                  <a:pt x="338" y="463"/>
                </a:lnTo>
                <a:lnTo>
                  <a:pt x="338" y="457"/>
                </a:lnTo>
                <a:lnTo>
                  <a:pt x="338" y="449"/>
                </a:lnTo>
                <a:lnTo>
                  <a:pt x="340" y="449"/>
                </a:lnTo>
                <a:lnTo>
                  <a:pt x="340" y="445"/>
                </a:lnTo>
                <a:lnTo>
                  <a:pt x="342" y="447"/>
                </a:lnTo>
                <a:lnTo>
                  <a:pt x="342" y="445"/>
                </a:lnTo>
                <a:lnTo>
                  <a:pt x="342" y="457"/>
                </a:lnTo>
                <a:lnTo>
                  <a:pt x="344" y="477"/>
                </a:lnTo>
                <a:lnTo>
                  <a:pt x="344" y="490"/>
                </a:lnTo>
                <a:lnTo>
                  <a:pt x="344" y="482"/>
                </a:lnTo>
                <a:lnTo>
                  <a:pt x="346" y="465"/>
                </a:lnTo>
                <a:lnTo>
                  <a:pt x="346" y="457"/>
                </a:lnTo>
                <a:lnTo>
                  <a:pt x="346" y="453"/>
                </a:lnTo>
                <a:lnTo>
                  <a:pt x="346" y="455"/>
                </a:lnTo>
                <a:lnTo>
                  <a:pt x="348" y="449"/>
                </a:lnTo>
                <a:lnTo>
                  <a:pt x="348" y="441"/>
                </a:lnTo>
                <a:lnTo>
                  <a:pt x="348" y="439"/>
                </a:lnTo>
                <a:lnTo>
                  <a:pt x="350" y="445"/>
                </a:lnTo>
                <a:lnTo>
                  <a:pt x="350" y="441"/>
                </a:lnTo>
                <a:lnTo>
                  <a:pt x="350" y="435"/>
                </a:lnTo>
                <a:lnTo>
                  <a:pt x="350" y="443"/>
                </a:lnTo>
                <a:lnTo>
                  <a:pt x="352" y="457"/>
                </a:lnTo>
                <a:lnTo>
                  <a:pt x="352" y="467"/>
                </a:lnTo>
                <a:lnTo>
                  <a:pt x="352" y="473"/>
                </a:lnTo>
                <a:lnTo>
                  <a:pt x="352" y="467"/>
                </a:lnTo>
                <a:lnTo>
                  <a:pt x="354" y="461"/>
                </a:lnTo>
                <a:lnTo>
                  <a:pt x="354" y="467"/>
                </a:lnTo>
                <a:lnTo>
                  <a:pt x="354" y="475"/>
                </a:lnTo>
                <a:lnTo>
                  <a:pt x="354" y="486"/>
                </a:lnTo>
                <a:lnTo>
                  <a:pt x="356" y="484"/>
                </a:lnTo>
                <a:lnTo>
                  <a:pt x="356" y="465"/>
                </a:lnTo>
                <a:lnTo>
                  <a:pt x="356" y="445"/>
                </a:lnTo>
                <a:lnTo>
                  <a:pt x="358" y="451"/>
                </a:lnTo>
                <a:lnTo>
                  <a:pt x="358" y="445"/>
                </a:lnTo>
                <a:lnTo>
                  <a:pt x="358" y="439"/>
                </a:lnTo>
                <a:lnTo>
                  <a:pt x="360" y="437"/>
                </a:lnTo>
                <a:lnTo>
                  <a:pt x="360" y="435"/>
                </a:lnTo>
                <a:lnTo>
                  <a:pt x="360" y="430"/>
                </a:lnTo>
                <a:lnTo>
                  <a:pt x="360" y="433"/>
                </a:lnTo>
                <a:lnTo>
                  <a:pt x="362" y="437"/>
                </a:lnTo>
                <a:lnTo>
                  <a:pt x="362" y="441"/>
                </a:lnTo>
                <a:lnTo>
                  <a:pt x="362" y="451"/>
                </a:lnTo>
                <a:lnTo>
                  <a:pt x="362" y="465"/>
                </a:lnTo>
                <a:lnTo>
                  <a:pt x="364" y="484"/>
                </a:lnTo>
                <a:lnTo>
                  <a:pt x="364" y="492"/>
                </a:lnTo>
                <a:lnTo>
                  <a:pt x="364" y="496"/>
                </a:lnTo>
                <a:lnTo>
                  <a:pt x="364" y="494"/>
                </a:lnTo>
                <a:lnTo>
                  <a:pt x="366" y="477"/>
                </a:lnTo>
                <a:lnTo>
                  <a:pt x="366" y="459"/>
                </a:lnTo>
                <a:lnTo>
                  <a:pt x="366" y="449"/>
                </a:lnTo>
                <a:lnTo>
                  <a:pt x="366" y="443"/>
                </a:lnTo>
                <a:lnTo>
                  <a:pt x="366" y="445"/>
                </a:lnTo>
                <a:lnTo>
                  <a:pt x="369" y="447"/>
                </a:lnTo>
                <a:lnTo>
                  <a:pt x="369" y="439"/>
                </a:lnTo>
                <a:lnTo>
                  <a:pt x="369" y="433"/>
                </a:lnTo>
                <a:lnTo>
                  <a:pt x="369" y="428"/>
                </a:lnTo>
                <a:lnTo>
                  <a:pt x="371" y="426"/>
                </a:lnTo>
                <a:lnTo>
                  <a:pt x="371" y="420"/>
                </a:lnTo>
                <a:lnTo>
                  <a:pt x="371" y="418"/>
                </a:lnTo>
                <a:lnTo>
                  <a:pt x="371" y="424"/>
                </a:lnTo>
                <a:lnTo>
                  <a:pt x="373" y="426"/>
                </a:lnTo>
                <a:lnTo>
                  <a:pt x="373" y="428"/>
                </a:lnTo>
                <a:lnTo>
                  <a:pt x="373" y="433"/>
                </a:lnTo>
                <a:lnTo>
                  <a:pt x="373" y="435"/>
                </a:lnTo>
                <a:lnTo>
                  <a:pt x="375" y="433"/>
                </a:lnTo>
                <a:lnTo>
                  <a:pt x="375" y="439"/>
                </a:lnTo>
                <a:lnTo>
                  <a:pt x="375" y="449"/>
                </a:lnTo>
                <a:lnTo>
                  <a:pt x="375" y="447"/>
                </a:lnTo>
                <a:lnTo>
                  <a:pt x="377" y="439"/>
                </a:lnTo>
                <a:lnTo>
                  <a:pt x="377" y="424"/>
                </a:lnTo>
                <a:lnTo>
                  <a:pt x="377" y="416"/>
                </a:lnTo>
                <a:lnTo>
                  <a:pt x="377" y="410"/>
                </a:lnTo>
                <a:lnTo>
                  <a:pt x="377" y="408"/>
                </a:lnTo>
                <a:lnTo>
                  <a:pt x="379" y="408"/>
                </a:lnTo>
                <a:lnTo>
                  <a:pt x="379" y="406"/>
                </a:lnTo>
                <a:lnTo>
                  <a:pt x="379" y="410"/>
                </a:lnTo>
                <a:lnTo>
                  <a:pt x="379" y="414"/>
                </a:lnTo>
                <a:lnTo>
                  <a:pt x="381" y="414"/>
                </a:lnTo>
                <a:lnTo>
                  <a:pt x="381" y="416"/>
                </a:lnTo>
                <a:lnTo>
                  <a:pt x="381" y="418"/>
                </a:lnTo>
                <a:lnTo>
                  <a:pt x="381" y="424"/>
                </a:lnTo>
                <a:lnTo>
                  <a:pt x="383" y="430"/>
                </a:lnTo>
                <a:lnTo>
                  <a:pt x="383" y="420"/>
                </a:lnTo>
                <a:lnTo>
                  <a:pt x="383" y="424"/>
                </a:lnTo>
                <a:lnTo>
                  <a:pt x="383" y="435"/>
                </a:lnTo>
                <a:lnTo>
                  <a:pt x="385" y="439"/>
                </a:lnTo>
                <a:lnTo>
                  <a:pt x="385" y="443"/>
                </a:lnTo>
                <a:lnTo>
                  <a:pt x="385" y="449"/>
                </a:lnTo>
                <a:lnTo>
                  <a:pt x="387" y="455"/>
                </a:lnTo>
                <a:lnTo>
                  <a:pt x="387" y="461"/>
                </a:lnTo>
                <a:lnTo>
                  <a:pt x="387" y="459"/>
                </a:lnTo>
                <a:lnTo>
                  <a:pt x="387" y="453"/>
                </a:lnTo>
                <a:lnTo>
                  <a:pt x="387" y="447"/>
                </a:lnTo>
                <a:lnTo>
                  <a:pt x="389" y="447"/>
                </a:lnTo>
                <a:lnTo>
                  <a:pt x="389" y="445"/>
                </a:lnTo>
                <a:lnTo>
                  <a:pt x="389" y="439"/>
                </a:lnTo>
                <a:lnTo>
                  <a:pt x="389" y="428"/>
                </a:lnTo>
                <a:lnTo>
                  <a:pt x="391" y="426"/>
                </a:lnTo>
                <a:lnTo>
                  <a:pt x="391" y="428"/>
                </a:lnTo>
                <a:lnTo>
                  <a:pt x="391" y="430"/>
                </a:lnTo>
                <a:lnTo>
                  <a:pt x="391" y="428"/>
                </a:lnTo>
                <a:lnTo>
                  <a:pt x="393" y="424"/>
                </a:lnTo>
                <a:lnTo>
                  <a:pt x="393" y="426"/>
                </a:lnTo>
                <a:lnTo>
                  <a:pt x="395" y="428"/>
                </a:lnTo>
                <a:lnTo>
                  <a:pt x="395" y="426"/>
                </a:lnTo>
                <a:lnTo>
                  <a:pt x="395" y="420"/>
                </a:lnTo>
                <a:lnTo>
                  <a:pt x="395" y="412"/>
                </a:lnTo>
                <a:lnTo>
                  <a:pt x="397" y="404"/>
                </a:lnTo>
                <a:lnTo>
                  <a:pt x="397" y="406"/>
                </a:lnTo>
                <a:lnTo>
                  <a:pt x="397" y="408"/>
                </a:lnTo>
                <a:lnTo>
                  <a:pt x="397" y="418"/>
                </a:lnTo>
                <a:lnTo>
                  <a:pt x="397" y="426"/>
                </a:lnTo>
                <a:lnTo>
                  <a:pt x="399" y="437"/>
                </a:lnTo>
                <a:lnTo>
                  <a:pt x="399" y="443"/>
                </a:lnTo>
                <a:lnTo>
                  <a:pt x="399" y="445"/>
                </a:lnTo>
                <a:lnTo>
                  <a:pt x="401" y="445"/>
                </a:lnTo>
                <a:lnTo>
                  <a:pt x="401" y="457"/>
                </a:lnTo>
                <a:lnTo>
                  <a:pt x="401" y="479"/>
                </a:lnTo>
                <a:lnTo>
                  <a:pt x="401" y="496"/>
                </a:lnTo>
                <a:lnTo>
                  <a:pt x="403" y="502"/>
                </a:lnTo>
                <a:lnTo>
                  <a:pt x="403" y="500"/>
                </a:lnTo>
                <a:lnTo>
                  <a:pt x="403" y="490"/>
                </a:lnTo>
                <a:lnTo>
                  <a:pt x="403" y="471"/>
                </a:lnTo>
                <a:lnTo>
                  <a:pt x="405" y="453"/>
                </a:lnTo>
                <a:lnTo>
                  <a:pt x="405" y="439"/>
                </a:lnTo>
                <a:lnTo>
                  <a:pt x="405" y="433"/>
                </a:lnTo>
                <a:lnTo>
                  <a:pt x="405" y="426"/>
                </a:lnTo>
                <a:lnTo>
                  <a:pt x="407" y="418"/>
                </a:lnTo>
                <a:lnTo>
                  <a:pt x="407" y="414"/>
                </a:lnTo>
                <a:lnTo>
                  <a:pt x="407" y="416"/>
                </a:lnTo>
                <a:lnTo>
                  <a:pt x="407" y="410"/>
                </a:lnTo>
                <a:lnTo>
                  <a:pt x="409" y="414"/>
                </a:lnTo>
                <a:lnTo>
                  <a:pt x="409" y="422"/>
                </a:lnTo>
                <a:lnTo>
                  <a:pt x="409" y="418"/>
                </a:lnTo>
                <a:lnTo>
                  <a:pt x="411" y="418"/>
                </a:lnTo>
                <a:lnTo>
                  <a:pt x="411" y="420"/>
                </a:lnTo>
                <a:lnTo>
                  <a:pt x="411" y="428"/>
                </a:lnTo>
                <a:lnTo>
                  <a:pt x="411" y="430"/>
                </a:lnTo>
                <a:lnTo>
                  <a:pt x="414" y="424"/>
                </a:lnTo>
                <a:lnTo>
                  <a:pt x="414" y="416"/>
                </a:lnTo>
                <a:lnTo>
                  <a:pt x="414" y="402"/>
                </a:lnTo>
                <a:lnTo>
                  <a:pt x="414" y="400"/>
                </a:lnTo>
                <a:lnTo>
                  <a:pt x="416" y="404"/>
                </a:lnTo>
                <a:lnTo>
                  <a:pt x="416" y="406"/>
                </a:lnTo>
                <a:lnTo>
                  <a:pt x="416" y="400"/>
                </a:lnTo>
                <a:lnTo>
                  <a:pt x="418" y="396"/>
                </a:lnTo>
                <a:lnTo>
                  <a:pt x="418" y="392"/>
                </a:lnTo>
                <a:lnTo>
                  <a:pt x="418" y="390"/>
                </a:lnTo>
                <a:lnTo>
                  <a:pt x="418" y="384"/>
                </a:lnTo>
                <a:lnTo>
                  <a:pt x="420" y="386"/>
                </a:lnTo>
                <a:lnTo>
                  <a:pt x="420" y="390"/>
                </a:lnTo>
                <a:lnTo>
                  <a:pt x="420" y="384"/>
                </a:lnTo>
                <a:lnTo>
                  <a:pt x="420" y="375"/>
                </a:lnTo>
                <a:lnTo>
                  <a:pt x="422" y="371"/>
                </a:lnTo>
                <a:lnTo>
                  <a:pt x="422" y="382"/>
                </a:lnTo>
                <a:lnTo>
                  <a:pt x="422" y="386"/>
                </a:lnTo>
                <a:lnTo>
                  <a:pt x="422" y="384"/>
                </a:lnTo>
                <a:lnTo>
                  <a:pt x="424" y="386"/>
                </a:lnTo>
                <a:lnTo>
                  <a:pt x="424" y="388"/>
                </a:lnTo>
                <a:lnTo>
                  <a:pt x="424" y="384"/>
                </a:lnTo>
                <a:lnTo>
                  <a:pt x="424" y="382"/>
                </a:lnTo>
                <a:lnTo>
                  <a:pt x="426" y="384"/>
                </a:lnTo>
                <a:lnTo>
                  <a:pt x="426" y="377"/>
                </a:lnTo>
                <a:lnTo>
                  <a:pt x="426" y="373"/>
                </a:lnTo>
                <a:lnTo>
                  <a:pt x="428" y="371"/>
                </a:lnTo>
                <a:lnTo>
                  <a:pt x="428" y="361"/>
                </a:lnTo>
                <a:lnTo>
                  <a:pt x="428" y="357"/>
                </a:lnTo>
                <a:lnTo>
                  <a:pt x="428" y="367"/>
                </a:lnTo>
                <a:lnTo>
                  <a:pt x="428" y="371"/>
                </a:lnTo>
                <a:lnTo>
                  <a:pt x="430" y="371"/>
                </a:lnTo>
                <a:lnTo>
                  <a:pt x="430" y="365"/>
                </a:lnTo>
                <a:lnTo>
                  <a:pt x="430" y="363"/>
                </a:lnTo>
                <a:lnTo>
                  <a:pt x="432" y="361"/>
                </a:lnTo>
                <a:lnTo>
                  <a:pt x="432" y="357"/>
                </a:lnTo>
                <a:lnTo>
                  <a:pt x="432" y="361"/>
                </a:lnTo>
                <a:lnTo>
                  <a:pt x="432" y="367"/>
                </a:lnTo>
                <a:lnTo>
                  <a:pt x="434" y="369"/>
                </a:lnTo>
                <a:lnTo>
                  <a:pt x="434" y="363"/>
                </a:lnTo>
                <a:lnTo>
                  <a:pt x="434" y="361"/>
                </a:lnTo>
                <a:lnTo>
                  <a:pt x="434" y="353"/>
                </a:lnTo>
                <a:lnTo>
                  <a:pt x="436" y="349"/>
                </a:lnTo>
                <a:lnTo>
                  <a:pt x="436" y="347"/>
                </a:lnTo>
                <a:lnTo>
                  <a:pt x="436" y="345"/>
                </a:lnTo>
                <a:lnTo>
                  <a:pt x="436" y="349"/>
                </a:lnTo>
                <a:lnTo>
                  <a:pt x="438" y="347"/>
                </a:lnTo>
                <a:lnTo>
                  <a:pt x="438" y="345"/>
                </a:lnTo>
                <a:lnTo>
                  <a:pt x="438" y="347"/>
                </a:lnTo>
                <a:lnTo>
                  <a:pt x="438" y="349"/>
                </a:lnTo>
                <a:lnTo>
                  <a:pt x="440" y="351"/>
                </a:lnTo>
                <a:lnTo>
                  <a:pt x="440" y="357"/>
                </a:lnTo>
                <a:lnTo>
                  <a:pt x="440" y="365"/>
                </a:lnTo>
                <a:lnTo>
                  <a:pt x="442" y="357"/>
                </a:lnTo>
                <a:lnTo>
                  <a:pt x="442" y="351"/>
                </a:lnTo>
                <a:lnTo>
                  <a:pt x="442" y="353"/>
                </a:lnTo>
                <a:lnTo>
                  <a:pt x="444" y="351"/>
                </a:lnTo>
                <a:lnTo>
                  <a:pt x="444" y="353"/>
                </a:lnTo>
                <a:lnTo>
                  <a:pt x="444" y="355"/>
                </a:lnTo>
                <a:lnTo>
                  <a:pt x="444" y="361"/>
                </a:lnTo>
                <a:lnTo>
                  <a:pt x="444" y="363"/>
                </a:lnTo>
                <a:lnTo>
                  <a:pt x="446" y="361"/>
                </a:lnTo>
                <a:lnTo>
                  <a:pt x="446" y="355"/>
                </a:lnTo>
                <a:lnTo>
                  <a:pt x="446" y="353"/>
                </a:lnTo>
                <a:lnTo>
                  <a:pt x="446" y="351"/>
                </a:lnTo>
                <a:lnTo>
                  <a:pt x="448" y="349"/>
                </a:lnTo>
                <a:lnTo>
                  <a:pt x="448" y="347"/>
                </a:lnTo>
                <a:lnTo>
                  <a:pt x="448" y="343"/>
                </a:lnTo>
                <a:lnTo>
                  <a:pt x="450" y="349"/>
                </a:lnTo>
                <a:lnTo>
                  <a:pt x="450" y="345"/>
                </a:lnTo>
                <a:lnTo>
                  <a:pt x="450" y="341"/>
                </a:lnTo>
                <a:lnTo>
                  <a:pt x="450" y="337"/>
                </a:lnTo>
                <a:lnTo>
                  <a:pt x="452" y="335"/>
                </a:lnTo>
                <a:lnTo>
                  <a:pt x="452" y="331"/>
                </a:lnTo>
                <a:lnTo>
                  <a:pt x="452" y="324"/>
                </a:lnTo>
                <a:lnTo>
                  <a:pt x="454" y="331"/>
                </a:lnTo>
                <a:lnTo>
                  <a:pt x="454" y="333"/>
                </a:lnTo>
                <a:lnTo>
                  <a:pt x="454" y="335"/>
                </a:lnTo>
                <a:lnTo>
                  <a:pt x="454" y="337"/>
                </a:lnTo>
                <a:lnTo>
                  <a:pt x="454" y="341"/>
                </a:lnTo>
                <a:lnTo>
                  <a:pt x="456" y="339"/>
                </a:lnTo>
                <a:lnTo>
                  <a:pt x="456" y="345"/>
                </a:lnTo>
                <a:lnTo>
                  <a:pt x="456" y="343"/>
                </a:lnTo>
                <a:lnTo>
                  <a:pt x="459" y="341"/>
                </a:lnTo>
                <a:lnTo>
                  <a:pt x="459" y="337"/>
                </a:lnTo>
                <a:lnTo>
                  <a:pt x="459" y="341"/>
                </a:lnTo>
                <a:lnTo>
                  <a:pt x="459" y="347"/>
                </a:lnTo>
                <a:lnTo>
                  <a:pt x="461" y="355"/>
                </a:lnTo>
                <a:lnTo>
                  <a:pt x="461" y="365"/>
                </a:lnTo>
                <a:lnTo>
                  <a:pt x="461" y="371"/>
                </a:lnTo>
                <a:lnTo>
                  <a:pt x="461" y="375"/>
                </a:lnTo>
                <a:lnTo>
                  <a:pt x="463" y="377"/>
                </a:lnTo>
                <a:lnTo>
                  <a:pt x="463" y="382"/>
                </a:lnTo>
                <a:lnTo>
                  <a:pt x="463" y="390"/>
                </a:lnTo>
                <a:lnTo>
                  <a:pt x="463" y="396"/>
                </a:lnTo>
                <a:lnTo>
                  <a:pt x="465" y="396"/>
                </a:lnTo>
                <a:lnTo>
                  <a:pt x="465" y="392"/>
                </a:lnTo>
                <a:lnTo>
                  <a:pt x="465" y="386"/>
                </a:lnTo>
                <a:lnTo>
                  <a:pt x="465" y="377"/>
                </a:lnTo>
                <a:lnTo>
                  <a:pt x="467" y="371"/>
                </a:lnTo>
                <a:lnTo>
                  <a:pt x="467" y="373"/>
                </a:lnTo>
                <a:lnTo>
                  <a:pt x="467" y="365"/>
                </a:lnTo>
                <a:lnTo>
                  <a:pt x="469" y="357"/>
                </a:lnTo>
                <a:lnTo>
                  <a:pt x="469" y="361"/>
                </a:lnTo>
                <a:lnTo>
                  <a:pt x="469" y="363"/>
                </a:lnTo>
                <a:lnTo>
                  <a:pt x="469" y="361"/>
                </a:lnTo>
                <a:lnTo>
                  <a:pt x="471" y="363"/>
                </a:lnTo>
                <a:lnTo>
                  <a:pt x="471" y="371"/>
                </a:lnTo>
                <a:lnTo>
                  <a:pt x="471" y="373"/>
                </a:lnTo>
                <a:lnTo>
                  <a:pt x="473" y="373"/>
                </a:lnTo>
                <a:lnTo>
                  <a:pt x="473" y="375"/>
                </a:lnTo>
                <a:lnTo>
                  <a:pt x="473" y="377"/>
                </a:lnTo>
                <a:lnTo>
                  <a:pt x="473" y="386"/>
                </a:lnTo>
                <a:lnTo>
                  <a:pt x="475" y="390"/>
                </a:lnTo>
                <a:lnTo>
                  <a:pt x="475" y="394"/>
                </a:lnTo>
                <a:lnTo>
                  <a:pt x="475" y="392"/>
                </a:lnTo>
                <a:lnTo>
                  <a:pt x="475" y="384"/>
                </a:lnTo>
                <a:lnTo>
                  <a:pt x="477" y="375"/>
                </a:lnTo>
                <a:lnTo>
                  <a:pt x="477" y="371"/>
                </a:lnTo>
                <a:lnTo>
                  <a:pt x="477" y="369"/>
                </a:lnTo>
                <a:lnTo>
                  <a:pt x="479" y="365"/>
                </a:lnTo>
                <a:lnTo>
                  <a:pt x="479" y="361"/>
                </a:lnTo>
                <a:lnTo>
                  <a:pt x="479" y="363"/>
                </a:lnTo>
                <a:lnTo>
                  <a:pt x="479" y="367"/>
                </a:lnTo>
                <a:lnTo>
                  <a:pt x="481" y="369"/>
                </a:lnTo>
                <a:lnTo>
                  <a:pt x="481" y="375"/>
                </a:lnTo>
                <a:lnTo>
                  <a:pt x="481" y="384"/>
                </a:lnTo>
                <a:lnTo>
                  <a:pt x="483" y="388"/>
                </a:lnTo>
                <a:lnTo>
                  <a:pt x="483" y="392"/>
                </a:lnTo>
                <a:lnTo>
                  <a:pt x="483" y="394"/>
                </a:lnTo>
                <a:lnTo>
                  <a:pt x="483" y="392"/>
                </a:lnTo>
                <a:lnTo>
                  <a:pt x="483" y="390"/>
                </a:lnTo>
                <a:lnTo>
                  <a:pt x="485" y="379"/>
                </a:lnTo>
                <a:lnTo>
                  <a:pt x="485" y="382"/>
                </a:lnTo>
                <a:lnTo>
                  <a:pt x="485" y="392"/>
                </a:lnTo>
                <a:lnTo>
                  <a:pt x="485" y="410"/>
                </a:lnTo>
                <a:lnTo>
                  <a:pt x="487" y="424"/>
                </a:lnTo>
                <a:lnTo>
                  <a:pt x="487" y="410"/>
                </a:lnTo>
                <a:lnTo>
                  <a:pt x="487" y="404"/>
                </a:lnTo>
                <a:lnTo>
                  <a:pt x="489" y="400"/>
                </a:lnTo>
                <a:lnTo>
                  <a:pt x="489" y="394"/>
                </a:lnTo>
                <a:lnTo>
                  <a:pt x="489" y="388"/>
                </a:lnTo>
                <a:lnTo>
                  <a:pt x="489" y="394"/>
                </a:lnTo>
                <a:lnTo>
                  <a:pt x="491" y="402"/>
                </a:lnTo>
                <a:lnTo>
                  <a:pt x="491" y="414"/>
                </a:lnTo>
                <a:lnTo>
                  <a:pt x="491" y="426"/>
                </a:lnTo>
                <a:lnTo>
                  <a:pt x="491" y="439"/>
                </a:lnTo>
                <a:lnTo>
                  <a:pt x="493" y="441"/>
                </a:lnTo>
                <a:lnTo>
                  <a:pt x="493" y="433"/>
                </a:lnTo>
                <a:lnTo>
                  <a:pt x="493" y="424"/>
                </a:lnTo>
                <a:lnTo>
                  <a:pt x="493" y="420"/>
                </a:lnTo>
                <a:lnTo>
                  <a:pt x="495" y="408"/>
                </a:lnTo>
                <a:lnTo>
                  <a:pt x="495" y="400"/>
                </a:lnTo>
                <a:lnTo>
                  <a:pt x="495" y="402"/>
                </a:lnTo>
                <a:lnTo>
                  <a:pt x="495" y="408"/>
                </a:lnTo>
                <a:lnTo>
                  <a:pt x="497" y="408"/>
                </a:lnTo>
                <a:lnTo>
                  <a:pt x="497" y="404"/>
                </a:lnTo>
                <a:lnTo>
                  <a:pt x="497" y="412"/>
                </a:lnTo>
                <a:lnTo>
                  <a:pt x="499" y="418"/>
                </a:lnTo>
                <a:lnTo>
                  <a:pt x="499" y="416"/>
                </a:lnTo>
                <a:lnTo>
                  <a:pt x="501" y="410"/>
                </a:lnTo>
                <a:lnTo>
                  <a:pt x="501" y="402"/>
                </a:lnTo>
                <a:lnTo>
                  <a:pt x="501" y="398"/>
                </a:lnTo>
                <a:lnTo>
                  <a:pt x="501" y="406"/>
                </a:lnTo>
                <a:lnTo>
                  <a:pt x="504" y="406"/>
                </a:lnTo>
                <a:lnTo>
                  <a:pt x="504" y="408"/>
                </a:lnTo>
                <a:lnTo>
                  <a:pt x="504" y="400"/>
                </a:lnTo>
                <a:lnTo>
                  <a:pt x="504" y="394"/>
                </a:lnTo>
                <a:lnTo>
                  <a:pt x="506" y="396"/>
                </a:lnTo>
                <a:lnTo>
                  <a:pt x="506" y="400"/>
                </a:lnTo>
                <a:lnTo>
                  <a:pt x="506" y="404"/>
                </a:lnTo>
                <a:lnTo>
                  <a:pt x="506" y="406"/>
                </a:lnTo>
                <a:lnTo>
                  <a:pt x="508" y="410"/>
                </a:lnTo>
                <a:lnTo>
                  <a:pt x="508" y="418"/>
                </a:lnTo>
                <a:lnTo>
                  <a:pt x="508" y="424"/>
                </a:lnTo>
                <a:lnTo>
                  <a:pt x="508" y="422"/>
                </a:lnTo>
                <a:lnTo>
                  <a:pt x="510" y="416"/>
                </a:lnTo>
                <a:lnTo>
                  <a:pt x="510" y="414"/>
                </a:lnTo>
                <a:lnTo>
                  <a:pt x="510" y="410"/>
                </a:lnTo>
                <a:lnTo>
                  <a:pt x="512" y="412"/>
                </a:lnTo>
                <a:lnTo>
                  <a:pt x="512" y="420"/>
                </a:lnTo>
                <a:lnTo>
                  <a:pt x="512" y="424"/>
                </a:lnTo>
                <a:lnTo>
                  <a:pt x="512" y="420"/>
                </a:lnTo>
                <a:lnTo>
                  <a:pt x="514" y="412"/>
                </a:lnTo>
                <a:lnTo>
                  <a:pt x="514" y="414"/>
                </a:lnTo>
                <a:lnTo>
                  <a:pt x="514" y="416"/>
                </a:lnTo>
                <a:lnTo>
                  <a:pt x="514" y="412"/>
                </a:lnTo>
                <a:lnTo>
                  <a:pt x="516" y="414"/>
                </a:lnTo>
                <a:lnTo>
                  <a:pt x="516" y="416"/>
                </a:lnTo>
                <a:lnTo>
                  <a:pt x="516" y="420"/>
                </a:lnTo>
                <a:lnTo>
                  <a:pt x="518" y="420"/>
                </a:lnTo>
                <a:lnTo>
                  <a:pt x="518" y="418"/>
                </a:lnTo>
                <a:lnTo>
                  <a:pt x="518" y="414"/>
                </a:lnTo>
                <a:lnTo>
                  <a:pt x="518" y="408"/>
                </a:lnTo>
                <a:lnTo>
                  <a:pt x="520" y="402"/>
                </a:lnTo>
                <a:lnTo>
                  <a:pt x="520" y="406"/>
                </a:lnTo>
                <a:lnTo>
                  <a:pt x="520" y="418"/>
                </a:lnTo>
                <a:lnTo>
                  <a:pt x="520" y="424"/>
                </a:lnTo>
                <a:lnTo>
                  <a:pt x="522" y="426"/>
                </a:lnTo>
                <a:lnTo>
                  <a:pt x="522" y="435"/>
                </a:lnTo>
                <a:lnTo>
                  <a:pt x="522" y="441"/>
                </a:lnTo>
                <a:lnTo>
                  <a:pt x="524" y="437"/>
                </a:lnTo>
                <a:lnTo>
                  <a:pt x="524" y="430"/>
                </a:lnTo>
                <a:lnTo>
                  <a:pt x="524" y="424"/>
                </a:lnTo>
                <a:lnTo>
                  <a:pt x="524" y="414"/>
                </a:lnTo>
                <a:lnTo>
                  <a:pt x="524" y="412"/>
                </a:lnTo>
                <a:lnTo>
                  <a:pt x="526" y="426"/>
                </a:lnTo>
                <a:lnTo>
                  <a:pt x="526" y="449"/>
                </a:lnTo>
                <a:lnTo>
                  <a:pt x="526" y="467"/>
                </a:lnTo>
                <a:lnTo>
                  <a:pt x="526" y="463"/>
                </a:lnTo>
                <a:lnTo>
                  <a:pt x="528" y="443"/>
                </a:lnTo>
                <a:lnTo>
                  <a:pt x="528" y="426"/>
                </a:lnTo>
                <a:lnTo>
                  <a:pt x="528" y="410"/>
                </a:lnTo>
                <a:lnTo>
                  <a:pt x="528" y="404"/>
                </a:lnTo>
                <a:lnTo>
                  <a:pt x="530" y="404"/>
                </a:lnTo>
                <a:lnTo>
                  <a:pt x="530" y="408"/>
                </a:lnTo>
                <a:lnTo>
                  <a:pt x="530" y="402"/>
                </a:lnTo>
                <a:lnTo>
                  <a:pt x="530" y="386"/>
                </a:lnTo>
                <a:lnTo>
                  <a:pt x="532" y="371"/>
                </a:lnTo>
                <a:lnTo>
                  <a:pt x="532" y="365"/>
                </a:lnTo>
                <a:lnTo>
                  <a:pt x="532" y="361"/>
                </a:lnTo>
                <a:lnTo>
                  <a:pt x="534" y="357"/>
                </a:lnTo>
                <a:lnTo>
                  <a:pt x="534" y="359"/>
                </a:lnTo>
                <a:lnTo>
                  <a:pt x="534" y="361"/>
                </a:lnTo>
                <a:lnTo>
                  <a:pt x="534" y="359"/>
                </a:lnTo>
                <a:lnTo>
                  <a:pt x="534" y="353"/>
                </a:lnTo>
                <a:lnTo>
                  <a:pt x="536" y="347"/>
                </a:lnTo>
                <a:lnTo>
                  <a:pt x="536" y="349"/>
                </a:lnTo>
                <a:lnTo>
                  <a:pt x="536" y="355"/>
                </a:lnTo>
                <a:lnTo>
                  <a:pt x="536" y="359"/>
                </a:lnTo>
                <a:lnTo>
                  <a:pt x="538" y="355"/>
                </a:lnTo>
                <a:lnTo>
                  <a:pt x="538" y="353"/>
                </a:lnTo>
                <a:lnTo>
                  <a:pt x="538" y="359"/>
                </a:lnTo>
                <a:lnTo>
                  <a:pt x="540" y="365"/>
                </a:lnTo>
                <a:lnTo>
                  <a:pt x="540" y="371"/>
                </a:lnTo>
                <a:lnTo>
                  <a:pt x="542" y="369"/>
                </a:lnTo>
                <a:lnTo>
                  <a:pt x="542" y="371"/>
                </a:lnTo>
                <a:lnTo>
                  <a:pt x="542" y="373"/>
                </a:lnTo>
                <a:lnTo>
                  <a:pt x="542" y="371"/>
                </a:lnTo>
                <a:lnTo>
                  <a:pt x="544" y="367"/>
                </a:lnTo>
                <a:lnTo>
                  <a:pt x="544" y="365"/>
                </a:lnTo>
                <a:lnTo>
                  <a:pt x="544" y="361"/>
                </a:lnTo>
                <a:lnTo>
                  <a:pt x="546" y="355"/>
                </a:lnTo>
                <a:lnTo>
                  <a:pt x="546" y="361"/>
                </a:lnTo>
                <a:lnTo>
                  <a:pt x="546" y="363"/>
                </a:lnTo>
                <a:lnTo>
                  <a:pt x="546" y="369"/>
                </a:lnTo>
                <a:lnTo>
                  <a:pt x="549" y="369"/>
                </a:lnTo>
                <a:lnTo>
                  <a:pt x="549" y="363"/>
                </a:lnTo>
                <a:lnTo>
                  <a:pt x="549" y="361"/>
                </a:lnTo>
                <a:lnTo>
                  <a:pt x="549" y="365"/>
                </a:lnTo>
                <a:lnTo>
                  <a:pt x="551" y="371"/>
                </a:lnTo>
                <a:lnTo>
                  <a:pt x="551" y="377"/>
                </a:lnTo>
                <a:lnTo>
                  <a:pt x="551" y="382"/>
                </a:lnTo>
                <a:lnTo>
                  <a:pt x="553" y="382"/>
                </a:lnTo>
                <a:lnTo>
                  <a:pt x="553" y="379"/>
                </a:lnTo>
                <a:lnTo>
                  <a:pt x="553" y="382"/>
                </a:lnTo>
                <a:lnTo>
                  <a:pt x="555" y="384"/>
                </a:lnTo>
                <a:lnTo>
                  <a:pt x="555" y="388"/>
                </a:lnTo>
                <a:lnTo>
                  <a:pt x="555" y="394"/>
                </a:lnTo>
                <a:lnTo>
                  <a:pt x="557" y="398"/>
                </a:lnTo>
                <a:lnTo>
                  <a:pt x="557" y="390"/>
                </a:lnTo>
                <a:lnTo>
                  <a:pt x="557" y="382"/>
                </a:lnTo>
                <a:lnTo>
                  <a:pt x="557" y="369"/>
                </a:lnTo>
                <a:lnTo>
                  <a:pt x="557" y="357"/>
                </a:lnTo>
                <a:lnTo>
                  <a:pt x="559" y="353"/>
                </a:lnTo>
                <a:lnTo>
                  <a:pt x="559" y="357"/>
                </a:lnTo>
                <a:lnTo>
                  <a:pt x="561" y="353"/>
                </a:lnTo>
                <a:lnTo>
                  <a:pt x="561" y="357"/>
                </a:lnTo>
                <a:lnTo>
                  <a:pt x="561" y="363"/>
                </a:lnTo>
                <a:lnTo>
                  <a:pt x="561" y="367"/>
                </a:lnTo>
                <a:lnTo>
                  <a:pt x="563" y="367"/>
                </a:lnTo>
                <a:lnTo>
                  <a:pt x="563" y="369"/>
                </a:lnTo>
                <a:lnTo>
                  <a:pt x="563" y="365"/>
                </a:lnTo>
                <a:lnTo>
                  <a:pt x="565" y="373"/>
                </a:lnTo>
                <a:lnTo>
                  <a:pt x="565" y="382"/>
                </a:lnTo>
                <a:lnTo>
                  <a:pt x="565" y="386"/>
                </a:lnTo>
                <a:lnTo>
                  <a:pt x="565" y="392"/>
                </a:lnTo>
                <a:lnTo>
                  <a:pt x="565" y="394"/>
                </a:lnTo>
                <a:lnTo>
                  <a:pt x="567" y="398"/>
                </a:lnTo>
                <a:lnTo>
                  <a:pt x="567" y="404"/>
                </a:lnTo>
                <a:lnTo>
                  <a:pt x="567" y="410"/>
                </a:lnTo>
                <a:lnTo>
                  <a:pt x="567" y="404"/>
                </a:lnTo>
                <a:lnTo>
                  <a:pt x="569" y="390"/>
                </a:lnTo>
                <a:lnTo>
                  <a:pt x="569" y="382"/>
                </a:lnTo>
                <a:lnTo>
                  <a:pt x="569" y="379"/>
                </a:lnTo>
                <a:lnTo>
                  <a:pt x="571" y="379"/>
                </a:lnTo>
                <a:lnTo>
                  <a:pt x="571" y="388"/>
                </a:lnTo>
                <a:lnTo>
                  <a:pt x="571" y="396"/>
                </a:lnTo>
                <a:lnTo>
                  <a:pt x="571" y="394"/>
                </a:lnTo>
                <a:lnTo>
                  <a:pt x="573" y="390"/>
                </a:lnTo>
                <a:lnTo>
                  <a:pt x="573" y="377"/>
                </a:lnTo>
                <a:lnTo>
                  <a:pt x="573" y="371"/>
                </a:lnTo>
                <a:lnTo>
                  <a:pt x="573" y="363"/>
                </a:lnTo>
                <a:lnTo>
                  <a:pt x="575" y="363"/>
                </a:lnTo>
                <a:lnTo>
                  <a:pt x="575" y="367"/>
                </a:lnTo>
                <a:lnTo>
                  <a:pt x="575" y="369"/>
                </a:lnTo>
                <a:lnTo>
                  <a:pt x="575" y="365"/>
                </a:lnTo>
                <a:lnTo>
                  <a:pt x="575" y="369"/>
                </a:lnTo>
                <a:lnTo>
                  <a:pt x="577" y="371"/>
                </a:lnTo>
                <a:lnTo>
                  <a:pt x="577" y="377"/>
                </a:lnTo>
                <a:lnTo>
                  <a:pt x="577" y="373"/>
                </a:lnTo>
                <a:lnTo>
                  <a:pt x="579" y="365"/>
                </a:lnTo>
                <a:lnTo>
                  <a:pt x="579" y="361"/>
                </a:lnTo>
                <a:lnTo>
                  <a:pt x="579" y="367"/>
                </a:lnTo>
                <a:lnTo>
                  <a:pt x="581" y="373"/>
                </a:lnTo>
                <a:lnTo>
                  <a:pt x="583" y="375"/>
                </a:lnTo>
                <a:lnTo>
                  <a:pt x="583" y="377"/>
                </a:lnTo>
                <a:lnTo>
                  <a:pt x="583" y="379"/>
                </a:lnTo>
                <a:lnTo>
                  <a:pt x="583" y="377"/>
                </a:lnTo>
                <a:lnTo>
                  <a:pt x="583" y="371"/>
                </a:lnTo>
                <a:lnTo>
                  <a:pt x="585" y="363"/>
                </a:lnTo>
                <a:lnTo>
                  <a:pt x="585" y="359"/>
                </a:lnTo>
                <a:lnTo>
                  <a:pt x="587" y="355"/>
                </a:lnTo>
                <a:lnTo>
                  <a:pt x="587" y="361"/>
                </a:lnTo>
                <a:lnTo>
                  <a:pt x="587" y="363"/>
                </a:lnTo>
                <a:lnTo>
                  <a:pt x="587" y="371"/>
                </a:lnTo>
                <a:lnTo>
                  <a:pt x="589" y="373"/>
                </a:lnTo>
                <a:lnTo>
                  <a:pt x="589" y="371"/>
                </a:lnTo>
                <a:lnTo>
                  <a:pt x="591" y="371"/>
                </a:lnTo>
                <a:lnTo>
                  <a:pt x="591" y="365"/>
                </a:lnTo>
                <a:lnTo>
                  <a:pt x="591" y="355"/>
                </a:lnTo>
                <a:lnTo>
                  <a:pt x="594" y="349"/>
                </a:lnTo>
                <a:lnTo>
                  <a:pt x="594" y="353"/>
                </a:lnTo>
                <a:lnTo>
                  <a:pt x="594" y="357"/>
                </a:lnTo>
                <a:lnTo>
                  <a:pt x="594" y="361"/>
                </a:lnTo>
                <a:lnTo>
                  <a:pt x="594" y="363"/>
                </a:lnTo>
                <a:lnTo>
                  <a:pt x="596" y="361"/>
                </a:lnTo>
                <a:lnTo>
                  <a:pt x="596" y="357"/>
                </a:lnTo>
                <a:lnTo>
                  <a:pt x="596" y="351"/>
                </a:lnTo>
                <a:lnTo>
                  <a:pt x="598" y="351"/>
                </a:lnTo>
                <a:lnTo>
                  <a:pt x="598" y="355"/>
                </a:lnTo>
                <a:lnTo>
                  <a:pt x="598" y="359"/>
                </a:lnTo>
                <a:lnTo>
                  <a:pt x="598" y="361"/>
                </a:lnTo>
                <a:lnTo>
                  <a:pt x="600" y="365"/>
                </a:lnTo>
                <a:lnTo>
                  <a:pt x="600" y="371"/>
                </a:lnTo>
                <a:lnTo>
                  <a:pt x="600" y="361"/>
                </a:lnTo>
                <a:lnTo>
                  <a:pt x="600" y="353"/>
                </a:lnTo>
                <a:lnTo>
                  <a:pt x="602" y="361"/>
                </a:lnTo>
                <a:lnTo>
                  <a:pt x="602" y="357"/>
                </a:lnTo>
                <a:lnTo>
                  <a:pt x="602" y="359"/>
                </a:lnTo>
                <a:lnTo>
                  <a:pt x="604" y="355"/>
                </a:lnTo>
                <a:lnTo>
                  <a:pt x="604" y="351"/>
                </a:lnTo>
                <a:lnTo>
                  <a:pt x="604" y="353"/>
                </a:lnTo>
                <a:lnTo>
                  <a:pt x="604" y="351"/>
                </a:lnTo>
                <a:lnTo>
                  <a:pt x="606" y="353"/>
                </a:lnTo>
                <a:lnTo>
                  <a:pt x="606" y="359"/>
                </a:lnTo>
                <a:lnTo>
                  <a:pt x="606" y="365"/>
                </a:lnTo>
                <a:lnTo>
                  <a:pt x="606" y="363"/>
                </a:lnTo>
                <a:lnTo>
                  <a:pt x="608" y="357"/>
                </a:lnTo>
                <a:lnTo>
                  <a:pt x="608" y="361"/>
                </a:lnTo>
                <a:lnTo>
                  <a:pt x="608" y="357"/>
                </a:lnTo>
                <a:lnTo>
                  <a:pt x="610" y="347"/>
                </a:lnTo>
                <a:lnTo>
                  <a:pt x="610" y="345"/>
                </a:lnTo>
                <a:lnTo>
                  <a:pt x="612" y="339"/>
                </a:lnTo>
                <a:lnTo>
                  <a:pt x="612" y="333"/>
                </a:lnTo>
                <a:lnTo>
                  <a:pt x="612" y="335"/>
                </a:lnTo>
                <a:lnTo>
                  <a:pt x="612" y="337"/>
                </a:lnTo>
                <a:lnTo>
                  <a:pt x="614" y="337"/>
                </a:lnTo>
                <a:lnTo>
                  <a:pt x="614" y="339"/>
                </a:lnTo>
                <a:lnTo>
                  <a:pt x="614" y="341"/>
                </a:lnTo>
                <a:lnTo>
                  <a:pt x="614" y="343"/>
                </a:lnTo>
                <a:lnTo>
                  <a:pt x="614" y="341"/>
                </a:lnTo>
                <a:lnTo>
                  <a:pt x="616" y="337"/>
                </a:lnTo>
                <a:lnTo>
                  <a:pt x="616" y="331"/>
                </a:lnTo>
                <a:lnTo>
                  <a:pt x="616" y="333"/>
                </a:lnTo>
                <a:lnTo>
                  <a:pt x="616" y="339"/>
                </a:lnTo>
                <a:lnTo>
                  <a:pt x="618" y="339"/>
                </a:lnTo>
                <a:lnTo>
                  <a:pt x="618" y="341"/>
                </a:lnTo>
                <a:lnTo>
                  <a:pt x="618" y="337"/>
                </a:lnTo>
                <a:lnTo>
                  <a:pt x="620" y="335"/>
                </a:lnTo>
                <a:lnTo>
                  <a:pt x="620" y="337"/>
                </a:lnTo>
                <a:lnTo>
                  <a:pt x="620" y="341"/>
                </a:lnTo>
                <a:lnTo>
                  <a:pt x="622" y="345"/>
                </a:lnTo>
                <a:lnTo>
                  <a:pt x="622" y="343"/>
                </a:lnTo>
                <a:lnTo>
                  <a:pt x="622" y="337"/>
                </a:lnTo>
                <a:lnTo>
                  <a:pt x="624" y="339"/>
                </a:lnTo>
                <a:lnTo>
                  <a:pt x="624" y="341"/>
                </a:lnTo>
                <a:lnTo>
                  <a:pt x="624" y="337"/>
                </a:lnTo>
                <a:lnTo>
                  <a:pt x="626" y="341"/>
                </a:lnTo>
                <a:lnTo>
                  <a:pt x="626" y="347"/>
                </a:lnTo>
                <a:lnTo>
                  <a:pt x="626" y="351"/>
                </a:lnTo>
                <a:lnTo>
                  <a:pt x="626" y="347"/>
                </a:lnTo>
                <a:lnTo>
                  <a:pt x="628" y="339"/>
                </a:lnTo>
                <a:lnTo>
                  <a:pt x="628" y="337"/>
                </a:lnTo>
                <a:lnTo>
                  <a:pt x="628" y="341"/>
                </a:lnTo>
                <a:lnTo>
                  <a:pt x="628" y="353"/>
                </a:lnTo>
                <a:lnTo>
                  <a:pt x="630" y="361"/>
                </a:lnTo>
                <a:lnTo>
                  <a:pt x="630" y="357"/>
                </a:lnTo>
                <a:lnTo>
                  <a:pt x="632" y="361"/>
                </a:lnTo>
                <a:lnTo>
                  <a:pt x="632" y="357"/>
                </a:lnTo>
                <a:lnTo>
                  <a:pt x="634" y="347"/>
                </a:lnTo>
                <a:lnTo>
                  <a:pt x="634" y="345"/>
                </a:lnTo>
                <a:lnTo>
                  <a:pt x="634" y="337"/>
                </a:lnTo>
                <a:lnTo>
                  <a:pt x="636" y="341"/>
                </a:lnTo>
                <a:lnTo>
                  <a:pt x="636" y="347"/>
                </a:lnTo>
                <a:lnTo>
                  <a:pt x="636" y="357"/>
                </a:lnTo>
                <a:lnTo>
                  <a:pt x="636" y="367"/>
                </a:lnTo>
                <a:lnTo>
                  <a:pt x="636" y="365"/>
                </a:lnTo>
                <a:lnTo>
                  <a:pt x="639" y="367"/>
                </a:lnTo>
                <a:lnTo>
                  <a:pt x="639" y="379"/>
                </a:lnTo>
                <a:lnTo>
                  <a:pt x="639" y="384"/>
                </a:lnTo>
                <a:lnTo>
                  <a:pt x="639" y="382"/>
                </a:lnTo>
                <a:lnTo>
                  <a:pt x="641" y="384"/>
                </a:lnTo>
                <a:lnTo>
                  <a:pt x="641" y="386"/>
                </a:lnTo>
                <a:lnTo>
                  <a:pt x="641" y="382"/>
                </a:lnTo>
                <a:lnTo>
                  <a:pt x="641" y="369"/>
                </a:lnTo>
                <a:lnTo>
                  <a:pt x="643" y="361"/>
                </a:lnTo>
                <a:lnTo>
                  <a:pt x="643" y="363"/>
                </a:lnTo>
                <a:lnTo>
                  <a:pt x="643" y="367"/>
                </a:lnTo>
                <a:lnTo>
                  <a:pt x="645" y="363"/>
                </a:lnTo>
                <a:lnTo>
                  <a:pt x="645" y="361"/>
                </a:lnTo>
                <a:lnTo>
                  <a:pt x="645" y="359"/>
                </a:lnTo>
                <a:lnTo>
                  <a:pt x="647" y="365"/>
                </a:lnTo>
                <a:lnTo>
                  <a:pt x="647" y="371"/>
                </a:lnTo>
                <a:lnTo>
                  <a:pt x="647" y="365"/>
                </a:lnTo>
                <a:lnTo>
                  <a:pt x="649" y="365"/>
                </a:lnTo>
                <a:lnTo>
                  <a:pt x="649" y="367"/>
                </a:lnTo>
                <a:lnTo>
                  <a:pt x="649" y="369"/>
                </a:lnTo>
                <a:lnTo>
                  <a:pt x="651" y="373"/>
                </a:lnTo>
                <a:lnTo>
                  <a:pt x="651" y="382"/>
                </a:lnTo>
                <a:lnTo>
                  <a:pt x="651" y="379"/>
                </a:lnTo>
                <a:lnTo>
                  <a:pt x="651" y="373"/>
                </a:lnTo>
                <a:lnTo>
                  <a:pt x="653" y="377"/>
                </a:lnTo>
                <a:lnTo>
                  <a:pt x="653" y="382"/>
                </a:lnTo>
                <a:lnTo>
                  <a:pt x="653" y="377"/>
                </a:lnTo>
                <a:lnTo>
                  <a:pt x="653" y="373"/>
                </a:lnTo>
                <a:lnTo>
                  <a:pt x="655" y="371"/>
                </a:lnTo>
                <a:lnTo>
                  <a:pt x="655" y="377"/>
                </a:lnTo>
                <a:lnTo>
                  <a:pt x="655" y="371"/>
                </a:lnTo>
                <a:lnTo>
                  <a:pt x="657" y="371"/>
                </a:lnTo>
                <a:lnTo>
                  <a:pt x="657" y="363"/>
                </a:lnTo>
                <a:lnTo>
                  <a:pt x="657" y="357"/>
                </a:lnTo>
                <a:lnTo>
                  <a:pt x="657" y="361"/>
                </a:lnTo>
                <a:lnTo>
                  <a:pt x="659" y="361"/>
                </a:lnTo>
                <a:lnTo>
                  <a:pt x="659" y="363"/>
                </a:lnTo>
                <a:lnTo>
                  <a:pt x="661" y="361"/>
                </a:lnTo>
                <a:lnTo>
                  <a:pt x="661" y="367"/>
                </a:lnTo>
                <a:lnTo>
                  <a:pt x="661" y="373"/>
                </a:lnTo>
                <a:lnTo>
                  <a:pt x="661" y="382"/>
                </a:lnTo>
                <a:lnTo>
                  <a:pt x="663" y="390"/>
                </a:lnTo>
                <a:lnTo>
                  <a:pt x="663" y="398"/>
                </a:lnTo>
                <a:lnTo>
                  <a:pt x="663" y="394"/>
                </a:lnTo>
                <a:lnTo>
                  <a:pt x="663" y="384"/>
                </a:lnTo>
                <a:lnTo>
                  <a:pt x="665" y="382"/>
                </a:lnTo>
                <a:lnTo>
                  <a:pt x="665" y="377"/>
                </a:lnTo>
                <a:lnTo>
                  <a:pt x="665" y="369"/>
                </a:lnTo>
                <a:lnTo>
                  <a:pt x="667" y="361"/>
                </a:lnTo>
                <a:lnTo>
                  <a:pt x="667" y="355"/>
                </a:lnTo>
                <a:lnTo>
                  <a:pt x="667" y="351"/>
                </a:lnTo>
                <a:lnTo>
                  <a:pt x="667" y="347"/>
                </a:lnTo>
                <a:lnTo>
                  <a:pt x="669" y="349"/>
                </a:lnTo>
                <a:lnTo>
                  <a:pt x="669" y="345"/>
                </a:lnTo>
                <a:lnTo>
                  <a:pt x="669" y="341"/>
                </a:lnTo>
                <a:lnTo>
                  <a:pt x="671" y="345"/>
                </a:lnTo>
                <a:lnTo>
                  <a:pt x="671" y="341"/>
                </a:lnTo>
                <a:lnTo>
                  <a:pt x="671" y="345"/>
                </a:lnTo>
                <a:lnTo>
                  <a:pt x="671" y="347"/>
                </a:lnTo>
                <a:lnTo>
                  <a:pt x="673" y="349"/>
                </a:lnTo>
                <a:lnTo>
                  <a:pt x="673" y="347"/>
                </a:lnTo>
                <a:lnTo>
                  <a:pt x="673" y="349"/>
                </a:lnTo>
                <a:lnTo>
                  <a:pt x="675" y="349"/>
                </a:lnTo>
                <a:lnTo>
                  <a:pt x="675" y="347"/>
                </a:lnTo>
                <a:lnTo>
                  <a:pt x="675" y="349"/>
                </a:lnTo>
                <a:lnTo>
                  <a:pt x="675" y="351"/>
                </a:lnTo>
                <a:lnTo>
                  <a:pt x="677" y="351"/>
                </a:lnTo>
                <a:lnTo>
                  <a:pt x="677" y="347"/>
                </a:lnTo>
                <a:lnTo>
                  <a:pt x="677" y="343"/>
                </a:lnTo>
                <a:lnTo>
                  <a:pt x="677" y="339"/>
                </a:lnTo>
                <a:lnTo>
                  <a:pt x="677" y="335"/>
                </a:lnTo>
                <a:lnTo>
                  <a:pt x="679" y="326"/>
                </a:lnTo>
                <a:lnTo>
                  <a:pt x="679" y="318"/>
                </a:lnTo>
                <a:lnTo>
                  <a:pt x="679" y="320"/>
                </a:lnTo>
                <a:lnTo>
                  <a:pt x="679" y="326"/>
                </a:lnTo>
                <a:lnTo>
                  <a:pt x="681" y="331"/>
                </a:lnTo>
                <a:lnTo>
                  <a:pt x="681" y="328"/>
                </a:lnTo>
                <a:lnTo>
                  <a:pt x="681" y="320"/>
                </a:lnTo>
                <a:lnTo>
                  <a:pt x="681" y="314"/>
                </a:lnTo>
                <a:lnTo>
                  <a:pt x="684" y="318"/>
                </a:lnTo>
                <a:lnTo>
                  <a:pt x="684" y="322"/>
                </a:lnTo>
                <a:lnTo>
                  <a:pt x="684" y="326"/>
                </a:lnTo>
                <a:lnTo>
                  <a:pt x="686" y="326"/>
                </a:lnTo>
                <a:lnTo>
                  <a:pt x="686" y="320"/>
                </a:lnTo>
                <a:lnTo>
                  <a:pt x="686" y="316"/>
                </a:lnTo>
                <a:lnTo>
                  <a:pt x="686" y="308"/>
                </a:lnTo>
                <a:lnTo>
                  <a:pt x="688" y="308"/>
                </a:lnTo>
                <a:lnTo>
                  <a:pt x="688" y="312"/>
                </a:lnTo>
                <a:lnTo>
                  <a:pt x="688" y="304"/>
                </a:lnTo>
                <a:lnTo>
                  <a:pt x="690" y="302"/>
                </a:lnTo>
                <a:lnTo>
                  <a:pt x="690" y="304"/>
                </a:lnTo>
                <a:lnTo>
                  <a:pt x="692" y="312"/>
                </a:lnTo>
                <a:lnTo>
                  <a:pt x="692" y="314"/>
                </a:lnTo>
                <a:lnTo>
                  <a:pt x="692" y="316"/>
                </a:lnTo>
                <a:lnTo>
                  <a:pt x="692" y="322"/>
                </a:lnTo>
                <a:lnTo>
                  <a:pt x="694" y="324"/>
                </a:lnTo>
                <a:lnTo>
                  <a:pt x="694" y="322"/>
                </a:lnTo>
                <a:lnTo>
                  <a:pt x="694" y="320"/>
                </a:lnTo>
                <a:lnTo>
                  <a:pt x="694" y="318"/>
                </a:lnTo>
                <a:lnTo>
                  <a:pt x="696" y="314"/>
                </a:lnTo>
                <a:lnTo>
                  <a:pt x="696" y="308"/>
                </a:lnTo>
                <a:lnTo>
                  <a:pt x="696" y="304"/>
                </a:lnTo>
                <a:lnTo>
                  <a:pt x="696" y="300"/>
                </a:lnTo>
                <a:lnTo>
                  <a:pt x="696" y="298"/>
                </a:lnTo>
                <a:lnTo>
                  <a:pt x="698" y="304"/>
                </a:lnTo>
                <a:lnTo>
                  <a:pt x="698" y="302"/>
                </a:lnTo>
                <a:lnTo>
                  <a:pt x="698" y="298"/>
                </a:lnTo>
                <a:lnTo>
                  <a:pt x="698" y="302"/>
                </a:lnTo>
                <a:lnTo>
                  <a:pt x="700" y="302"/>
                </a:lnTo>
                <a:lnTo>
                  <a:pt x="700" y="298"/>
                </a:lnTo>
                <a:lnTo>
                  <a:pt x="700" y="294"/>
                </a:lnTo>
                <a:lnTo>
                  <a:pt x="700" y="296"/>
                </a:lnTo>
                <a:lnTo>
                  <a:pt x="702" y="300"/>
                </a:lnTo>
                <a:lnTo>
                  <a:pt x="702" y="302"/>
                </a:lnTo>
                <a:lnTo>
                  <a:pt x="704" y="302"/>
                </a:lnTo>
                <a:lnTo>
                  <a:pt x="704" y="296"/>
                </a:lnTo>
                <a:lnTo>
                  <a:pt x="704" y="294"/>
                </a:lnTo>
                <a:lnTo>
                  <a:pt x="704" y="298"/>
                </a:lnTo>
                <a:lnTo>
                  <a:pt x="706" y="296"/>
                </a:lnTo>
                <a:lnTo>
                  <a:pt x="706" y="306"/>
                </a:lnTo>
                <a:lnTo>
                  <a:pt x="706" y="314"/>
                </a:lnTo>
                <a:lnTo>
                  <a:pt x="708" y="316"/>
                </a:lnTo>
                <a:lnTo>
                  <a:pt x="708" y="318"/>
                </a:lnTo>
                <a:lnTo>
                  <a:pt x="708" y="314"/>
                </a:lnTo>
                <a:lnTo>
                  <a:pt x="710" y="302"/>
                </a:lnTo>
                <a:lnTo>
                  <a:pt x="710" y="296"/>
                </a:lnTo>
                <a:lnTo>
                  <a:pt x="712" y="290"/>
                </a:lnTo>
                <a:lnTo>
                  <a:pt x="712" y="296"/>
                </a:lnTo>
                <a:lnTo>
                  <a:pt x="712" y="298"/>
                </a:lnTo>
                <a:lnTo>
                  <a:pt x="714" y="292"/>
                </a:lnTo>
                <a:lnTo>
                  <a:pt x="714" y="290"/>
                </a:lnTo>
                <a:lnTo>
                  <a:pt x="714" y="296"/>
                </a:lnTo>
                <a:lnTo>
                  <a:pt x="714" y="300"/>
                </a:lnTo>
                <a:lnTo>
                  <a:pt x="714" y="294"/>
                </a:lnTo>
                <a:lnTo>
                  <a:pt x="716" y="290"/>
                </a:lnTo>
                <a:lnTo>
                  <a:pt x="716" y="288"/>
                </a:lnTo>
                <a:lnTo>
                  <a:pt x="718" y="290"/>
                </a:lnTo>
                <a:lnTo>
                  <a:pt x="718" y="292"/>
                </a:lnTo>
                <a:lnTo>
                  <a:pt x="718" y="296"/>
                </a:lnTo>
                <a:lnTo>
                  <a:pt x="720" y="294"/>
                </a:lnTo>
                <a:lnTo>
                  <a:pt x="720" y="304"/>
                </a:lnTo>
                <a:lnTo>
                  <a:pt x="720" y="312"/>
                </a:lnTo>
                <a:lnTo>
                  <a:pt x="722" y="312"/>
                </a:lnTo>
                <a:lnTo>
                  <a:pt x="722" y="310"/>
                </a:lnTo>
                <a:lnTo>
                  <a:pt x="724" y="306"/>
                </a:lnTo>
                <a:lnTo>
                  <a:pt x="724" y="300"/>
                </a:lnTo>
                <a:lnTo>
                  <a:pt x="724" y="296"/>
                </a:lnTo>
                <a:lnTo>
                  <a:pt x="724" y="298"/>
                </a:lnTo>
                <a:lnTo>
                  <a:pt x="726" y="292"/>
                </a:lnTo>
                <a:lnTo>
                  <a:pt x="726" y="290"/>
                </a:lnTo>
                <a:lnTo>
                  <a:pt x="726" y="298"/>
                </a:lnTo>
                <a:lnTo>
                  <a:pt x="726" y="304"/>
                </a:lnTo>
                <a:lnTo>
                  <a:pt x="726" y="310"/>
                </a:lnTo>
                <a:lnTo>
                  <a:pt x="729" y="310"/>
                </a:lnTo>
                <a:lnTo>
                  <a:pt x="729" y="302"/>
                </a:lnTo>
                <a:lnTo>
                  <a:pt x="729" y="292"/>
                </a:lnTo>
                <a:lnTo>
                  <a:pt x="729" y="288"/>
                </a:lnTo>
                <a:lnTo>
                  <a:pt x="731" y="290"/>
                </a:lnTo>
                <a:lnTo>
                  <a:pt x="731" y="288"/>
                </a:lnTo>
                <a:lnTo>
                  <a:pt x="731" y="290"/>
                </a:lnTo>
                <a:lnTo>
                  <a:pt x="733" y="294"/>
                </a:lnTo>
                <a:lnTo>
                  <a:pt x="733" y="286"/>
                </a:lnTo>
                <a:lnTo>
                  <a:pt x="733" y="280"/>
                </a:lnTo>
                <a:lnTo>
                  <a:pt x="733" y="282"/>
                </a:lnTo>
                <a:lnTo>
                  <a:pt x="735" y="288"/>
                </a:lnTo>
                <a:lnTo>
                  <a:pt x="735" y="296"/>
                </a:lnTo>
                <a:lnTo>
                  <a:pt x="735" y="298"/>
                </a:lnTo>
                <a:lnTo>
                  <a:pt x="735" y="296"/>
                </a:lnTo>
                <a:lnTo>
                  <a:pt x="737" y="294"/>
                </a:lnTo>
                <a:lnTo>
                  <a:pt x="737" y="296"/>
                </a:lnTo>
                <a:lnTo>
                  <a:pt x="737" y="294"/>
                </a:lnTo>
                <a:lnTo>
                  <a:pt x="739" y="294"/>
                </a:lnTo>
                <a:lnTo>
                  <a:pt x="739" y="300"/>
                </a:lnTo>
                <a:lnTo>
                  <a:pt x="739" y="304"/>
                </a:lnTo>
                <a:lnTo>
                  <a:pt x="741" y="298"/>
                </a:lnTo>
                <a:lnTo>
                  <a:pt x="741" y="300"/>
                </a:lnTo>
                <a:lnTo>
                  <a:pt x="743" y="306"/>
                </a:lnTo>
                <a:lnTo>
                  <a:pt x="743" y="308"/>
                </a:lnTo>
                <a:lnTo>
                  <a:pt x="743" y="306"/>
                </a:lnTo>
                <a:lnTo>
                  <a:pt x="743" y="304"/>
                </a:lnTo>
                <a:lnTo>
                  <a:pt x="745" y="296"/>
                </a:lnTo>
                <a:lnTo>
                  <a:pt x="745" y="290"/>
                </a:lnTo>
                <a:lnTo>
                  <a:pt x="745" y="298"/>
                </a:lnTo>
                <a:lnTo>
                  <a:pt x="745" y="308"/>
                </a:lnTo>
                <a:lnTo>
                  <a:pt x="747" y="312"/>
                </a:lnTo>
                <a:lnTo>
                  <a:pt x="747" y="320"/>
                </a:lnTo>
                <a:lnTo>
                  <a:pt x="747" y="324"/>
                </a:lnTo>
                <a:lnTo>
                  <a:pt x="747" y="326"/>
                </a:lnTo>
                <a:lnTo>
                  <a:pt x="747" y="328"/>
                </a:lnTo>
                <a:lnTo>
                  <a:pt x="749" y="320"/>
                </a:lnTo>
                <a:lnTo>
                  <a:pt x="749" y="308"/>
                </a:lnTo>
                <a:lnTo>
                  <a:pt x="751" y="310"/>
                </a:lnTo>
                <a:lnTo>
                  <a:pt x="751" y="316"/>
                </a:lnTo>
                <a:lnTo>
                  <a:pt x="751" y="310"/>
                </a:lnTo>
                <a:lnTo>
                  <a:pt x="751" y="312"/>
                </a:lnTo>
                <a:lnTo>
                  <a:pt x="753" y="316"/>
                </a:lnTo>
                <a:lnTo>
                  <a:pt x="753" y="314"/>
                </a:lnTo>
                <a:lnTo>
                  <a:pt x="753" y="310"/>
                </a:lnTo>
                <a:lnTo>
                  <a:pt x="755" y="316"/>
                </a:lnTo>
                <a:lnTo>
                  <a:pt x="755" y="312"/>
                </a:lnTo>
                <a:lnTo>
                  <a:pt x="755" y="310"/>
                </a:lnTo>
                <a:lnTo>
                  <a:pt x="755" y="308"/>
                </a:lnTo>
                <a:lnTo>
                  <a:pt x="757" y="308"/>
                </a:lnTo>
                <a:lnTo>
                  <a:pt x="757" y="310"/>
                </a:lnTo>
                <a:lnTo>
                  <a:pt x="757" y="312"/>
                </a:lnTo>
                <a:lnTo>
                  <a:pt x="759" y="312"/>
                </a:lnTo>
                <a:lnTo>
                  <a:pt x="759" y="314"/>
                </a:lnTo>
                <a:lnTo>
                  <a:pt x="759" y="318"/>
                </a:lnTo>
                <a:lnTo>
                  <a:pt x="761" y="318"/>
                </a:lnTo>
                <a:lnTo>
                  <a:pt x="761" y="316"/>
                </a:lnTo>
                <a:lnTo>
                  <a:pt x="761" y="312"/>
                </a:lnTo>
                <a:lnTo>
                  <a:pt x="761" y="310"/>
                </a:lnTo>
                <a:lnTo>
                  <a:pt x="763" y="310"/>
                </a:lnTo>
                <a:lnTo>
                  <a:pt x="763" y="314"/>
                </a:lnTo>
                <a:lnTo>
                  <a:pt x="765" y="314"/>
                </a:lnTo>
                <a:lnTo>
                  <a:pt x="765" y="312"/>
                </a:lnTo>
                <a:lnTo>
                  <a:pt x="765" y="310"/>
                </a:lnTo>
                <a:lnTo>
                  <a:pt x="765" y="316"/>
                </a:lnTo>
                <a:lnTo>
                  <a:pt x="767" y="320"/>
                </a:lnTo>
                <a:lnTo>
                  <a:pt x="767" y="314"/>
                </a:lnTo>
                <a:lnTo>
                  <a:pt x="767" y="310"/>
                </a:lnTo>
                <a:lnTo>
                  <a:pt x="767" y="306"/>
                </a:lnTo>
                <a:lnTo>
                  <a:pt x="769" y="300"/>
                </a:lnTo>
                <a:lnTo>
                  <a:pt x="769" y="298"/>
                </a:lnTo>
                <a:lnTo>
                  <a:pt x="769" y="296"/>
                </a:lnTo>
                <a:lnTo>
                  <a:pt x="769" y="300"/>
                </a:lnTo>
                <a:lnTo>
                  <a:pt x="771" y="296"/>
                </a:lnTo>
                <a:lnTo>
                  <a:pt x="771" y="290"/>
                </a:lnTo>
                <a:lnTo>
                  <a:pt x="771" y="294"/>
                </a:lnTo>
                <a:lnTo>
                  <a:pt x="771" y="296"/>
                </a:lnTo>
                <a:lnTo>
                  <a:pt x="774" y="294"/>
                </a:lnTo>
                <a:lnTo>
                  <a:pt x="774" y="290"/>
                </a:lnTo>
                <a:lnTo>
                  <a:pt x="774" y="296"/>
                </a:lnTo>
                <a:lnTo>
                  <a:pt x="774" y="298"/>
                </a:lnTo>
                <a:lnTo>
                  <a:pt x="776" y="302"/>
                </a:lnTo>
                <a:lnTo>
                  <a:pt x="776" y="304"/>
                </a:lnTo>
                <a:lnTo>
                  <a:pt x="776" y="300"/>
                </a:lnTo>
                <a:lnTo>
                  <a:pt x="778" y="304"/>
                </a:lnTo>
                <a:lnTo>
                  <a:pt x="778" y="300"/>
                </a:lnTo>
                <a:lnTo>
                  <a:pt x="778" y="296"/>
                </a:lnTo>
                <a:lnTo>
                  <a:pt x="780" y="298"/>
                </a:lnTo>
                <a:lnTo>
                  <a:pt x="780" y="300"/>
                </a:lnTo>
                <a:lnTo>
                  <a:pt x="782" y="296"/>
                </a:lnTo>
                <a:lnTo>
                  <a:pt x="782" y="292"/>
                </a:lnTo>
                <a:lnTo>
                  <a:pt x="782" y="286"/>
                </a:lnTo>
                <a:lnTo>
                  <a:pt x="784" y="290"/>
                </a:lnTo>
                <a:lnTo>
                  <a:pt x="784" y="296"/>
                </a:lnTo>
                <a:lnTo>
                  <a:pt x="784" y="290"/>
                </a:lnTo>
                <a:lnTo>
                  <a:pt x="786" y="286"/>
                </a:lnTo>
                <a:lnTo>
                  <a:pt x="786" y="288"/>
                </a:lnTo>
                <a:lnTo>
                  <a:pt x="786" y="286"/>
                </a:lnTo>
                <a:lnTo>
                  <a:pt x="786" y="282"/>
                </a:lnTo>
                <a:lnTo>
                  <a:pt x="788" y="275"/>
                </a:lnTo>
                <a:lnTo>
                  <a:pt x="788" y="277"/>
                </a:lnTo>
                <a:lnTo>
                  <a:pt x="788" y="286"/>
                </a:lnTo>
                <a:lnTo>
                  <a:pt x="788" y="290"/>
                </a:lnTo>
                <a:lnTo>
                  <a:pt x="790" y="288"/>
                </a:lnTo>
                <a:lnTo>
                  <a:pt x="790" y="275"/>
                </a:lnTo>
                <a:lnTo>
                  <a:pt x="790" y="269"/>
                </a:lnTo>
                <a:lnTo>
                  <a:pt x="790" y="265"/>
                </a:lnTo>
                <a:lnTo>
                  <a:pt x="792" y="271"/>
                </a:lnTo>
                <a:lnTo>
                  <a:pt x="792" y="273"/>
                </a:lnTo>
                <a:lnTo>
                  <a:pt x="792" y="275"/>
                </a:lnTo>
                <a:lnTo>
                  <a:pt x="792" y="284"/>
                </a:lnTo>
                <a:lnTo>
                  <a:pt x="794" y="294"/>
                </a:lnTo>
                <a:lnTo>
                  <a:pt x="794" y="298"/>
                </a:lnTo>
                <a:lnTo>
                  <a:pt x="794" y="282"/>
                </a:lnTo>
                <a:lnTo>
                  <a:pt x="794" y="273"/>
                </a:lnTo>
                <a:lnTo>
                  <a:pt x="796" y="273"/>
                </a:lnTo>
                <a:lnTo>
                  <a:pt x="796" y="267"/>
                </a:lnTo>
                <a:lnTo>
                  <a:pt x="796" y="265"/>
                </a:lnTo>
                <a:lnTo>
                  <a:pt x="796" y="269"/>
                </a:lnTo>
                <a:lnTo>
                  <a:pt x="798" y="275"/>
                </a:lnTo>
                <a:lnTo>
                  <a:pt x="798" y="277"/>
                </a:lnTo>
                <a:lnTo>
                  <a:pt x="798" y="280"/>
                </a:lnTo>
                <a:lnTo>
                  <a:pt x="798" y="292"/>
                </a:lnTo>
                <a:lnTo>
                  <a:pt x="800" y="296"/>
                </a:lnTo>
                <a:lnTo>
                  <a:pt x="800" y="286"/>
                </a:lnTo>
                <a:lnTo>
                  <a:pt x="800" y="282"/>
                </a:lnTo>
                <a:lnTo>
                  <a:pt x="800" y="284"/>
                </a:lnTo>
                <a:lnTo>
                  <a:pt x="802" y="288"/>
                </a:lnTo>
                <a:lnTo>
                  <a:pt x="802" y="290"/>
                </a:lnTo>
                <a:lnTo>
                  <a:pt x="802" y="296"/>
                </a:lnTo>
                <a:lnTo>
                  <a:pt x="804" y="300"/>
                </a:lnTo>
                <a:lnTo>
                  <a:pt x="804" y="304"/>
                </a:lnTo>
                <a:lnTo>
                  <a:pt x="804" y="300"/>
                </a:lnTo>
                <a:lnTo>
                  <a:pt x="804" y="298"/>
                </a:lnTo>
                <a:lnTo>
                  <a:pt x="806" y="300"/>
                </a:lnTo>
                <a:lnTo>
                  <a:pt x="806" y="298"/>
                </a:lnTo>
                <a:lnTo>
                  <a:pt x="806" y="300"/>
                </a:lnTo>
                <a:lnTo>
                  <a:pt x="808" y="300"/>
                </a:lnTo>
                <a:lnTo>
                  <a:pt x="808" y="296"/>
                </a:lnTo>
                <a:lnTo>
                  <a:pt x="808" y="298"/>
                </a:lnTo>
                <a:lnTo>
                  <a:pt x="810" y="296"/>
                </a:lnTo>
                <a:lnTo>
                  <a:pt x="810" y="298"/>
                </a:lnTo>
                <a:lnTo>
                  <a:pt x="810" y="296"/>
                </a:lnTo>
                <a:lnTo>
                  <a:pt x="810" y="290"/>
                </a:lnTo>
                <a:lnTo>
                  <a:pt x="812" y="290"/>
                </a:lnTo>
                <a:lnTo>
                  <a:pt x="814" y="292"/>
                </a:lnTo>
                <a:lnTo>
                  <a:pt x="814" y="286"/>
                </a:lnTo>
                <a:lnTo>
                  <a:pt x="814" y="282"/>
                </a:lnTo>
                <a:lnTo>
                  <a:pt x="814" y="286"/>
                </a:lnTo>
                <a:lnTo>
                  <a:pt x="814" y="292"/>
                </a:lnTo>
                <a:lnTo>
                  <a:pt x="816" y="294"/>
                </a:lnTo>
                <a:lnTo>
                  <a:pt x="816" y="300"/>
                </a:lnTo>
                <a:lnTo>
                  <a:pt x="816" y="306"/>
                </a:lnTo>
                <a:lnTo>
                  <a:pt x="819" y="306"/>
                </a:lnTo>
                <a:lnTo>
                  <a:pt x="819" y="310"/>
                </a:lnTo>
                <a:lnTo>
                  <a:pt x="819" y="306"/>
                </a:lnTo>
                <a:lnTo>
                  <a:pt x="819" y="304"/>
                </a:lnTo>
                <a:lnTo>
                  <a:pt x="821" y="304"/>
                </a:lnTo>
                <a:lnTo>
                  <a:pt x="821" y="306"/>
                </a:lnTo>
                <a:lnTo>
                  <a:pt x="821" y="308"/>
                </a:lnTo>
                <a:lnTo>
                  <a:pt x="821" y="314"/>
                </a:lnTo>
                <a:lnTo>
                  <a:pt x="823" y="316"/>
                </a:lnTo>
                <a:lnTo>
                  <a:pt x="823" y="320"/>
                </a:lnTo>
                <a:lnTo>
                  <a:pt x="823" y="324"/>
                </a:lnTo>
                <a:lnTo>
                  <a:pt x="823" y="310"/>
                </a:lnTo>
                <a:lnTo>
                  <a:pt x="825" y="302"/>
                </a:lnTo>
                <a:lnTo>
                  <a:pt x="825" y="308"/>
                </a:lnTo>
                <a:lnTo>
                  <a:pt x="825" y="316"/>
                </a:lnTo>
                <a:lnTo>
                  <a:pt x="825" y="312"/>
                </a:lnTo>
                <a:lnTo>
                  <a:pt x="827" y="306"/>
                </a:lnTo>
                <a:lnTo>
                  <a:pt x="827" y="304"/>
                </a:lnTo>
                <a:lnTo>
                  <a:pt x="827" y="300"/>
                </a:lnTo>
                <a:lnTo>
                  <a:pt x="827" y="298"/>
                </a:lnTo>
                <a:lnTo>
                  <a:pt x="827" y="304"/>
                </a:lnTo>
                <a:lnTo>
                  <a:pt x="829" y="304"/>
                </a:lnTo>
                <a:lnTo>
                  <a:pt x="829" y="308"/>
                </a:lnTo>
                <a:lnTo>
                  <a:pt x="829" y="304"/>
                </a:lnTo>
                <a:lnTo>
                  <a:pt x="831" y="306"/>
                </a:lnTo>
                <a:lnTo>
                  <a:pt x="831" y="302"/>
                </a:lnTo>
                <a:lnTo>
                  <a:pt x="831" y="300"/>
                </a:lnTo>
                <a:lnTo>
                  <a:pt x="833" y="304"/>
                </a:lnTo>
                <a:lnTo>
                  <a:pt x="833" y="302"/>
                </a:lnTo>
                <a:lnTo>
                  <a:pt x="833" y="304"/>
                </a:lnTo>
                <a:lnTo>
                  <a:pt x="835" y="308"/>
                </a:lnTo>
                <a:lnTo>
                  <a:pt x="835" y="310"/>
                </a:lnTo>
                <a:lnTo>
                  <a:pt x="837" y="314"/>
                </a:lnTo>
                <a:lnTo>
                  <a:pt x="837" y="316"/>
                </a:lnTo>
                <a:lnTo>
                  <a:pt x="837" y="314"/>
                </a:lnTo>
                <a:lnTo>
                  <a:pt x="837" y="306"/>
                </a:lnTo>
                <a:lnTo>
                  <a:pt x="837" y="302"/>
                </a:lnTo>
                <a:lnTo>
                  <a:pt x="839" y="296"/>
                </a:lnTo>
                <a:lnTo>
                  <a:pt x="839" y="290"/>
                </a:lnTo>
                <a:lnTo>
                  <a:pt x="839" y="296"/>
                </a:lnTo>
                <a:lnTo>
                  <a:pt x="839" y="298"/>
                </a:lnTo>
                <a:lnTo>
                  <a:pt x="841" y="304"/>
                </a:lnTo>
                <a:lnTo>
                  <a:pt x="841" y="308"/>
                </a:lnTo>
                <a:lnTo>
                  <a:pt x="841" y="306"/>
                </a:lnTo>
                <a:lnTo>
                  <a:pt x="841" y="304"/>
                </a:lnTo>
                <a:lnTo>
                  <a:pt x="843" y="300"/>
                </a:lnTo>
                <a:lnTo>
                  <a:pt x="843" y="294"/>
                </a:lnTo>
                <a:lnTo>
                  <a:pt x="843" y="284"/>
                </a:lnTo>
                <a:lnTo>
                  <a:pt x="845" y="282"/>
                </a:lnTo>
                <a:lnTo>
                  <a:pt x="845" y="284"/>
                </a:lnTo>
                <a:lnTo>
                  <a:pt x="845" y="292"/>
                </a:lnTo>
                <a:lnTo>
                  <a:pt x="845" y="296"/>
                </a:lnTo>
                <a:lnTo>
                  <a:pt x="847" y="290"/>
                </a:lnTo>
                <a:lnTo>
                  <a:pt x="847" y="288"/>
                </a:lnTo>
                <a:lnTo>
                  <a:pt x="847" y="290"/>
                </a:lnTo>
                <a:lnTo>
                  <a:pt x="847" y="294"/>
                </a:lnTo>
                <a:lnTo>
                  <a:pt x="847" y="298"/>
                </a:lnTo>
                <a:lnTo>
                  <a:pt x="849" y="302"/>
                </a:lnTo>
                <a:lnTo>
                  <a:pt x="849" y="300"/>
                </a:lnTo>
                <a:lnTo>
                  <a:pt x="849" y="294"/>
                </a:lnTo>
                <a:lnTo>
                  <a:pt x="849" y="292"/>
                </a:lnTo>
                <a:lnTo>
                  <a:pt x="851" y="290"/>
                </a:lnTo>
                <a:lnTo>
                  <a:pt x="851" y="294"/>
                </a:lnTo>
                <a:lnTo>
                  <a:pt x="851" y="284"/>
                </a:lnTo>
                <a:lnTo>
                  <a:pt x="853" y="275"/>
                </a:lnTo>
                <a:lnTo>
                  <a:pt x="853" y="277"/>
                </a:lnTo>
                <a:lnTo>
                  <a:pt x="853" y="273"/>
                </a:lnTo>
                <a:lnTo>
                  <a:pt x="853" y="263"/>
                </a:lnTo>
                <a:lnTo>
                  <a:pt x="855" y="261"/>
                </a:lnTo>
                <a:lnTo>
                  <a:pt x="855" y="259"/>
                </a:lnTo>
                <a:lnTo>
                  <a:pt x="857" y="255"/>
                </a:lnTo>
                <a:lnTo>
                  <a:pt x="857" y="257"/>
                </a:lnTo>
                <a:lnTo>
                  <a:pt x="857" y="263"/>
                </a:lnTo>
                <a:lnTo>
                  <a:pt x="857" y="261"/>
                </a:lnTo>
                <a:lnTo>
                  <a:pt x="857" y="263"/>
                </a:lnTo>
                <a:lnTo>
                  <a:pt x="859" y="271"/>
                </a:lnTo>
                <a:lnTo>
                  <a:pt x="859" y="269"/>
                </a:lnTo>
                <a:lnTo>
                  <a:pt x="859" y="265"/>
                </a:lnTo>
                <a:lnTo>
                  <a:pt x="859" y="261"/>
                </a:lnTo>
                <a:lnTo>
                  <a:pt x="861" y="261"/>
                </a:lnTo>
                <a:lnTo>
                  <a:pt x="861" y="267"/>
                </a:lnTo>
                <a:lnTo>
                  <a:pt x="861" y="269"/>
                </a:lnTo>
                <a:lnTo>
                  <a:pt x="864" y="267"/>
                </a:lnTo>
                <a:lnTo>
                  <a:pt x="864" y="259"/>
                </a:lnTo>
                <a:lnTo>
                  <a:pt x="864" y="253"/>
                </a:lnTo>
                <a:lnTo>
                  <a:pt x="866" y="251"/>
                </a:lnTo>
                <a:lnTo>
                  <a:pt x="866" y="249"/>
                </a:lnTo>
                <a:lnTo>
                  <a:pt x="866" y="245"/>
                </a:lnTo>
                <a:lnTo>
                  <a:pt x="868" y="249"/>
                </a:lnTo>
                <a:lnTo>
                  <a:pt x="868" y="259"/>
                </a:lnTo>
                <a:lnTo>
                  <a:pt x="868" y="261"/>
                </a:lnTo>
                <a:lnTo>
                  <a:pt x="868" y="263"/>
                </a:lnTo>
                <a:lnTo>
                  <a:pt x="870" y="265"/>
                </a:lnTo>
                <a:lnTo>
                  <a:pt x="870" y="263"/>
                </a:lnTo>
                <a:lnTo>
                  <a:pt x="870" y="261"/>
                </a:lnTo>
                <a:lnTo>
                  <a:pt x="872" y="259"/>
                </a:lnTo>
                <a:lnTo>
                  <a:pt x="874" y="263"/>
                </a:lnTo>
                <a:lnTo>
                  <a:pt x="874" y="259"/>
                </a:lnTo>
                <a:lnTo>
                  <a:pt x="874" y="261"/>
                </a:lnTo>
                <a:lnTo>
                  <a:pt x="874" y="269"/>
                </a:lnTo>
                <a:lnTo>
                  <a:pt x="876" y="273"/>
                </a:lnTo>
                <a:lnTo>
                  <a:pt x="876" y="271"/>
                </a:lnTo>
                <a:lnTo>
                  <a:pt x="876" y="269"/>
                </a:lnTo>
                <a:lnTo>
                  <a:pt x="876" y="275"/>
                </a:lnTo>
                <a:lnTo>
                  <a:pt x="878" y="273"/>
                </a:lnTo>
                <a:lnTo>
                  <a:pt x="878" y="267"/>
                </a:lnTo>
                <a:lnTo>
                  <a:pt x="878" y="263"/>
                </a:lnTo>
                <a:lnTo>
                  <a:pt x="880" y="265"/>
                </a:lnTo>
                <a:lnTo>
                  <a:pt x="880" y="267"/>
                </a:lnTo>
                <a:lnTo>
                  <a:pt x="880" y="271"/>
                </a:lnTo>
                <a:lnTo>
                  <a:pt x="880" y="269"/>
                </a:lnTo>
                <a:lnTo>
                  <a:pt x="882" y="267"/>
                </a:lnTo>
                <a:lnTo>
                  <a:pt x="882" y="269"/>
                </a:lnTo>
                <a:lnTo>
                  <a:pt x="882" y="271"/>
                </a:lnTo>
                <a:lnTo>
                  <a:pt x="884" y="271"/>
                </a:lnTo>
                <a:lnTo>
                  <a:pt x="884" y="267"/>
                </a:lnTo>
                <a:lnTo>
                  <a:pt x="886" y="261"/>
                </a:lnTo>
                <a:lnTo>
                  <a:pt x="886" y="267"/>
                </a:lnTo>
                <a:lnTo>
                  <a:pt x="886" y="269"/>
                </a:lnTo>
                <a:lnTo>
                  <a:pt x="888" y="269"/>
                </a:lnTo>
                <a:lnTo>
                  <a:pt x="888" y="271"/>
                </a:lnTo>
                <a:lnTo>
                  <a:pt x="888" y="269"/>
                </a:lnTo>
                <a:lnTo>
                  <a:pt x="890" y="271"/>
                </a:lnTo>
                <a:lnTo>
                  <a:pt x="890" y="275"/>
                </a:lnTo>
                <a:lnTo>
                  <a:pt x="890" y="277"/>
                </a:lnTo>
                <a:lnTo>
                  <a:pt x="890" y="288"/>
                </a:lnTo>
                <a:lnTo>
                  <a:pt x="892" y="298"/>
                </a:lnTo>
                <a:lnTo>
                  <a:pt x="892" y="294"/>
                </a:lnTo>
                <a:lnTo>
                  <a:pt x="892" y="292"/>
                </a:lnTo>
                <a:lnTo>
                  <a:pt x="892" y="296"/>
                </a:lnTo>
                <a:lnTo>
                  <a:pt x="894" y="300"/>
                </a:lnTo>
                <a:lnTo>
                  <a:pt x="894" y="298"/>
                </a:lnTo>
                <a:lnTo>
                  <a:pt x="896" y="294"/>
                </a:lnTo>
                <a:lnTo>
                  <a:pt x="896" y="286"/>
                </a:lnTo>
                <a:lnTo>
                  <a:pt x="896" y="282"/>
                </a:lnTo>
                <a:lnTo>
                  <a:pt x="896" y="284"/>
                </a:lnTo>
                <a:lnTo>
                  <a:pt x="898" y="286"/>
                </a:lnTo>
                <a:lnTo>
                  <a:pt x="898" y="290"/>
                </a:lnTo>
                <a:lnTo>
                  <a:pt x="898" y="288"/>
                </a:lnTo>
                <a:lnTo>
                  <a:pt x="898" y="275"/>
                </a:lnTo>
                <a:lnTo>
                  <a:pt x="900" y="271"/>
                </a:lnTo>
                <a:lnTo>
                  <a:pt x="900" y="273"/>
                </a:lnTo>
                <a:lnTo>
                  <a:pt x="900" y="282"/>
                </a:lnTo>
                <a:lnTo>
                  <a:pt x="900" y="288"/>
                </a:lnTo>
                <a:lnTo>
                  <a:pt x="902" y="288"/>
                </a:lnTo>
                <a:lnTo>
                  <a:pt x="902" y="286"/>
                </a:lnTo>
                <a:lnTo>
                  <a:pt x="902" y="284"/>
                </a:lnTo>
                <a:lnTo>
                  <a:pt x="904" y="282"/>
                </a:lnTo>
                <a:lnTo>
                  <a:pt x="904" y="284"/>
                </a:lnTo>
                <a:lnTo>
                  <a:pt x="904" y="286"/>
                </a:lnTo>
                <a:lnTo>
                  <a:pt x="904" y="282"/>
                </a:lnTo>
                <a:lnTo>
                  <a:pt x="906" y="284"/>
                </a:lnTo>
                <a:lnTo>
                  <a:pt x="906" y="288"/>
                </a:lnTo>
                <a:lnTo>
                  <a:pt x="906" y="290"/>
                </a:lnTo>
                <a:lnTo>
                  <a:pt x="906" y="286"/>
                </a:lnTo>
                <a:lnTo>
                  <a:pt x="906" y="282"/>
                </a:lnTo>
                <a:lnTo>
                  <a:pt x="909" y="275"/>
                </a:lnTo>
                <a:lnTo>
                  <a:pt x="909" y="271"/>
                </a:lnTo>
                <a:lnTo>
                  <a:pt x="909" y="273"/>
                </a:lnTo>
                <a:lnTo>
                  <a:pt x="909" y="277"/>
                </a:lnTo>
                <a:lnTo>
                  <a:pt x="911" y="280"/>
                </a:lnTo>
                <a:lnTo>
                  <a:pt x="911" y="282"/>
                </a:lnTo>
                <a:lnTo>
                  <a:pt x="911" y="286"/>
                </a:lnTo>
                <a:lnTo>
                  <a:pt x="913" y="282"/>
                </a:lnTo>
                <a:lnTo>
                  <a:pt x="913" y="277"/>
                </a:lnTo>
                <a:lnTo>
                  <a:pt x="913" y="273"/>
                </a:lnTo>
                <a:lnTo>
                  <a:pt x="913" y="271"/>
                </a:lnTo>
                <a:lnTo>
                  <a:pt x="915" y="273"/>
                </a:lnTo>
                <a:lnTo>
                  <a:pt x="915" y="277"/>
                </a:lnTo>
                <a:lnTo>
                  <a:pt x="915" y="282"/>
                </a:lnTo>
                <a:lnTo>
                  <a:pt x="915" y="284"/>
                </a:lnTo>
                <a:lnTo>
                  <a:pt x="917" y="284"/>
                </a:lnTo>
                <a:lnTo>
                  <a:pt x="917" y="286"/>
                </a:lnTo>
                <a:lnTo>
                  <a:pt x="917" y="288"/>
                </a:lnTo>
                <a:lnTo>
                  <a:pt x="919" y="288"/>
                </a:lnTo>
                <a:lnTo>
                  <a:pt x="919" y="286"/>
                </a:lnTo>
                <a:lnTo>
                  <a:pt x="919" y="277"/>
                </a:lnTo>
                <a:lnTo>
                  <a:pt x="921" y="275"/>
                </a:lnTo>
                <a:lnTo>
                  <a:pt x="921" y="280"/>
                </a:lnTo>
                <a:lnTo>
                  <a:pt x="921" y="286"/>
                </a:lnTo>
                <a:lnTo>
                  <a:pt x="921" y="288"/>
                </a:lnTo>
                <a:lnTo>
                  <a:pt x="923" y="288"/>
                </a:lnTo>
                <a:lnTo>
                  <a:pt x="923" y="290"/>
                </a:lnTo>
                <a:lnTo>
                  <a:pt x="923" y="288"/>
                </a:lnTo>
                <a:lnTo>
                  <a:pt x="923" y="286"/>
                </a:lnTo>
                <a:lnTo>
                  <a:pt x="925" y="288"/>
                </a:lnTo>
                <a:lnTo>
                  <a:pt x="925" y="292"/>
                </a:lnTo>
                <a:lnTo>
                  <a:pt x="925" y="296"/>
                </a:lnTo>
                <a:lnTo>
                  <a:pt x="925" y="292"/>
                </a:lnTo>
                <a:lnTo>
                  <a:pt x="927" y="286"/>
                </a:lnTo>
                <a:lnTo>
                  <a:pt x="927" y="280"/>
                </a:lnTo>
                <a:lnTo>
                  <a:pt x="927" y="277"/>
                </a:lnTo>
                <a:lnTo>
                  <a:pt x="927" y="284"/>
                </a:lnTo>
                <a:lnTo>
                  <a:pt x="927" y="288"/>
                </a:lnTo>
                <a:lnTo>
                  <a:pt x="929" y="288"/>
                </a:lnTo>
                <a:lnTo>
                  <a:pt x="929" y="290"/>
                </a:lnTo>
                <a:lnTo>
                  <a:pt x="929" y="292"/>
                </a:lnTo>
                <a:lnTo>
                  <a:pt x="929" y="294"/>
                </a:lnTo>
                <a:lnTo>
                  <a:pt x="931" y="294"/>
                </a:lnTo>
                <a:lnTo>
                  <a:pt x="931" y="292"/>
                </a:lnTo>
                <a:lnTo>
                  <a:pt x="931" y="290"/>
                </a:lnTo>
                <a:lnTo>
                  <a:pt x="933" y="288"/>
                </a:lnTo>
                <a:lnTo>
                  <a:pt x="933" y="294"/>
                </a:lnTo>
                <a:lnTo>
                  <a:pt x="933" y="290"/>
                </a:lnTo>
                <a:lnTo>
                  <a:pt x="935" y="290"/>
                </a:lnTo>
                <a:lnTo>
                  <a:pt x="935" y="286"/>
                </a:lnTo>
                <a:lnTo>
                  <a:pt x="935" y="282"/>
                </a:lnTo>
                <a:lnTo>
                  <a:pt x="935" y="284"/>
                </a:lnTo>
                <a:lnTo>
                  <a:pt x="937" y="280"/>
                </a:lnTo>
                <a:lnTo>
                  <a:pt x="937" y="277"/>
                </a:lnTo>
                <a:lnTo>
                  <a:pt x="937" y="284"/>
                </a:lnTo>
                <a:lnTo>
                  <a:pt x="937" y="288"/>
                </a:lnTo>
                <a:lnTo>
                  <a:pt x="939" y="288"/>
                </a:lnTo>
                <a:lnTo>
                  <a:pt x="939" y="290"/>
                </a:lnTo>
                <a:lnTo>
                  <a:pt x="939" y="288"/>
                </a:lnTo>
                <a:lnTo>
                  <a:pt x="941" y="282"/>
                </a:lnTo>
                <a:lnTo>
                  <a:pt x="941" y="277"/>
                </a:lnTo>
                <a:lnTo>
                  <a:pt x="941" y="271"/>
                </a:lnTo>
                <a:lnTo>
                  <a:pt x="941" y="267"/>
                </a:lnTo>
                <a:lnTo>
                  <a:pt x="943" y="267"/>
                </a:lnTo>
                <a:lnTo>
                  <a:pt x="943" y="261"/>
                </a:lnTo>
                <a:lnTo>
                  <a:pt x="943" y="259"/>
                </a:lnTo>
                <a:lnTo>
                  <a:pt x="945" y="261"/>
                </a:lnTo>
                <a:lnTo>
                  <a:pt x="945" y="259"/>
                </a:lnTo>
                <a:lnTo>
                  <a:pt x="947" y="261"/>
                </a:lnTo>
                <a:lnTo>
                  <a:pt x="947" y="265"/>
                </a:lnTo>
                <a:lnTo>
                  <a:pt x="947" y="257"/>
                </a:lnTo>
                <a:lnTo>
                  <a:pt x="947" y="253"/>
                </a:lnTo>
                <a:lnTo>
                  <a:pt x="949" y="257"/>
                </a:lnTo>
                <a:lnTo>
                  <a:pt x="949" y="249"/>
                </a:lnTo>
                <a:lnTo>
                  <a:pt x="949" y="241"/>
                </a:lnTo>
                <a:lnTo>
                  <a:pt x="951" y="247"/>
                </a:lnTo>
                <a:lnTo>
                  <a:pt x="951" y="249"/>
                </a:lnTo>
                <a:lnTo>
                  <a:pt x="951" y="251"/>
                </a:lnTo>
                <a:lnTo>
                  <a:pt x="951" y="253"/>
                </a:lnTo>
                <a:lnTo>
                  <a:pt x="954" y="253"/>
                </a:lnTo>
                <a:lnTo>
                  <a:pt x="954" y="255"/>
                </a:lnTo>
                <a:lnTo>
                  <a:pt x="954" y="263"/>
                </a:lnTo>
                <a:lnTo>
                  <a:pt x="954" y="265"/>
                </a:lnTo>
                <a:lnTo>
                  <a:pt x="956" y="265"/>
                </a:lnTo>
                <a:lnTo>
                  <a:pt x="956" y="263"/>
                </a:lnTo>
                <a:lnTo>
                  <a:pt x="958" y="261"/>
                </a:lnTo>
                <a:lnTo>
                  <a:pt x="958" y="259"/>
                </a:lnTo>
                <a:lnTo>
                  <a:pt x="958" y="255"/>
                </a:lnTo>
                <a:lnTo>
                  <a:pt x="958" y="259"/>
                </a:lnTo>
                <a:lnTo>
                  <a:pt x="960" y="259"/>
                </a:lnTo>
                <a:lnTo>
                  <a:pt x="960" y="257"/>
                </a:lnTo>
                <a:lnTo>
                  <a:pt x="960" y="255"/>
                </a:lnTo>
                <a:lnTo>
                  <a:pt x="962" y="257"/>
                </a:lnTo>
                <a:lnTo>
                  <a:pt x="962" y="265"/>
                </a:lnTo>
                <a:lnTo>
                  <a:pt x="964" y="261"/>
                </a:lnTo>
                <a:lnTo>
                  <a:pt x="964" y="251"/>
                </a:lnTo>
                <a:lnTo>
                  <a:pt x="964" y="245"/>
                </a:lnTo>
                <a:lnTo>
                  <a:pt x="964" y="243"/>
                </a:lnTo>
                <a:lnTo>
                  <a:pt x="966" y="249"/>
                </a:lnTo>
                <a:lnTo>
                  <a:pt x="966" y="257"/>
                </a:lnTo>
                <a:lnTo>
                  <a:pt x="966" y="259"/>
                </a:lnTo>
                <a:lnTo>
                  <a:pt x="966" y="257"/>
                </a:lnTo>
                <a:lnTo>
                  <a:pt x="968" y="261"/>
                </a:lnTo>
                <a:lnTo>
                  <a:pt x="968" y="267"/>
                </a:lnTo>
                <a:lnTo>
                  <a:pt x="968" y="271"/>
                </a:lnTo>
                <a:lnTo>
                  <a:pt x="968" y="265"/>
                </a:lnTo>
                <a:lnTo>
                  <a:pt x="968" y="261"/>
                </a:lnTo>
                <a:lnTo>
                  <a:pt x="970" y="25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53">
            <a:extLst>
              <a:ext uri="{FF2B5EF4-FFF2-40B4-BE49-F238E27FC236}">
                <a16:creationId xmlns:a16="http://schemas.microsoft.com/office/drawing/2014/main" id="{843EFC7A-DC71-472D-92E2-82F7B101D418}"/>
              </a:ext>
            </a:extLst>
          </p:cNvPr>
          <p:cNvSpPr>
            <a:spLocks noChangeAspect="1"/>
          </p:cNvSpPr>
          <p:nvPr/>
        </p:nvSpPr>
        <p:spPr bwMode="auto">
          <a:xfrm>
            <a:off x="4868878" y="2770197"/>
            <a:ext cx="1231900" cy="479425"/>
          </a:xfrm>
          <a:custGeom>
            <a:avLst/>
            <a:gdLst>
              <a:gd name="T0" fmla="*/ 20320 w 970"/>
              <a:gd name="T1" fmla="*/ 202931 h 378"/>
              <a:gd name="T2" fmla="*/ 39370 w 970"/>
              <a:gd name="T3" fmla="*/ 208004 h 378"/>
              <a:gd name="T4" fmla="*/ 59690 w 970"/>
              <a:gd name="T5" fmla="*/ 205468 h 378"/>
              <a:gd name="T6" fmla="*/ 82550 w 970"/>
              <a:gd name="T7" fmla="*/ 223224 h 378"/>
              <a:gd name="T8" fmla="*/ 104140 w 970"/>
              <a:gd name="T9" fmla="*/ 414741 h 378"/>
              <a:gd name="T10" fmla="*/ 121920 w 970"/>
              <a:gd name="T11" fmla="*/ 422351 h 378"/>
              <a:gd name="T12" fmla="*/ 143510 w 970"/>
              <a:gd name="T13" fmla="*/ 334837 h 378"/>
              <a:gd name="T14" fmla="*/ 161290 w 970"/>
              <a:gd name="T15" fmla="*/ 186443 h 378"/>
              <a:gd name="T16" fmla="*/ 181610 w 970"/>
              <a:gd name="T17" fmla="*/ 168687 h 378"/>
              <a:gd name="T18" fmla="*/ 203200 w 970"/>
              <a:gd name="T19" fmla="*/ 183906 h 378"/>
              <a:gd name="T20" fmla="*/ 220980 w 970"/>
              <a:gd name="T21" fmla="*/ 176296 h 378"/>
              <a:gd name="T22" fmla="*/ 241300 w 970"/>
              <a:gd name="T23" fmla="*/ 176296 h 378"/>
              <a:gd name="T24" fmla="*/ 260350 w 970"/>
              <a:gd name="T25" fmla="*/ 178833 h 378"/>
              <a:gd name="T26" fmla="*/ 280670 w 970"/>
              <a:gd name="T27" fmla="*/ 178833 h 378"/>
              <a:gd name="T28" fmla="*/ 300990 w 970"/>
              <a:gd name="T29" fmla="*/ 194053 h 378"/>
              <a:gd name="T30" fmla="*/ 320040 w 970"/>
              <a:gd name="T31" fmla="*/ 188980 h 378"/>
              <a:gd name="T32" fmla="*/ 340360 w 970"/>
              <a:gd name="T33" fmla="*/ 183906 h 378"/>
              <a:gd name="T34" fmla="*/ 360680 w 970"/>
              <a:gd name="T35" fmla="*/ 181370 h 378"/>
              <a:gd name="T36" fmla="*/ 379730 w 970"/>
              <a:gd name="T37" fmla="*/ 181370 h 378"/>
              <a:gd name="T38" fmla="*/ 400050 w 970"/>
              <a:gd name="T39" fmla="*/ 186443 h 378"/>
              <a:gd name="T40" fmla="*/ 417830 w 970"/>
              <a:gd name="T41" fmla="*/ 178833 h 378"/>
              <a:gd name="T42" fmla="*/ 439420 w 970"/>
              <a:gd name="T43" fmla="*/ 178833 h 378"/>
              <a:gd name="T44" fmla="*/ 459740 w 970"/>
              <a:gd name="T45" fmla="*/ 183906 h 378"/>
              <a:gd name="T46" fmla="*/ 477520 w 970"/>
              <a:gd name="T47" fmla="*/ 186443 h 378"/>
              <a:gd name="T48" fmla="*/ 499110 w 970"/>
              <a:gd name="T49" fmla="*/ 181370 h 378"/>
              <a:gd name="T50" fmla="*/ 516890 w 970"/>
              <a:gd name="T51" fmla="*/ 186443 h 378"/>
              <a:gd name="T52" fmla="*/ 537210 w 970"/>
              <a:gd name="T53" fmla="*/ 194053 h 378"/>
              <a:gd name="T54" fmla="*/ 558800 w 970"/>
              <a:gd name="T55" fmla="*/ 186443 h 378"/>
              <a:gd name="T56" fmla="*/ 576580 w 970"/>
              <a:gd name="T57" fmla="*/ 183906 h 378"/>
              <a:gd name="T58" fmla="*/ 596900 w 970"/>
              <a:gd name="T59" fmla="*/ 194053 h 378"/>
              <a:gd name="T60" fmla="*/ 615950 w 970"/>
              <a:gd name="T61" fmla="*/ 191516 h 378"/>
              <a:gd name="T62" fmla="*/ 636270 w 970"/>
              <a:gd name="T63" fmla="*/ 213078 h 378"/>
              <a:gd name="T64" fmla="*/ 657860 w 970"/>
              <a:gd name="T65" fmla="*/ 181370 h 378"/>
              <a:gd name="T66" fmla="*/ 675640 w 970"/>
              <a:gd name="T67" fmla="*/ 191516 h 378"/>
              <a:gd name="T68" fmla="*/ 695960 w 970"/>
              <a:gd name="T69" fmla="*/ 205468 h 378"/>
              <a:gd name="T70" fmla="*/ 715010 w 970"/>
              <a:gd name="T71" fmla="*/ 188980 h 378"/>
              <a:gd name="T72" fmla="*/ 735330 w 970"/>
              <a:gd name="T73" fmla="*/ 194053 h 378"/>
              <a:gd name="T74" fmla="*/ 755650 w 970"/>
              <a:gd name="T75" fmla="*/ 191516 h 378"/>
              <a:gd name="T76" fmla="*/ 774700 w 970"/>
              <a:gd name="T77" fmla="*/ 173760 h 378"/>
              <a:gd name="T78" fmla="*/ 795020 w 970"/>
              <a:gd name="T79" fmla="*/ 194053 h 378"/>
              <a:gd name="T80" fmla="*/ 815340 w 970"/>
              <a:gd name="T81" fmla="*/ 188980 h 378"/>
              <a:gd name="T82" fmla="*/ 834390 w 970"/>
              <a:gd name="T83" fmla="*/ 188980 h 378"/>
              <a:gd name="T84" fmla="*/ 854710 w 970"/>
              <a:gd name="T85" fmla="*/ 183906 h 378"/>
              <a:gd name="T86" fmla="*/ 872490 w 970"/>
              <a:gd name="T87" fmla="*/ 176296 h 378"/>
              <a:gd name="T88" fmla="*/ 894080 w 970"/>
              <a:gd name="T89" fmla="*/ 188980 h 378"/>
              <a:gd name="T90" fmla="*/ 914400 w 970"/>
              <a:gd name="T91" fmla="*/ 202931 h 378"/>
              <a:gd name="T92" fmla="*/ 932180 w 970"/>
              <a:gd name="T93" fmla="*/ 208004 h 378"/>
              <a:gd name="T94" fmla="*/ 953770 w 970"/>
              <a:gd name="T95" fmla="*/ 200395 h 378"/>
              <a:gd name="T96" fmla="*/ 971550 w 970"/>
              <a:gd name="T97" fmla="*/ 197858 h 378"/>
              <a:gd name="T98" fmla="*/ 991870 w 970"/>
              <a:gd name="T99" fmla="*/ 202931 h 378"/>
              <a:gd name="T100" fmla="*/ 1013460 w 970"/>
              <a:gd name="T101" fmla="*/ 191516 h 378"/>
              <a:gd name="T102" fmla="*/ 1031240 w 970"/>
              <a:gd name="T103" fmla="*/ 194053 h 378"/>
              <a:gd name="T104" fmla="*/ 1051560 w 970"/>
              <a:gd name="T105" fmla="*/ 200395 h 378"/>
              <a:gd name="T106" fmla="*/ 1073150 w 970"/>
              <a:gd name="T107" fmla="*/ 188980 h 378"/>
              <a:gd name="T108" fmla="*/ 1090930 w 970"/>
              <a:gd name="T109" fmla="*/ 194053 h 378"/>
              <a:gd name="T110" fmla="*/ 1111250 w 970"/>
              <a:gd name="T111" fmla="*/ 208004 h 378"/>
              <a:gd name="T112" fmla="*/ 1130300 w 970"/>
              <a:gd name="T113" fmla="*/ 202931 h 378"/>
              <a:gd name="T114" fmla="*/ 1150620 w 970"/>
              <a:gd name="T115" fmla="*/ 208004 h 378"/>
              <a:gd name="T116" fmla="*/ 1172210 w 970"/>
              <a:gd name="T117" fmla="*/ 186443 h 378"/>
              <a:gd name="T118" fmla="*/ 1189990 w 970"/>
              <a:gd name="T119" fmla="*/ 197858 h 378"/>
              <a:gd name="T120" fmla="*/ 1210310 w 970"/>
              <a:gd name="T121" fmla="*/ 186443 h 378"/>
              <a:gd name="T122" fmla="*/ 1229360 w 970"/>
              <a:gd name="T123" fmla="*/ 197858 h 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0" h="378">
                <a:moveTo>
                  <a:pt x="0" y="172"/>
                </a:moveTo>
                <a:lnTo>
                  <a:pt x="2" y="162"/>
                </a:lnTo>
                <a:lnTo>
                  <a:pt x="2" y="164"/>
                </a:lnTo>
                <a:lnTo>
                  <a:pt x="2" y="168"/>
                </a:lnTo>
                <a:lnTo>
                  <a:pt x="2" y="170"/>
                </a:lnTo>
                <a:lnTo>
                  <a:pt x="2" y="174"/>
                </a:lnTo>
                <a:lnTo>
                  <a:pt x="4" y="180"/>
                </a:lnTo>
                <a:lnTo>
                  <a:pt x="4" y="186"/>
                </a:lnTo>
                <a:lnTo>
                  <a:pt x="4" y="182"/>
                </a:lnTo>
                <a:lnTo>
                  <a:pt x="4" y="178"/>
                </a:lnTo>
                <a:lnTo>
                  <a:pt x="6" y="178"/>
                </a:lnTo>
                <a:lnTo>
                  <a:pt x="6" y="176"/>
                </a:lnTo>
                <a:lnTo>
                  <a:pt x="6" y="170"/>
                </a:lnTo>
                <a:lnTo>
                  <a:pt x="8" y="174"/>
                </a:lnTo>
                <a:lnTo>
                  <a:pt x="8" y="176"/>
                </a:lnTo>
                <a:lnTo>
                  <a:pt x="8" y="174"/>
                </a:lnTo>
                <a:lnTo>
                  <a:pt x="8" y="168"/>
                </a:lnTo>
                <a:lnTo>
                  <a:pt x="10" y="162"/>
                </a:lnTo>
                <a:lnTo>
                  <a:pt x="10" y="164"/>
                </a:lnTo>
                <a:lnTo>
                  <a:pt x="10" y="170"/>
                </a:lnTo>
                <a:lnTo>
                  <a:pt x="10" y="174"/>
                </a:lnTo>
                <a:lnTo>
                  <a:pt x="12" y="170"/>
                </a:lnTo>
                <a:lnTo>
                  <a:pt x="12" y="168"/>
                </a:lnTo>
                <a:lnTo>
                  <a:pt x="12" y="166"/>
                </a:lnTo>
                <a:lnTo>
                  <a:pt x="12" y="170"/>
                </a:lnTo>
                <a:lnTo>
                  <a:pt x="14" y="164"/>
                </a:lnTo>
                <a:lnTo>
                  <a:pt x="14" y="162"/>
                </a:lnTo>
                <a:lnTo>
                  <a:pt x="14" y="156"/>
                </a:lnTo>
                <a:lnTo>
                  <a:pt x="14" y="153"/>
                </a:lnTo>
                <a:lnTo>
                  <a:pt x="16" y="160"/>
                </a:lnTo>
                <a:lnTo>
                  <a:pt x="16" y="158"/>
                </a:lnTo>
                <a:lnTo>
                  <a:pt x="16" y="151"/>
                </a:lnTo>
                <a:lnTo>
                  <a:pt x="16" y="153"/>
                </a:lnTo>
                <a:lnTo>
                  <a:pt x="18" y="162"/>
                </a:lnTo>
                <a:lnTo>
                  <a:pt x="18" y="168"/>
                </a:lnTo>
                <a:lnTo>
                  <a:pt x="18" y="164"/>
                </a:lnTo>
                <a:lnTo>
                  <a:pt x="20" y="164"/>
                </a:lnTo>
                <a:lnTo>
                  <a:pt x="20" y="162"/>
                </a:lnTo>
                <a:lnTo>
                  <a:pt x="20" y="164"/>
                </a:lnTo>
                <a:lnTo>
                  <a:pt x="23" y="168"/>
                </a:lnTo>
                <a:lnTo>
                  <a:pt x="23" y="170"/>
                </a:lnTo>
                <a:lnTo>
                  <a:pt x="23" y="164"/>
                </a:lnTo>
                <a:lnTo>
                  <a:pt x="23" y="166"/>
                </a:lnTo>
                <a:lnTo>
                  <a:pt x="23" y="170"/>
                </a:lnTo>
                <a:lnTo>
                  <a:pt x="25" y="170"/>
                </a:lnTo>
                <a:lnTo>
                  <a:pt x="25" y="168"/>
                </a:lnTo>
                <a:lnTo>
                  <a:pt x="25" y="170"/>
                </a:lnTo>
                <a:lnTo>
                  <a:pt x="25" y="166"/>
                </a:lnTo>
                <a:lnTo>
                  <a:pt x="27" y="158"/>
                </a:lnTo>
                <a:lnTo>
                  <a:pt x="27" y="151"/>
                </a:lnTo>
                <a:lnTo>
                  <a:pt x="27" y="160"/>
                </a:lnTo>
                <a:lnTo>
                  <a:pt x="27" y="162"/>
                </a:lnTo>
                <a:lnTo>
                  <a:pt x="29" y="162"/>
                </a:lnTo>
                <a:lnTo>
                  <a:pt x="29" y="164"/>
                </a:lnTo>
                <a:lnTo>
                  <a:pt x="29" y="166"/>
                </a:lnTo>
                <a:lnTo>
                  <a:pt x="31" y="162"/>
                </a:lnTo>
                <a:lnTo>
                  <a:pt x="31" y="166"/>
                </a:lnTo>
                <a:lnTo>
                  <a:pt x="31" y="164"/>
                </a:lnTo>
                <a:lnTo>
                  <a:pt x="33" y="162"/>
                </a:lnTo>
                <a:lnTo>
                  <a:pt x="33" y="158"/>
                </a:lnTo>
                <a:lnTo>
                  <a:pt x="33" y="156"/>
                </a:lnTo>
                <a:lnTo>
                  <a:pt x="33" y="158"/>
                </a:lnTo>
                <a:lnTo>
                  <a:pt x="35" y="166"/>
                </a:lnTo>
                <a:lnTo>
                  <a:pt x="35" y="170"/>
                </a:lnTo>
                <a:lnTo>
                  <a:pt x="35" y="164"/>
                </a:lnTo>
                <a:lnTo>
                  <a:pt x="37" y="158"/>
                </a:lnTo>
                <a:lnTo>
                  <a:pt x="37" y="153"/>
                </a:lnTo>
                <a:lnTo>
                  <a:pt x="37" y="160"/>
                </a:lnTo>
                <a:lnTo>
                  <a:pt x="37" y="164"/>
                </a:lnTo>
                <a:lnTo>
                  <a:pt x="39" y="164"/>
                </a:lnTo>
                <a:lnTo>
                  <a:pt x="39" y="158"/>
                </a:lnTo>
                <a:lnTo>
                  <a:pt x="39" y="160"/>
                </a:lnTo>
                <a:lnTo>
                  <a:pt x="39" y="168"/>
                </a:lnTo>
                <a:lnTo>
                  <a:pt x="41" y="174"/>
                </a:lnTo>
                <a:lnTo>
                  <a:pt x="41" y="168"/>
                </a:lnTo>
                <a:lnTo>
                  <a:pt x="43" y="170"/>
                </a:lnTo>
                <a:lnTo>
                  <a:pt x="43" y="164"/>
                </a:lnTo>
                <a:lnTo>
                  <a:pt x="43" y="160"/>
                </a:lnTo>
                <a:lnTo>
                  <a:pt x="43" y="166"/>
                </a:lnTo>
                <a:lnTo>
                  <a:pt x="45" y="164"/>
                </a:lnTo>
                <a:lnTo>
                  <a:pt x="45" y="166"/>
                </a:lnTo>
                <a:lnTo>
                  <a:pt x="45" y="168"/>
                </a:lnTo>
                <a:lnTo>
                  <a:pt x="47" y="164"/>
                </a:lnTo>
                <a:lnTo>
                  <a:pt x="47" y="162"/>
                </a:lnTo>
                <a:lnTo>
                  <a:pt x="47" y="168"/>
                </a:lnTo>
                <a:lnTo>
                  <a:pt x="47" y="174"/>
                </a:lnTo>
                <a:lnTo>
                  <a:pt x="49" y="174"/>
                </a:lnTo>
                <a:lnTo>
                  <a:pt x="49" y="170"/>
                </a:lnTo>
                <a:lnTo>
                  <a:pt x="49" y="166"/>
                </a:lnTo>
                <a:lnTo>
                  <a:pt x="51" y="217"/>
                </a:lnTo>
                <a:lnTo>
                  <a:pt x="53" y="29"/>
                </a:lnTo>
                <a:lnTo>
                  <a:pt x="53" y="84"/>
                </a:lnTo>
                <a:lnTo>
                  <a:pt x="53" y="111"/>
                </a:lnTo>
                <a:lnTo>
                  <a:pt x="55" y="119"/>
                </a:lnTo>
                <a:lnTo>
                  <a:pt x="55" y="127"/>
                </a:lnTo>
                <a:lnTo>
                  <a:pt x="55" y="123"/>
                </a:lnTo>
                <a:lnTo>
                  <a:pt x="57" y="113"/>
                </a:lnTo>
                <a:lnTo>
                  <a:pt x="57" y="105"/>
                </a:lnTo>
                <a:lnTo>
                  <a:pt x="57" y="88"/>
                </a:lnTo>
                <a:lnTo>
                  <a:pt x="57" y="80"/>
                </a:lnTo>
                <a:lnTo>
                  <a:pt x="59" y="68"/>
                </a:lnTo>
                <a:lnTo>
                  <a:pt x="59" y="51"/>
                </a:lnTo>
                <a:lnTo>
                  <a:pt x="59" y="33"/>
                </a:lnTo>
                <a:lnTo>
                  <a:pt x="59" y="13"/>
                </a:lnTo>
                <a:lnTo>
                  <a:pt x="61" y="0"/>
                </a:lnTo>
                <a:lnTo>
                  <a:pt x="61" y="3"/>
                </a:lnTo>
                <a:lnTo>
                  <a:pt x="61" y="27"/>
                </a:lnTo>
                <a:lnTo>
                  <a:pt x="61" y="58"/>
                </a:lnTo>
                <a:lnTo>
                  <a:pt x="61" y="74"/>
                </a:lnTo>
                <a:lnTo>
                  <a:pt x="63" y="94"/>
                </a:lnTo>
                <a:lnTo>
                  <a:pt x="63" y="121"/>
                </a:lnTo>
                <a:lnTo>
                  <a:pt x="63" y="143"/>
                </a:lnTo>
                <a:lnTo>
                  <a:pt x="63" y="158"/>
                </a:lnTo>
                <a:lnTo>
                  <a:pt x="65" y="164"/>
                </a:lnTo>
                <a:lnTo>
                  <a:pt x="65" y="176"/>
                </a:lnTo>
                <a:lnTo>
                  <a:pt x="65" y="192"/>
                </a:lnTo>
                <a:lnTo>
                  <a:pt x="65" y="204"/>
                </a:lnTo>
                <a:lnTo>
                  <a:pt x="68" y="204"/>
                </a:lnTo>
                <a:lnTo>
                  <a:pt x="68" y="207"/>
                </a:lnTo>
                <a:lnTo>
                  <a:pt x="68" y="204"/>
                </a:lnTo>
                <a:lnTo>
                  <a:pt x="68" y="202"/>
                </a:lnTo>
                <a:lnTo>
                  <a:pt x="70" y="204"/>
                </a:lnTo>
                <a:lnTo>
                  <a:pt x="70" y="207"/>
                </a:lnTo>
                <a:lnTo>
                  <a:pt x="70" y="200"/>
                </a:lnTo>
                <a:lnTo>
                  <a:pt x="70" y="188"/>
                </a:lnTo>
                <a:lnTo>
                  <a:pt x="72" y="180"/>
                </a:lnTo>
                <a:lnTo>
                  <a:pt x="72" y="178"/>
                </a:lnTo>
                <a:lnTo>
                  <a:pt x="72" y="174"/>
                </a:lnTo>
                <a:lnTo>
                  <a:pt x="72" y="176"/>
                </a:lnTo>
                <a:lnTo>
                  <a:pt x="72" y="180"/>
                </a:lnTo>
                <a:lnTo>
                  <a:pt x="74" y="184"/>
                </a:lnTo>
                <a:lnTo>
                  <a:pt x="74" y="186"/>
                </a:lnTo>
                <a:lnTo>
                  <a:pt x="74" y="190"/>
                </a:lnTo>
                <a:lnTo>
                  <a:pt x="74" y="192"/>
                </a:lnTo>
                <a:lnTo>
                  <a:pt x="76" y="200"/>
                </a:lnTo>
                <a:lnTo>
                  <a:pt x="76" y="209"/>
                </a:lnTo>
                <a:lnTo>
                  <a:pt x="76" y="233"/>
                </a:lnTo>
                <a:lnTo>
                  <a:pt x="76" y="245"/>
                </a:lnTo>
                <a:lnTo>
                  <a:pt x="78" y="247"/>
                </a:lnTo>
                <a:lnTo>
                  <a:pt x="78" y="245"/>
                </a:lnTo>
                <a:lnTo>
                  <a:pt x="78" y="251"/>
                </a:lnTo>
                <a:lnTo>
                  <a:pt x="80" y="268"/>
                </a:lnTo>
                <a:lnTo>
                  <a:pt x="80" y="288"/>
                </a:lnTo>
                <a:lnTo>
                  <a:pt x="80" y="302"/>
                </a:lnTo>
                <a:lnTo>
                  <a:pt x="80" y="313"/>
                </a:lnTo>
                <a:lnTo>
                  <a:pt x="82" y="327"/>
                </a:lnTo>
                <a:lnTo>
                  <a:pt x="82" y="347"/>
                </a:lnTo>
                <a:lnTo>
                  <a:pt x="82" y="355"/>
                </a:lnTo>
                <a:lnTo>
                  <a:pt x="82" y="358"/>
                </a:lnTo>
                <a:lnTo>
                  <a:pt x="82" y="366"/>
                </a:lnTo>
                <a:lnTo>
                  <a:pt x="84" y="378"/>
                </a:lnTo>
                <a:lnTo>
                  <a:pt x="84" y="376"/>
                </a:lnTo>
                <a:lnTo>
                  <a:pt x="84" y="366"/>
                </a:lnTo>
                <a:lnTo>
                  <a:pt x="84" y="364"/>
                </a:lnTo>
                <a:lnTo>
                  <a:pt x="86" y="362"/>
                </a:lnTo>
                <a:lnTo>
                  <a:pt x="86" y="364"/>
                </a:lnTo>
                <a:lnTo>
                  <a:pt x="86" y="374"/>
                </a:lnTo>
                <a:lnTo>
                  <a:pt x="86" y="376"/>
                </a:lnTo>
                <a:lnTo>
                  <a:pt x="88" y="364"/>
                </a:lnTo>
                <a:lnTo>
                  <a:pt x="88" y="355"/>
                </a:lnTo>
                <a:lnTo>
                  <a:pt x="88" y="345"/>
                </a:lnTo>
                <a:lnTo>
                  <a:pt x="88" y="343"/>
                </a:lnTo>
                <a:lnTo>
                  <a:pt x="90" y="337"/>
                </a:lnTo>
                <a:lnTo>
                  <a:pt x="90" y="335"/>
                </a:lnTo>
                <a:lnTo>
                  <a:pt x="90" y="333"/>
                </a:lnTo>
                <a:lnTo>
                  <a:pt x="90" y="329"/>
                </a:lnTo>
                <a:lnTo>
                  <a:pt x="92" y="329"/>
                </a:lnTo>
                <a:lnTo>
                  <a:pt x="92" y="337"/>
                </a:lnTo>
                <a:lnTo>
                  <a:pt x="92" y="343"/>
                </a:lnTo>
                <a:lnTo>
                  <a:pt x="92" y="339"/>
                </a:lnTo>
                <a:lnTo>
                  <a:pt x="92" y="337"/>
                </a:lnTo>
                <a:lnTo>
                  <a:pt x="94" y="341"/>
                </a:lnTo>
                <a:lnTo>
                  <a:pt x="94" y="343"/>
                </a:lnTo>
                <a:lnTo>
                  <a:pt x="94" y="341"/>
                </a:lnTo>
                <a:lnTo>
                  <a:pt x="94" y="337"/>
                </a:lnTo>
                <a:lnTo>
                  <a:pt x="96" y="333"/>
                </a:lnTo>
                <a:lnTo>
                  <a:pt x="96" y="335"/>
                </a:lnTo>
                <a:lnTo>
                  <a:pt x="96" y="333"/>
                </a:lnTo>
                <a:lnTo>
                  <a:pt x="96" y="329"/>
                </a:lnTo>
                <a:lnTo>
                  <a:pt x="98" y="319"/>
                </a:lnTo>
                <a:lnTo>
                  <a:pt x="98" y="311"/>
                </a:lnTo>
                <a:lnTo>
                  <a:pt x="98" y="307"/>
                </a:lnTo>
                <a:lnTo>
                  <a:pt x="98" y="304"/>
                </a:lnTo>
                <a:lnTo>
                  <a:pt x="100" y="296"/>
                </a:lnTo>
                <a:lnTo>
                  <a:pt x="100" y="290"/>
                </a:lnTo>
                <a:lnTo>
                  <a:pt x="100" y="292"/>
                </a:lnTo>
                <a:lnTo>
                  <a:pt x="100" y="296"/>
                </a:lnTo>
                <a:lnTo>
                  <a:pt x="102" y="290"/>
                </a:lnTo>
                <a:lnTo>
                  <a:pt x="102" y="282"/>
                </a:lnTo>
                <a:lnTo>
                  <a:pt x="102" y="280"/>
                </a:lnTo>
                <a:lnTo>
                  <a:pt x="102" y="276"/>
                </a:lnTo>
                <a:lnTo>
                  <a:pt x="102" y="274"/>
                </a:lnTo>
                <a:lnTo>
                  <a:pt x="104" y="270"/>
                </a:lnTo>
                <a:lnTo>
                  <a:pt x="104" y="272"/>
                </a:lnTo>
                <a:lnTo>
                  <a:pt x="104" y="274"/>
                </a:lnTo>
                <a:lnTo>
                  <a:pt x="106" y="280"/>
                </a:lnTo>
                <a:lnTo>
                  <a:pt x="106" y="272"/>
                </a:lnTo>
                <a:lnTo>
                  <a:pt x="106" y="266"/>
                </a:lnTo>
                <a:lnTo>
                  <a:pt x="106" y="262"/>
                </a:lnTo>
                <a:lnTo>
                  <a:pt x="108" y="253"/>
                </a:lnTo>
                <a:lnTo>
                  <a:pt x="108" y="245"/>
                </a:lnTo>
                <a:lnTo>
                  <a:pt x="108" y="243"/>
                </a:lnTo>
                <a:lnTo>
                  <a:pt x="110" y="243"/>
                </a:lnTo>
                <a:lnTo>
                  <a:pt x="110" y="245"/>
                </a:lnTo>
                <a:lnTo>
                  <a:pt x="110" y="251"/>
                </a:lnTo>
                <a:lnTo>
                  <a:pt x="113" y="260"/>
                </a:lnTo>
                <a:lnTo>
                  <a:pt x="113" y="264"/>
                </a:lnTo>
                <a:lnTo>
                  <a:pt x="113" y="253"/>
                </a:lnTo>
                <a:lnTo>
                  <a:pt x="113" y="241"/>
                </a:lnTo>
                <a:lnTo>
                  <a:pt x="113" y="235"/>
                </a:lnTo>
                <a:lnTo>
                  <a:pt x="115" y="227"/>
                </a:lnTo>
                <a:lnTo>
                  <a:pt x="115" y="217"/>
                </a:lnTo>
                <a:lnTo>
                  <a:pt x="115" y="209"/>
                </a:lnTo>
                <a:lnTo>
                  <a:pt x="115" y="207"/>
                </a:lnTo>
                <a:lnTo>
                  <a:pt x="117" y="209"/>
                </a:lnTo>
                <a:lnTo>
                  <a:pt x="117" y="213"/>
                </a:lnTo>
                <a:lnTo>
                  <a:pt x="117" y="209"/>
                </a:lnTo>
                <a:lnTo>
                  <a:pt x="119" y="198"/>
                </a:lnTo>
                <a:lnTo>
                  <a:pt x="119" y="194"/>
                </a:lnTo>
                <a:lnTo>
                  <a:pt x="119" y="184"/>
                </a:lnTo>
                <a:lnTo>
                  <a:pt x="119" y="180"/>
                </a:lnTo>
                <a:lnTo>
                  <a:pt x="121" y="178"/>
                </a:lnTo>
                <a:lnTo>
                  <a:pt x="121" y="176"/>
                </a:lnTo>
                <a:lnTo>
                  <a:pt x="121" y="170"/>
                </a:lnTo>
                <a:lnTo>
                  <a:pt x="123" y="164"/>
                </a:lnTo>
                <a:lnTo>
                  <a:pt x="123" y="168"/>
                </a:lnTo>
                <a:lnTo>
                  <a:pt x="123" y="170"/>
                </a:lnTo>
                <a:lnTo>
                  <a:pt x="123" y="166"/>
                </a:lnTo>
                <a:lnTo>
                  <a:pt x="123" y="156"/>
                </a:lnTo>
                <a:lnTo>
                  <a:pt x="125" y="151"/>
                </a:lnTo>
                <a:lnTo>
                  <a:pt x="125" y="156"/>
                </a:lnTo>
                <a:lnTo>
                  <a:pt x="127" y="158"/>
                </a:lnTo>
                <a:lnTo>
                  <a:pt x="127" y="156"/>
                </a:lnTo>
                <a:lnTo>
                  <a:pt x="127" y="153"/>
                </a:lnTo>
                <a:lnTo>
                  <a:pt x="127" y="147"/>
                </a:lnTo>
                <a:lnTo>
                  <a:pt x="129" y="143"/>
                </a:lnTo>
                <a:lnTo>
                  <a:pt x="129" y="147"/>
                </a:lnTo>
                <a:lnTo>
                  <a:pt x="129" y="145"/>
                </a:lnTo>
                <a:lnTo>
                  <a:pt x="131" y="141"/>
                </a:lnTo>
                <a:lnTo>
                  <a:pt x="131" y="149"/>
                </a:lnTo>
                <a:lnTo>
                  <a:pt x="131" y="156"/>
                </a:lnTo>
                <a:lnTo>
                  <a:pt x="131" y="158"/>
                </a:lnTo>
                <a:lnTo>
                  <a:pt x="133" y="164"/>
                </a:lnTo>
                <a:lnTo>
                  <a:pt x="133" y="166"/>
                </a:lnTo>
                <a:lnTo>
                  <a:pt x="133" y="162"/>
                </a:lnTo>
                <a:lnTo>
                  <a:pt x="133" y="151"/>
                </a:lnTo>
                <a:lnTo>
                  <a:pt x="133" y="141"/>
                </a:lnTo>
                <a:lnTo>
                  <a:pt x="135" y="135"/>
                </a:lnTo>
                <a:lnTo>
                  <a:pt x="135" y="137"/>
                </a:lnTo>
                <a:lnTo>
                  <a:pt x="135" y="139"/>
                </a:lnTo>
                <a:lnTo>
                  <a:pt x="135" y="135"/>
                </a:lnTo>
                <a:lnTo>
                  <a:pt x="137" y="131"/>
                </a:lnTo>
                <a:lnTo>
                  <a:pt x="137" y="137"/>
                </a:lnTo>
                <a:lnTo>
                  <a:pt x="137" y="133"/>
                </a:lnTo>
                <a:lnTo>
                  <a:pt x="139" y="133"/>
                </a:lnTo>
                <a:lnTo>
                  <a:pt x="139" y="137"/>
                </a:lnTo>
                <a:lnTo>
                  <a:pt x="139" y="143"/>
                </a:lnTo>
                <a:lnTo>
                  <a:pt x="139" y="149"/>
                </a:lnTo>
                <a:lnTo>
                  <a:pt x="141" y="149"/>
                </a:lnTo>
                <a:lnTo>
                  <a:pt x="141" y="145"/>
                </a:lnTo>
                <a:lnTo>
                  <a:pt x="141" y="141"/>
                </a:lnTo>
                <a:lnTo>
                  <a:pt x="141" y="137"/>
                </a:lnTo>
                <a:lnTo>
                  <a:pt x="143" y="137"/>
                </a:lnTo>
                <a:lnTo>
                  <a:pt x="143" y="133"/>
                </a:lnTo>
                <a:lnTo>
                  <a:pt x="143" y="135"/>
                </a:lnTo>
                <a:lnTo>
                  <a:pt x="143" y="139"/>
                </a:lnTo>
                <a:lnTo>
                  <a:pt x="145" y="143"/>
                </a:lnTo>
                <a:lnTo>
                  <a:pt x="145" y="141"/>
                </a:lnTo>
                <a:lnTo>
                  <a:pt x="145" y="145"/>
                </a:lnTo>
                <a:lnTo>
                  <a:pt x="147" y="147"/>
                </a:lnTo>
                <a:lnTo>
                  <a:pt x="147" y="141"/>
                </a:lnTo>
                <a:lnTo>
                  <a:pt x="147" y="137"/>
                </a:lnTo>
                <a:lnTo>
                  <a:pt x="149" y="137"/>
                </a:lnTo>
                <a:lnTo>
                  <a:pt x="149" y="133"/>
                </a:lnTo>
                <a:lnTo>
                  <a:pt x="149" y="137"/>
                </a:lnTo>
                <a:lnTo>
                  <a:pt x="151" y="139"/>
                </a:lnTo>
                <a:lnTo>
                  <a:pt x="151" y="147"/>
                </a:lnTo>
                <a:lnTo>
                  <a:pt x="151" y="151"/>
                </a:lnTo>
                <a:lnTo>
                  <a:pt x="151" y="145"/>
                </a:lnTo>
                <a:lnTo>
                  <a:pt x="153" y="141"/>
                </a:lnTo>
                <a:lnTo>
                  <a:pt x="153" y="129"/>
                </a:lnTo>
                <a:lnTo>
                  <a:pt x="153" y="121"/>
                </a:lnTo>
                <a:lnTo>
                  <a:pt x="153" y="131"/>
                </a:lnTo>
                <a:lnTo>
                  <a:pt x="155" y="139"/>
                </a:lnTo>
                <a:lnTo>
                  <a:pt x="155" y="137"/>
                </a:lnTo>
                <a:lnTo>
                  <a:pt x="158" y="137"/>
                </a:lnTo>
                <a:lnTo>
                  <a:pt x="158" y="135"/>
                </a:lnTo>
                <a:lnTo>
                  <a:pt x="158" y="137"/>
                </a:lnTo>
                <a:lnTo>
                  <a:pt x="160" y="145"/>
                </a:lnTo>
                <a:lnTo>
                  <a:pt x="160" y="149"/>
                </a:lnTo>
                <a:lnTo>
                  <a:pt x="162" y="147"/>
                </a:lnTo>
                <a:lnTo>
                  <a:pt x="162" y="145"/>
                </a:lnTo>
                <a:lnTo>
                  <a:pt x="162" y="147"/>
                </a:lnTo>
                <a:lnTo>
                  <a:pt x="164" y="139"/>
                </a:lnTo>
                <a:lnTo>
                  <a:pt x="164" y="141"/>
                </a:lnTo>
                <a:lnTo>
                  <a:pt x="164" y="143"/>
                </a:lnTo>
                <a:lnTo>
                  <a:pt x="164" y="151"/>
                </a:lnTo>
                <a:lnTo>
                  <a:pt x="164" y="156"/>
                </a:lnTo>
                <a:lnTo>
                  <a:pt x="166" y="153"/>
                </a:lnTo>
                <a:lnTo>
                  <a:pt x="166" y="156"/>
                </a:lnTo>
                <a:lnTo>
                  <a:pt x="168" y="158"/>
                </a:lnTo>
                <a:lnTo>
                  <a:pt x="168" y="156"/>
                </a:lnTo>
                <a:lnTo>
                  <a:pt x="168" y="149"/>
                </a:lnTo>
                <a:lnTo>
                  <a:pt x="168" y="145"/>
                </a:lnTo>
                <a:lnTo>
                  <a:pt x="170" y="147"/>
                </a:lnTo>
                <a:lnTo>
                  <a:pt x="170" y="149"/>
                </a:lnTo>
                <a:lnTo>
                  <a:pt x="170" y="147"/>
                </a:lnTo>
                <a:lnTo>
                  <a:pt x="172" y="143"/>
                </a:lnTo>
                <a:lnTo>
                  <a:pt x="172" y="147"/>
                </a:lnTo>
                <a:lnTo>
                  <a:pt x="172" y="145"/>
                </a:lnTo>
                <a:lnTo>
                  <a:pt x="174" y="139"/>
                </a:lnTo>
                <a:lnTo>
                  <a:pt x="174" y="141"/>
                </a:lnTo>
                <a:lnTo>
                  <a:pt x="174" y="139"/>
                </a:lnTo>
                <a:lnTo>
                  <a:pt x="176" y="139"/>
                </a:lnTo>
                <a:lnTo>
                  <a:pt x="176" y="141"/>
                </a:lnTo>
                <a:lnTo>
                  <a:pt x="176" y="145"/>
                </a:lnTo>
                <a:lnTo>
                  <a:pt x="178" y="147"/>
                </a:lnTo>
                <a:lnTo>
                  <a:pt x="178" y="149"/>
                </a:lnTo>
                <a:lnTo>
                  <a:pt x="178" y="147"/>
                </a:lnTo>
                <a:lnTo>
                  <a:pt x="178" y="149"/>
                </a:lnTo>
                <a:lnTo>
                  <a:pt x="180" y="149"/>
                </a:lnTo>
                <a:lnTo>
                  <a:pt x="180" y="145"/>
                </a:lnTo>
                <a:lnTo>
                  <a:pt x="182" y="137"/>
                </a:lnTo>
                <a:lnTo>
                  <a:pt x="182" y="141"/>
                </a:lnTo>
                <a:lnTo>
                  <a:pt x="182" y="145"/>
                </a:lnTo>
                <a:lnTo>
                  <a:pt x="184" y="151"/>
                </a:lnTo>
                <a:lnTo>
                  <a:pt x="184" y="153"/>
                </a:lnTo>
                <a:lnTo>
                  <a:pt x="184" y="145"/>
                </a:lnTo>
                <a:lnTo>
                  <a:pt x="186" y="145"/>
                </a:lnTo>
                <a:lnTo>
                  <a:pt x="186" y="141"/>
                </a:lnTo>
                <a:lnTo>
                  <a:pt x="186" y="139"/>
                </a:lnTo>
                <a:lnTo>
                  <a:pt x="186" y="141"/>
                </a:lnTo>
                <a:lnTo>
                  <a:pt x="188" y="143"/>
                </a:lnTo>
                <a:lnTo>
                  <a:pt x="188" y="141"/>
                </a:lnTo>
                <a:lnTo>
                  <a:pt x="190" y="141"/>
                </a:lnTo>
                <a:lnTo>
                  <a:pt x="190" y="139"/>
                </a:lnTo>
                <a:lnTo>
                  <a:pt x="190" y="131"/>
                </a:lnTo>
                <a:lnTo>
                  <a:pt x="192" y="135"/>
                </a:lnTo>
                <a:lnTo>
                  <a:pt x="192" y="137"/>
                </a:lnTo>
                <a:lnTo>
                  <a:pt x="192" y="133"/>
                </a:lnTo>
                <a:lnTo>
                  <a:pt x="194" y="139"/>
                </a:lnTo>
                <a:lnTo>
                  <a:pt x="194" y="141"/>
                </a:lnTo>
                <a:lnTo>
                  <a:pt x="194" y="143"/>
                </a:lnTo>
                <a:lnTo>
                  <a:pt x="196" y="145"/>
                </a:lnTo>
                <a:lnTo>
                  <a:pt x="196" y="143"/>
                </a:lnTo>
                <a:lnTo>
                  <a:pt x="196" y="141"/>
                </a:lnTo>
                <a:lnTo>
                  <a:pt x="196" y="145"/>
                </a:lnTo>
                <a:lnTo>
                  <a:pt x="198" y="149"/>
                </a:lnTo>
                <a:lnTo>
                  <a:pt x="198" y="145"/>
                </a:lnTo>
                <a:lnTo>
                  <a:pt x="198" y="141"/>
                </a:lnTo>
                <a:lnTo>
                  <a:pt x="200" y="139"/>
                </a:lnTo>
                <a:lnTo>
                  <a:pt x="200" y="143"/>
                </a:lnTo>
                <a:lnTo>
                  <a:pt x="200" y="141"/>
                </a:lnTo>
                <a:lnTo>
                  <a:pt x="203" y="141"/>
                </a:lnTo>
                <a:lnTo>
                  <a:pt x="203" y="145"/>
                </a:lnTo>
                <a:lnTo>
                  <a:pt x="203" y="151"/>
                </a:lnTo>
                <a:lnTo>
                  <a:pt x="203" y="147"/>
                </a:lnTo>
                <a:lnTo>
                  <a:pt x="205" y="143"/>
                </a:lnTo>
                <a:lnTo>
                  <a:pt x="205" y="145"/>
                </a:lnTo>
                <a:lnTo>
                  <a:pt x="205" y="141"/>
                </a:lnTo>
                <a:lnTo>
                  <a:pt x="207" y="147"/>
                </a:lnTo>
                <a:lnTo>
                  <a:pt x="207" y="153"/>
                </a:lnTo>
                <a:lnTo>
                  <a:pt x="207" y="156"/>
                </a:lnTo>
                <a:lnTo>
                  <a:pt x="207" y="158"/>
                </a:lnTo>
                <a:lnTo>
                  <a:pt x="209" y="153"/>
                </a:lnTo>
                <a:lnTo>
                  <a:pt x="209" y="143"/>
                </a:lnTo>
                <a:lnTo>
                  <a:pt x="209" y="135"/>
                </a:lnTo>
                <a:lnTo>
                  <a:pt x="209" y="137"/>
                </a:lnTo>
                <a:lnTo>
                  <a:pt x="211" y="141"/>
                </a:lnTo>
                <a:lnTo>
                  <a:pt x="211" y="147"/>
                </a:lnTo>
                <a:lnTo>
                  <a:pt x="213" y="143"/>
                </a:lnTo>
                <a:lnTo>
                  <a:pt x="213" y="133"/>
                </a:lnTo>
                <a:lnTo>
                  <a:pt x="213" y="135"/>
                </a:lnTo>
                <a:lnTo>
                  <a:pt x="213" y="139"/>
                </a:lnTo>
                <a:lnTo>
                  <a:pt x="213" y="133"/>
                </a:lnTo>
                <a:lnTo>
                  <a:pt x="215" y="133"/>
                </a:lnTo>
                <a:lnTo>
                  <a:pt x="215" y="139"/>
                </a:lnTo>
                <a:lnTo>
                  <a:pt x="215" y="141"/>
                </a:lnTo>
                <a:lnTo>
                  <a:pt x="215" y="145"/>
                </a:lnTo>
                <a:lnTo>
                  <a:pt x="217" y="147"/>
                </a:lnTo>
                <a:lnTo>
                  <a:pt x="217" y="139"/>
                </a:lnTo>
                <a:lnTo>
                  <a:pt x="217" y="141"/>
                </a:lnTo>
                <a:lnTo>
                  <a:pt x="219" y="147"/>
                </a:lnTo>
                <a:lnTo>
                  <a:pt x="219" y="153"/>
                </a:lnTo>
                <a:lnTo>
                  <a:pt x="219" y="151"/>
                </a:lnTo>
                <a:lnTo>
                  <a:pt x="221" y="147"/>
                </a:lnTo>
                <a:lnTo>
                  <a:pt x="221" y="141"/>
                </a:lnTo>
                <a:lnTo>
                  <a:pt x="223" y="141"/>
                </a:lnTo>
                <a:lnTo>
                  <a:pt x="223" y="151"/>
                </a:lnTo>
                <a:lnTo>
                  <a:pt x="223" y="158"/>
                </a:lnTo>
                <a:lnTo>
                  <a:pt x="223" y="160"/>
                </a:lnTo>
                <a:lnTo>
                  <a:pt x="223" y="158"/>
                </a:lnTo>
                <a:lnTo>
                  <a:pt x="225" y="158"/>
                </a:lnTo>
                <a:lnTo>
                  <a:pt x="225" y="153"/>
                </a:lnTo>
                <a:lnTo>
                  <a:pt x="225" y="160"/>
                </a:lnTo>
                <a:lnTo>
                  <a:pt x="227" y="164"/>
                </a:lnTo>
                <a:lnTo>
                  <a:pt x="227" y="162"/>
                </a:lnTo>
                <a:lnTo>
                  <a:pt x="227" y="153"/>
                </a:lnTo>
                <a:lnTo>
                  <a:pt x="227" y="147"/>
                </a:lnTo>
                <a:lnTo>
                  <a:pt x="229" y="145"/>
                </a:lnTo>
                <a:lnTo>
                  <a:pt x="229" y="149"/>
                </a:lnTo>
                <a:lnTo>
                  <a:pt x="229" y="153"/>
                </a:lnTo>
                <a:lnTo>
                  <a:pt x="231" y="156"/>
                </a:lnTo>
                <a:lnTo>
                  <a:pt x="231" y="153"/>
                </a:lnTo>
                <a:lnTo>
                  <a:pt x="231" y="156"/>
                </a:lnTo>
                <a:lnTo>
                  <a:pt x="233" y="158"/>
                </a:lnTo>
                <a:lnTo>
                  <a:pt x="233" y="149"/>
                </a:lnTo>
                <a:lnTo>
                  <a:pt x="233" y="143"/>
                </a:lnTo>
                <a:lnTo>
                  <a:pt x="235" y="143"/>
                </a:lnTo>
                <a:lnTo>
                  <a:pt x="235" y="139"/>
                </a:lnTo>
                <a:lnTo>
                  <a:pt x="235" y="143"/>
                </a:lnTo>
                <a:lnTo>
                  <a:pt x="235" y="149"/>
                </a:lnTo>
                <a:lnTo>
                  <a:pt x="237" y="153"/>
                </a:lnTo>
                <a:lnTo>
                  <a:pt x="237" y="149"/>
                </a:lnTo>
                <a:lnTo>
                  <a:pt x="237" y="147"/>
                </a:lnTo>
                <a:lnTo>
                  <a:pt x="239" y="147"/>
                </a:lnTo>
                <a:lnTo>
                  <a:pt x="239" y="143"/>
                </a:lnTo>
                <a:lnTo>
                  <a:pt x="241" y="143"/>
                </a:lnTo>
                <a:lnTo>
                  <a:pt x="241" y="141"/>
                </a:lnTo>
                <a:lnTo>
                  <a:pt x="241" y="145"/>
                </a:lnTo>
                <a:lnTo>
                  <a:pt x="243" y="145"/>
                </a:lnTo>
                <a:lnTo>
                  <a:pt x="243" y="143"/>
                </a:lnTo>
                <a:lnTo>
                  <a:pt x="243" y="145"/>
                </a:lnTo>
                <a:lnTo>
                  <a:pt x="243" y="149"/>
                </a:lnTo>
                <a:lnTo>
                  <a:pt x="243" y="156"/>
                </a:lnTo>
                <a:lnTo>
                  <a:pt x="245" y="153"/>
                </a:lnTo>
                <a:lnTo>
                  <a:pt x="245" y="149"/>
                </a:lnTo>
                <a:lnTo>
                  <a:pt x="245" y="153"/>
                </a:lnTo>
                <a:lnTo>
                  <a:pt x="248" y="153"/>
                </a:lnTo>
                <a:lnTo>
                  <a:pt x="248" y="149"/>
                </a:lnTo>
                <a:lnTo>
                  <a:pt x="248" y="143"/>
                </a:lnTo>
                <a:lnTo>
                  <a:pt x="250" y="141"/>
                </a:lnTo>
                <a:lnTo>
                  <a:pt x="250" y="143"/>
                </a:lnTo>
                <a:lnTo>
                  <a:pt x="250" y="147"/>
                </a:lnTo>
                <a:lnTo>
                  <a:pt x="250" y="158"/>
                </a:lnTo>
                <a:lnTo>
                  <a:pt x="252" y="162"/>
                </a:lnTo>
                <a:lnTo>
                  <a:pt x="252" y="158"/>
                </a:lnTo>
                <a:lnTo>
                  <a:pt x="252" y="153"/>
                </a:lnTo>
                <a:lnTo>
                  <a:pt x="252" y="149"/>
                </a:lnTo>
                <a:lnTo>
                  <a:pt x="254" y="147"/>
                </a:lnTo>
                <a:lnTo>
                  <a:pt x="254" y="149"/>
                </a:lnTo>
                <a:lnTo>
                  <a:pt x="254" y="151"/>
                </a:lnTo>
                <a:lnTo>
                  <a:pt x="254" y="149"/>
                </a:lnTo>
                <a:lnTo>
                  <a:pt x="254" y="145"/>
                </a:lnTo>
                <a:lnTo>
                  <a:pt x="256" y="145"/>
                </a:lnTo>
                <a:lnTo>
                  <a:pt x="256" y="149"/>
                </a:lnTo>
                <a:lnTo>
                  <a:pt x="256" y="145"/>
                </a:lnTo>
                <a:lnTo>
                  <a:pt x="256" y="147"/>
                </a:lnTo>
                <a:lnTo>
                  <a:pt x="258" y="149"/>
                </a:lnTo>
                <a:lnTo>
                  <a:pt x="258" y="151"/>
                </a:lnTo>
                <a:lnTo>
                  <a:pt x="258" y="149"/>
                </a:lnTo>
                <a:lnTo>
                  <a:pt x="260" y="147"/>
                </a:lnTo>
                <a:lnTo>
                  <a:pt x="260" y="145"/>
                </a:lnTo>
                <a:lnTo>
                  <a:pt x="260" y="149"/>
                </a:lnTo>
                <a:lnTo>
                  <a:pt x="260" y="145"/>
                </a:lnTo>
                <a:lnTo>
                  <a:pt x="262" y="143"/>
                </a:lnTo>
                <a:lnTo>
                  <a:pt x="262" y="147"/>
                </a:lnTo>
                <a:lnTo>
                  <a:pt x="262" y="145"/>
                </a:lnTo>
                <a:lnTo>
                  <a:pt x="262" y="143"/>
                </a:lnTo>
                <a:lnTo>
                  <a:pt x="264" y="143"/>
                </a:lnTo>
                <a:lnTo>
                  <a:pt x="264" y="147"/>
                </a:lnTo>
                <a:lnTo>
                  <a:pt x="266" y="149"/>
                </a:lnTo>
                <a:lnTo>
                  <a:pt x="266" y="147"/>
                </a:lnTo>
                <a:lnTo>
                  <a:pt x="266" y="145"/>
                </a:lnTo>
                <a:lnTo>
                  <a:pt x="268" y="143"/>
                </a:lnTo>
                <a:lnTo>
                  <a:pt x="268" y="145"/>
                </a:lnTo>
                <a:lnTo>
                  <a:pt x="268" y="149"/>
                </a:lnTo>
                <a:lnTo>
                  <a:pt x="268" y="145"/>
                </a:lnTo>
                <a:lnTo>
                  <a:pt x="270" y="141"/>
                </a:lnTo>
                <a:lnTo>
                  <a:pt x="270" y="133"/>
                </a:lnTo>
                <a:lnTo>
                  <a:pt x="270" y="129"/>
                </a:lnTo>
                <a:lnTo>
                  <a:pt x="270" y="139"/>
                </a:lnTo>
                <a:lnTo>
                  <a:pt x="272" y="147"/>
                </a:lnTo>
                <a:lnTo>
                  <a:pt x="272" y="151"/>
                </a:lnTo>
                <a:lnTo>
                  <a:pt x="272" y="153"/>
                </a:lnTo>
                <a:lnTo>
                  <a:pt x="272" y="151"/>
                </a:lnTo>
                <a:lnTo>
                  <a:pt x="274" y="147"/>
                </a:lnTo>
                <a:lnTo>
                  <a:pt x="274" y="145"/>
                </a:lnTo>
                <a:lnTo>
                  <a:pt x="274" y="143"/>
                </a:lnTo>
                <a:lnTo>
                  <a:pt x="276" y="147"/>
                </a:lnTo>
                <a:lnTo>
                  <a:pt x="276" y="145"/>
                </a:lnTo>
                <a:lnTo>
                  <a:pt x="276" y="143"/>
                </a:lnTo>
                <a:lnTo>
                  <a:pt x="276" y="147"/>
                </a:lnTo>
                <a:lnTo>
                  <a:pt x="278" y="153"/>
                </a:lnTo>
                <a:lnTo>
                  <a:pt x="278" y="151"/>
                </a:lnTo>
                <a:lnTo>
                  <a:pt x="278" y="141"/>
                </a:lnTo>
                <a:lnTo>
                  <a:pt x="278" y="137"/>
                </a:lnTo>
                <a:lnTo>
                  <a:pt x="280" y="137"/>
                </a:lnTo>
                <a:lnTo>
                  <a:pt x="280" y="139"/>
                </a:lnTo>
                <a:lnTo>
                  <a:pt x="280" y="147"/>
                </a:lnTo>
                <a:lnTo>
                  <a:pt x="280" y="149"/>
                </a:lnTo>
                <a:lnTo>
                  <a:pt x="282" y="147"/>
                </a:lnTo>
                <a:lnTo>
                  <a:pt x="282" y="137"/>
                </a:lnTo>
                <a:lnTo>
                  <a:pt x="282" y="143"/>
                </a:lnTo>
                <a:lnTo>
                  <a:pt x="284" y="143"/>
                </a:lnTo>
                <a:lnTo>
                  <a:pt x="284" y="139"/>
                </a:lnTo>
                <a:lnTo>
                  <a:pt x="284" y="137"/>
                </a:lnTo>
                <a:lnTo>
                  <a:pt x="284" y="145"/>
                </a:lnTo>
                <a:lnTo>
                  <a:pt x="286" y="158"/>
                </a:lnTo>
                <a:lnTo>
                  <a:pt x="286" y="153"/>
                </a:lnTo>
                <a:lnTo>
                  <a:pt x="286" y="147"/>
                </a:lnTo>
                <a:lnTo>
                  <a:pt x="286" y="143"/>
                </a:lnTo>
                <a:lnTo>
                  <a:pt x="288" y="141"/>
                </a:lnTo>
                <a:lnTo>
                  <a:pt x="288" y="149"/>
                </a:lnTo>
                <a:lnTo>
                  <a:pt x="290" y="151"/>
                </a:lnTo>
                <a:lnTo>
                  <a:pt x="290" y="145"/>
                </a:lnTo>
                <a:lnTo>
                  <a:pt x="290" y="147"/>
                </a:lnTo>
                <a:lnTo>
                  <a:pt x="290" y="149"/>
                </a:lnTo>
                <a:lnTo>
                  <a:pt x="293" y="147"/>
                </a:lnTo>
                <a:lnTo>
                  <a:pt x="293" y="151"/>
                </a:lnTo>
                <a:lnTo>
                  <a:pt x="293" y="149"/>
                </a:lnTo>
                <a:lnTo>
                  <a:pt x="293" y="143"/>
                </a:lnTo>
                <a:lnTo>
                  <a:pt x="293" y="141"/>
                </a:lnTo>
                <a:lnTo>
                  <a:pt x="295" y="143"/>
                </a:lnTo>
                <a:lnTo>
                  <a:pt x="295" y="149"/>
                </a:lnTo>
                <a:lnTo>
                  <a:pt x="295" y="151"/>
                </a:lnTo>
                <a:lnTo>
                  <a:pt x="297" y="153"/>
                </a:lnTo>
                <a:lnTo>
                  <a:pt x="297" y="151"/>
                </a:lnTo>
                <a:lnTo>
                  <a:pt x="297" y="149"/>
                </a:lnTo>
                <a:lnTo>
                  <a:pt x="297" y="143"/>
                </a:lnTo>
                <a:lnTo>
                  <a:pt x="299" y="139"/>
                </a:lnTo>
                <a:lnTo>
                  <a:pt x="299" y="141"/>
                </a:lnTo>
                <a:lnTo>
                  <a:pt x="299" y="143"/>
                </a:lnTo>
                <a:lnTo>
                  <a:pt x="299" y="147"/>
                </a:lnTo>
                <a:lnTo>
                  <a:pt x="301" y="149"/>
                </a:lnTo>
                <a:lnTo>
                  <a:pt x="301" y="158"/>
                </a:lnTo>
                <a:lnTo>
                  <a:pt x="301" y="160"/>
                </a:lnTo>
                <a:lnTo>
                  <a:pt x="303" y="158"/>
                </a:lnTo>
                <a:lnTo>
                  <a:pt x="303" y="153"/>
                </a:lnTo>
                <a:lnTo>
                  <a:pt x="303" y="149"/>
                </a:lnTo>
                <a:lnTo>
                  <a:pt x="303" y="145"/>
                </a:lnTo>
                <a:lnTo>
                  <a:pt x="305" y="143"/>
                </a:lnTo>
                <a:lnTo>
                  <a:pt x="305" y="145"/>
                </a:lnTo>
                <a:lnTo>
                  <a:pt x="305" y="149"/>
                </a:lnTo>
                <a:lnTo>
                  <a:pt x="305" y="151"/>
                </a:lnTo>
                <a:lnTo>
                  <a:pt x="307" y="151"/>
                </a:lnTo>
                <a:lnTo>
                  <a:pt x="307" y="147"/>
                </a:lnTo>
                <a:lnTo>
                  <a:pt x="307" y="149"/>
                </a:lnTo>
                <a:lnTo>
                  <a:pt x="307" y="153"/>
                </a:lnTo>
                <a:lnTo>
                  <a:pt x="309" y="153"/>
                </a:lnTo>
                <a:lnTo>
                  <a:pt x="309" y="158"/>
                </a:lnTo>
                <a:lnTo>
                  <a:pt x="309" y="153"/>
                </a:lnTo>
                <a:lnTo>
                  <a:pt x="311" y="151"/>
                </a:lnTo>
                <a:lnTo>
                  <a:pt x="311" y="153"/>
                </a:lnTo>
                <a:lnTo>
                  <a:pt x="313" y="156"/>
                </a:lnTo>
                <a:lnTo>
                  <a:pt x="313" y="158"/>
                </a:lnTo>
                <a:lnTo>
                  <a:pt x="313" y="149"/>
                </a:lnTo>
                <a:lnTo>
                  <a:pt x="313" y="141"/>
                </a:lnTo>
                <a:lnTo>
                  <a:pt x="313" y="143"/>
                </a:lnTo>
                <a:lnTo>
                  <a:pt x="315" y="147"/>
                </a:lnTo>
                <a:lnTo>
                  <a:pt x="315" y="158"/>
                </a:lnTo>
                <a:lnTo>
                  <a:pt x="315" y="153"/>
                </a:lnTo>
                <a:lnTo>
                  <a:pt x="315" y="149"/>
                </a:lnTo>
                <a:lnTo>
                  <a:pt x="317" y="149"/>
                </a:lnTo>
                <a:lnTo>
                  <a:pt x="317" y="147"/>
                </a:lnTo>
                <a:lnTo>
                  <a:pt x="317" y="139"/>
                </a:lnTo>
                <a:lnTo>
                  <a:pt x="317" y="141"/>
                </a:lnTo>
                <a:lnTo>
                  <a:pt x="319" y="141"/>
                </a:lnTo>
                <a:lnTo>
                  <a:pt x="319" y="145"/>
                </a:lnTo>
                <a:lnTo>
                  <a:pt x="319" y="153"/>
                </a:lnTo>
                <a:lnTo>
                  <a:pt x="321" y="158"/>
                </a:lnTo>
                <a:lnTo>
                  <a:pt x="321" y="156"/>
                </a:lnTo>
                <a:lnTo>
                  <a:pt x="321" y="158"/>
                </a:lnTo>
                <a:lnTo>
                  <a:pt x="321" y="156"/>
                </a:lnTo>
                <a:lnTo>
                  <a:pt x="323" y="153"/>
                </a:lnTo>
                <a:lnTo>
                  <a:pt x="323" y="156"/>
                </a:lnTo>
                <a:lnTo>
                  <a:pt x="323" y="153"/>
                </a:lnTo>
                <a:lnTo>
                  <a:pt x="323" y="158"/>
                </a:lnTo>
                <a:lnTo>
                  <a:pt x="325" y="160"/>
                </a:lnTo>
                <a:lnTo>
                  <a:pt x="325" y="158"/>
                </a:lnTo>
                <a:lnTo>
                  <a:pt x="325" y="156"/>
                </a:lnTo>
                <a:lnTo>
                  <a:pt x="327" y="156"/>
                </a:lnTo>
                <a:lnTo>
                  <a:pt x="327" y="158"/>
                </a:lnTo>
                <a:lnTo>
                  <a:pt x="327" y="160"/>
                </a:lnTo>
                <a:lnTo>
                  <a:pt x="327" y="153"/>
                </a:lnTo>
                <a:lnTo>
                  <a:pt x="329" y="145"/>
                </a:lnTo>
                <a:lnTo>
                  <a:pt x="329" y="139"/>
                </a:lnTo>
                <a:lnTo>
                  <a:pt x="329" y="141"/>
                </a:lnTo>
                <a:lnTo>
                  <a:pt x="331" y="145"/>
                </a:lnTo>
                <a:lnTo>
                  <a:pt x="331" y="147"/>
                </a:lnTo>
                <a:lnTo>
                  <a:pt x="331" y="143"/>
                </a:lnTo>
                <a:lnTo>
                  <a:pt x="333" y="141"/>
                </a:lnTo>
                <a:lnTo>
                  <a:pt x="333" y="149"/>
                </a:lnTo>
                <a:lnTo>
                  <a:pt x="333" y="162"/>
                </a:lnTo>
                <a:lnTo>
                  <a:pt x="333" y="164"/>
                </a:lnTo>
                <a:lnTo>
                  <a:pt x="333" y="158"/>
                </a:lnTo>
                <a:lnTo>
                  <a:pt x="335" y="151"/>
                </a:lnTo>
                <a:lnTo>
                  <a:pt x="335" y="149"/>
                </a:lnTo>
                <a:lnTo>
                  <a:pt x="335" y="145"/>
                </a:lnTo>
                <a:lnTo>
                  <a:pt x="338" y="145"/>
                </a:lnTo>
                <a:lnTo>
                  <a:pt x="338" y="153"/>
                </a:lnTo>
                <a:lnTo>
                  <a:pt x="338" y="158"/>
                </a:lnTo>
                <a:lnTo>
                  <a:pt x="338" y="153"/>
                </a:lnTo>
                <a:lnTo>
                  <a:pt x="340" y="149"/>
                </a:lnTo>
                <a:lnTo>
                  <a:pt x="340" y="151"/>
                </a:lnTo>
                <a:lnTo>
                  <a:pt x="340" y="149"/>
                </a:lnTo>
                <a:lnTo>
                  <a:pt x="342" y="145"/>
                </a:lnTo>
                <a:lnTo>
                  <a:pt x="342" y="143"/>
                </a:lnTo>
                <a:lnTo>
                  <a:pt x="342" y="141"/>
                </a:lnTo>
                <a:lnTo>
                  <a:pt x="342" y="145"/>
                </a:lnTo>
                <a:lnTo>
                  <a:pt x="344" y="151"/>
                </a:lnTo>
                <a:lnTo>
                  <a:pt x="344" y="147"/>
                </a:lnTo>
                <a:lnTo>
                  <a:pt x="344" y="141"/>
                </a:lnTo>
                <a:lnTo>
                  <a:pt x="344" y="135"/>
                </a:lnTo>
                <a:lnTo>
                  <a:pt x="346" y="135"/>
                </a:lnTo>
                <a:lnTo>
                  <a:pt x="346" y="141"/>
                </a:lnTo>
                <a:lnTo>
                  <a:pt x="346" y="143"/>
                </a:lnTo>
                <a:lnTo>
                  <a:pt x="346" y="139"/>
                </a:lnTo>
                <a:lnTo>
                  <a:pt x="348" y="139"/>
                </a:lnTo>
                <a:lnTo>
                  <a:pt x="348" y="145"/>
                </a:lnTo>
                <a:lnTo>
                  <a:pt x="348" y="151"/>
                </a:lnTo>
                <a:lnTo>
                  <a:pt x="348" y="153"/>
                </a:lnTo>
                <a:lnTo>
                  <a:pt x="350" y="147"/>
                </a:lnTo>
                <a:lnTo>
                  <a:pt x="350" y="145"/>
                </a:lnTo>
                <a:lnTo>
                  <a:pt x="350" y="147"/>
                </a:lnTo>
                <a:lnTo>
                  <a:pt x="352" y="141"/>
                </a:lnTo>
                <a:lnTo>
                  <a:pt x="352" y="135"/>
                </a:lnTo>
                <a:lnTo>
                  <a:pt x="352" y="139"/>
                </a:lnTo>
                <a:lnTo>
                  <a:pt x="352" y="143"/>
                </a:lnTo>
                <a:lnTo>
                  <a:pt x="354" y="145"/>
                </a:lnTo>
                <a:lnTo>
                  <a:pt x="354" y="147"/>
                </a:lnTo>
                <a:lnTo>
                  <a:pt x="354" y="149"/>
                </a:lnTo>
                <a:lnTo>
                  <a:pt x="354" y="158"/>
                </a:lnTo>
                <a:lnTo>
                  <a:pt x="354" y="164"/>
                </a:lnTo>
                <a:lnTo>
                  <a:pt x="356" y="164"/>
                </a:lnTo>
                <a:lnTo>
                  <a:pt x="356" y="160"/>
                </a:lnTo>
                <a:lnTo>
                  <a:pt x="356" y="151"/>
                </a:lnTo>
                <a:lnTo>
                  <a:pt x="356" y="137"/>
                </a:lnTo>
                <a:lnTo>
                  <a:pt x="358" y="133"/>
                </a:lnTo>
                <a:lnTo>
                  <a:pt x="358" y="137"/>
                </a:lnTo>
                <a:lnTo>
                  <a:pt x="358" y="141"/>
                </a:lnTo>
                <a:lnTo>
                  <a:pt x="358" y="145"/>
                </a:lnTo>
                <a:lnTo>
                  <a:pt x="360" y="145"/>
                </a:lnTo>
                <a:lnTo>
                  <a:pt x="360" y="149"/>
                </a:lnTo>
                <a:lnTo>
                  <a:pt x="360" y="151"/>
                </a:lnTo>
                <a:lnTo>
                  <a:pt x="360" y="149"/>
                </a:lnTo>
                <a:lnTo>
                  <a:pt x="362" y="145"/>
                </a:lnTo>
                <a:lnTo>
                  <a:pt x="362" y="147"/>
                </a:lnTo>
                <a:lnTo>
                  <a:pt x="362" y="149"/>
                </a:lnTo>
                <a:lnTo>
                  <a:pt x="364" y="151"/>
                </a:lnTo>
                <a:lnTo>
                  <a:pt x="364" y="145"/>
                </a:lnTo>
                <a:lnTo>
                  <a:pt x="364" y="141"/>
                </a:lnTo>
                <a:lnTo>
                  <a:pt x="364" y="139"/>
                </a:lnTo>
                <a:lnTo>
                  <a:pt x="366" y="139"/>
                </a:lnTo>
                <a:lnTo>
                  <a:pt x="366" y="147"/>
                </a:lnTo>
                <a:lnTo>
                  <a:pt x="366" y="151"/>
                </a:lnTo>
                <a:lnTo>
                  <a:pt x="366" y="153"/>
                </a:lnTo>
                <a:lnTo>
                  <a:pt x="366" y="151"/>
                </a:lnTo>
                <a:lnTo>
                  <a:pt x="368" y="145"/>
                </a:lnTo>
                <a:lnTo>
                  <a:pt x="368" y="141"/>
                </a:lnTo>
                <a:lnTo>
                  <a:pt x="368" y="145"/>
                </a:lnTo>
                <a:lnTo>
                  <a:pt x="368" y="149"/>
                </a:lnTo>
                <a:lnTo>
                  <a:pt x="370" y="147"/>
                </a:lnTo>
                <a:lnTo>
                  <a:pt x="370" y="145"/>
                </a:lnTo>
                <a:lnTo>
                  <a:pt x="370" y="147"/>
                </a:lnTo>
                <a:lnTo>
                  <a:pt x="370" y="149"/>
                </a:lnTo>
                <a:lnTo>
                  <a:pt x="372" y="147"/>
                </a:lnTo>
                <a:lnTo>
                  <a:pt x="372" y="141"/>
                </a:lnTo>
                <a:lnTo>
                  <a:pt x="372" y="145"/>
                </a:lnTo>
                <a:lnTo>
                  <a:pt x="374" y="149"/>
                </a:lnTo>
                <a:lnTo>
                  <a:pt x="374" y="147"/>
                </a:lnTo>
                <a:lnTo>
                  <a:pt x="374" y="145"/>
                </a:lnTo>
                <a:lnTo>
                  <a:pt x="376" y="145"/>
                </a:lnTo>
                <a:lnTo>
                  <a:pt x="376" y="149"/>
                </a:lnTo>
                <a:lnTo>
                  <a:pt x="376" y="147"/>
                </a:lnTo>
                <a:lnTo>
                  <a:pt x="378" y="153"/>
                </a:lnTo>
                <a:lnTo>
                  <a:pt x="378" y="151"/>
                </a:lnTo>
                <a:lnTo>
                  <a:pt x="378" y="149"/>
                </a:lnTo>
                <a:lnTo>
                  <a:pt x="380" y="153"/>
                </a:lnTo>
                <a:lnTo>
                  <a:pt x="380" y="156"/>
                </a:lnTo>
                <a:lnTo>
                  <a:pt x="380" y="151"/>
                </a:lnTo>
                <a:lnTo>
                  <a:pt x="380" y="149"/>
                </a:lnTo>
                <a:lnTo>
                  <a:pt x="383" y="153"/>
                </a:lnTo>
                <a:lnTo>
                  <a:pt x="383" y="160"/>
                </a:lnTo>
                <a:lnTo>
                  <a:pt x="383" y="158"/>
                </a:lnTo>
                <a:lnTo>
                  <a:pt x="383" y="153"/>
                </a:lnTo>
                <a:lnTo>
                  <a:pt x="385" y="145"/>
                </a:lnTo>
                <a:lnTo>
                  <a:pt x="385" y="139"/>
                </a:lnTo>
                <a:lnTo>
                  <a:pt x="385" y="145"/>
                </a:lnTo>
                <a:lnTo>
                  <a:pt x="385" y="147"/>
                </a:lnTo>
                <a:lnTo>
                  <a:pt x="387" y="149"/>
                </a:lnTo>
                <a:lnTo>
                  <a:pt x="387" y="151"/>
                </a:lnTo>
                <a:lnTo>
                  <a:pt x="387" y="149"/>
                </a:lnTo>
                <a:lnTo>
                  <a:pt x="389" y="149"/>
                </a:lnTo>
                <a:lnTo>
                  <a:pt x="389" y="151"/>
                </a:lnTo>
                <a:lnTo>
                  <a:pt x="389" y="149"/>
                </a:lnTo>
                <a:lnTo>
                  <a:pt x="391" y="151"/>
                </a:lnTo>
                <a:lnTo>
                  <a:pt x="391" y="153"/>
                </a:lnTo>
                <a:lnTo>
                  <a:pt x="393" y="149"/>
                </a:lnTo>
                <a:lnTo>
                  <a:pt x="393" y="143"/>
                </a:lnTo>
                <a:lnTo>
                  <a:pt x="393" y="145"/>
                </a:lnTo>
                <a:lnTo>
                  <a:pt x="393" y="153"/>
                </a:lnTo>
                <a:lnTo>
                  <a:pt x="395" y="158"/>
                </a:lnTo>
                <a:lnTo>
                  <a:pt x="395" y="156"/>
                </a:lnTo>
                <a:lnTo>
                  <a:pt x="395" y="160"/>
                </a:lnTo>
                <a:lnTo>
                  <a:pt x="397" y="153"/>
                </a:lnTo>
                <a:lnTo>
                  <a:pt x="397" y="149"/>
                </a:lnTo>
                <a:lnTo>
                  <a:pt x="397" y="147"/>
                </a:lnTo>
                <a:lnTo>
                  <a:pt x="397" y="151"/>
                </a:lnTo>
                <a:lnTo>
                  <a:pt x="399" y="156"/>
                </a:lnTo>
                <a:lnTo>
                  <a:pt x="399" y="153"/>
                </a:lnTo>
                <a:lnTo>
                  <a:pt x="399" y="151"/>
                </a:lnTo>
                <a:lnTo>
                  <a:pt x="401" y="153"/>
                </a:lnTo>
                <a:lnTo>
                  <a:pt x="401" y="151"/>
                </a:lnTo>
                <a:lnTo>
                  <a:pt x="401" y="153"/>
                </a:lnTo>
                <a:lnTo>
                  <a:pt x="403" y="153"/>
                </a:lnTo>
                <a:lnTo>
                  <a:pt x="403" y="151"/>
                </a:lnTo>
                <a:lnTo>
                  <a:pt x="403" y="145"/>
                </a:lnTo>
                <a:lnTo>
                  <a:pt x="403" y="149"/>
                </a:lnTo>
                <a:lnTo>
                  <a:pt x="405" y="158"/>
                </a:lnTo>
                <a:lnTo>
                  <a:pt x="405" y="166"/>
                </a:lnTo>
                <a:lnTo>
                  <a:pt x="405" y="168"/>
                </a:lnTo>
                <a:lnTo>
                  <a:pt x="405" y="160"/>
                </a:lnTo>
                <a:lnTo>
                  <a:pt x="407" y="151"/>
                </a:lnTo>
                <a:lnTo>
                  <a:pt x="407" y="147"/>
                </a:lnTo>
                <a:lnTo>
                  <a:pt x="407" y="143"/>
                </a:lnTo>
                <a:lnTo>
                  <a:pt x="407" y="147"/>
                </a:lnTo>
                <a:lnTo>
                  <a:pt x="409" y="149"/>
                </a:lnTo>
                <a:lnTo>
                  <a:pt x="409" y="143"/>
                </a:lnTo>
                <a:lnTo>
                  <a:pt x="409" y="145"/>
                </a:lnTo>
                <a:lnTo>
                  <a:pt x="409" y="151"/>
                </a:lnTo>
                <a:lnTo>
                  <a:pt x="411" y="153"/>
                </a:lnTo>
                <a:lnTo>
                  <a:pt x="411" y="147"/>
                </a:lnTo>
                <a:lnTo>
                  <a:pt x="411" y="149"/>
                </a:lnTo>
                <a:lnTo>
                  <a:pt x="411" y="151"/>
                </a:lnTo>
                <a:lnTo>
                  <a:pt x="413" y="153"/>
                </a:lnTo>
                <a:lnTo>
                  <a:pt x="413" y="149"/>
                </a:lnTo>
                <a:lnTo>
                  <a:pt x="413" y="145"/>
                </a:lnTo>
                <a:lnTo>
                  <a:pt x="415" y="149"/>
                </a:lnTo>
                <a:lnTo>
                  <a:pt x="415" y="153"/>
                </a:lnTo>
                <a:lnTo>
                  <a:pt x="415" y="158"/>
                </a:lnTo>
                <a:lnTo>
                  <a:pt x="417" y="156"/>
                </a:lnTo>
                <a:lnTo>
                  <a:pt x="417" y="149"/>
                </a:lnTo>
                <a:lnTo>
                  <a:pt x="417" y="145"/>
                </a:lnTo>
                <a:lnTo>
                  <a:pt x="417" y="147"/>
                </a:lnTo>
                <a:lnTo>
                  <a:pt x="419" y="151"/>
                </a:lnTo>
                <a:lnTo>
                  <a:pt x="419" y="143"/>
                </a:lnTo>
                <a:lnTo>
                  <a:pt x="419" y="139"/>
                </a:lnTo>
                <a:lnTo>
                  <a:pt x="421" y="137"/>
                </a:lnTo>
                <a:lnTo>
                  <a:pt x="421" y="139"/>
                </a:lnTo>
                <a:lnTo>
                  <a:pt x="421" y="145"/>
                </a:lnTo>
                <a:lnTo>
                  <a:pt x="421" y="149"/>
                </a:lnTo>
                <a:lnTo>
                  <a:pt x="423" y="147"/>
                </a:lnTo>
                <a:lnTo>
                  <a:pt x="423" y="151"/>
                </a:lnTo>
                <a:lnTo>
                  <a:pt x="423" y="153"/>
                </a:lnTo>
                <a:lnTo>
                  <a:pt x="423" y="158"/>
                </a:lnTo>
                <a:lnTo>
                  <a:pt x="423" y="156"/>
                </a:lnTo>
                <a:lnTo>
                  <a:pt x="425" y="149"/>
                </a:lnTo>
                <a:lnTo>
                  <a:pt x="425" y="145"/>
                </a:lnTo>
                <a:lnTo>
                  <a:pt x="425" y="149"/>
                </a:lnTo>
                <a:lnTo>
                  <a:pt x="425" y="151"/>
                </a:lnTo>
                <a:lnTo>
                  <a:pt x="428" y="149"/>
                </a:lnTo>
                <a:lnTo>
                  <a:pt x="428" y="147"/>
                </a:lnTo>
                <a:lnTo>
                  <a:pt x="428" y="149"/>
                </a:lnTo>
                <a:lnTo>
                  <a:pt x="428" y="153"/>
                </a:lnTo>
                <a:lnTo>
                  <a:pt x="430" y="151"/>
                </a:lnTo>
                <a:lnTo>
                  <a:pt x="430" y="149"/>
                </a:lnTo>
                <a:lnTo>
                  <a:pt x="430" y="145"/>
                </a:lnTo>
                <a:lnTo>
                  <a:pt x="430" y="147"/>
                </a:lnTo>
                <a:lnTo>
                  <a:pt x="432" y="153"/>
                </a:lnTo>
                <a:lnTo>
                  <a:pt x="432" y="158"/>
                </a:lnTo>
                <a:lnTo>
                  <a:pt x="432" y="156"/>
                </a:lnTo>
                <a:lnTo>
                  <a:pt x="434" y="149"/>
                </a:lnTo>
                <a:lnTo>
                  <a:pt x="434" y="147"/>
                </a:lnTo>
                <a:lnTo>
                  <a:pt x="434" y="145"/>
                </a:lnTo>
                <a:lnTo>
                  <a:pt x="434" y="149"/>
                </a:lnTo>
                <a:lnTo>
                  <a:pt x="434" y="147"/>
                </a:lnTo>
                <a:lnTo>
                  <a:pt x="436" y="141"/>
                </a:lnTo>
                <a:lnTo>
                  <a:pt x="436" y="137"/>
                </a:lnTo>
                <a:lnTo>
                  <a:pt x="436" y="145"/>
                </a:lnTo>
                <a:lnTo>
                  <a:pt x="436" y="149"/>
                </a:lnTo>
                <a:lnTo>
                  <a:pt x="438" y="145"/>
                </a:lnTo>
                <a:lnTo>
                  <a:pt x="438" y="143"/>
                </a:lnTo>
                <a:lnTo>
                  <a:pt x="438" y="149"/>
                </a:lnTo>
                <a:lnTo>
                  <a:pt x="438" y="151"/>
                </a:lnTo>
                <a:lnTo>
                  <a:pt x="440" y="147"/>
                </a:lnTo>
                <a:lnTo>
                  <a:pt x="440" y="149"/>
                </a:lnTo>
                <a:lnTo>
                  <a:pt x="440" y="141"/>
                </a:lnTo>
                <a:lnTo>
                  <a:pt x="442" y="135"/>
                </a:lnTo>
                <a:lnTo>
                  <a:pt x="442" y="137"/>
                </a:lnTo>
                <a:lnTo>
                  <a:pt x="442" y="147"/>
                </a:lnTo>
                <a:lnTo>
                  <a:pt x="442" y="153"/>
                </a:lnTo>
                <a:lnTo>
                  <a:pt x="444" y="145"/>
                </a:lnTo>
                <a:lnTo>
                  <a:pt x="444" y="141"/>
                </a:lnTo>
                <a:lnTo>
                  <a:pt x="444" y="145"/>
                </a:lnTo>
                <a:lnTo>
                  <a:pt x="444" y="149"/>
                </a:lnTo>
                <a:lnTo>
                  <a:pt x="446" y="153"/>
                </a:lnTo>
                <a:lnTo>
                  <a:pt x="446" y="151"/>
                </a:lnTo>
                <a:lnTo>
                  <a:pt x="446" y="147"/>
                </a:lnTo>
                <a:lnTo>
                  <a:pt x="446" y="149"/>
                </a:lnTo>
                <a:lnTo>
                  <a:pt x="448" y="151"/>
                </a:lnTo>
                <a:lnTo>
                  <a:pt x="448" y="145"/>
                </a:lnTo>
                <a:lnTo>
                  <a:pt x="448" y="143"/>
                </a:lnTo>
                <a:lnTo>
                  <a:pt x="450" y="143"/>
                </a:lnTo>
                <a:lnTo>
                  <a:pt x="450" y="147"/>
                </a:lnTo>
                <a:lnTo>
                  <a:pt x="450" y="149"/>
                </a:lnTo>
                <a:lnTo>
                  <a:pt x="452" y="145"/>
                </a:lnTo>
                <a:lnTo>
                  <a:pt x="452" y="141"/>
                </a:lnTo>
                <a:lnTo>
                  <a:pt x="452" y="143"/>
                </a:lnTo>
                <a:lnTo>
                  <a:pt x="452" y="149"/>
                </a:lnTo>
                <a:lnTo>
                  <a:pt x="452" y="151"/>
                </a:lnTo>
                <a:lnTo>
                  <a:pt x="454" y="143"/>
                </a:lnTo>
                <a:lnTo>
                  <a:pt x="454" y="141"/>
                </a:lnTo>
                <a:lnTo>
                  <a:pt x="454" y="145"/>
                </a:lnTo>
                <a:lnTo>
                  <a:pt x="454" y="147"/>
                </a:lnTo>
                <a:lnTo>
                  <a:pt x="456" y="149"/>
                </a:lnTo>
                <a:lnTo>
                  <a:pt x="456" y="147"/>
                </a:lnTo>
                <a:lnTo>
                  <a:pt x="456" y="145"/>
                </a:lnTo>
                <a:lnTo>
                  <a:pt x="456" y="149"/>
                </a:lnTo>
                <a:lnTo>
                  <a:pt x="458" y="147"/>
                </a:lnTo>
                <a:lnTo>
                  <a:pt x="458" y="151"/>
                </a:lnTo>
                <a:lnTo>
                  <a:pt x="458" y="147"/>
                </a:lnTo>
                <a:lnTo>
                  <a:pt x="460" y="151"/>
                </a:lnTo>
                <a:lnTo>
                  <a:pt x="460" y="153"/>
                </a:lnTo>
                <a:lnTo>
                  <a:pt x="460" y="156"/>
                </a:lnTo>
                <a:lnTo>
                  <a:pt x="460" y="153"/>
                </a:lnTo>
                <a:lnTo>
                  <a:pt x="462" y="151"/>
                </a:lnTo>
                <a:lnTo>
                  <a:pt x="462" y="149"/>
                </a:lnTo>
                <a:lnTo>
                  <a:pt x="462" y="153"/>
                </a:lnTo>
                <a:lnTo>
                  <a:pt x="462" y="158"/>
                </a:lnTo>
                <a:lnTo>
                  <a:pt x="462" y="164"/>
                </a:lnTo>
                <a:lnTo>
                  <a:pt x="464" y="168"/>
                </a:lnTo>
                <a:lnTo>
                  <a:pt x="464" y="164"/>
                </a:lnTo>
                <a:lnTo>
                  <a:pt x="464" y="156"/>
                </a:lnTo>
                <a:lnTo>
                  <a:pt x="464" y="158"/>
                </a:lnTo>
                <a:lnTo>
                  <a:pt x="466" y="162"/>
                </a:lnTo>
                <a:lnTo>
                  <a:pt x="466" y="160"/>
                </a:lnTo>
                <a:lnTo>
                  <a:pt x="466" y="153"/>
                </a:lnTo>
                <a:lnTo>
                  <a:pt x="466" y="156"/>
                </a:lnTo>
                <a:lnTo>
                  <a:pt x="468" y="162"/>
                </a:lnTo>
                <a:lnTo>
                  <a:pt x="468" y="156"/>
                </a:lnTo>
                <a:lnTo>
                  <a:pt x="468" y="149"/>
                </a:lnTo>
                <a:lnTo>
                  <a:pt x="470" y="151"/>
                </a:lnTo>
                <a:lnTo>
                  <a:pt x="470" y="153"/>
                </a:lnTo>
                <a:lnTo>
                  <a:pt x="470" y="151"/>
                </a:lnTo>
                <a:lnTo>
                  <a:pt x="470" y="147"/>
                </a:lnTo>
                <a:lnTo>
                  <a:pt x="473" y="145"/>
                </a:lnTo>
                <a:lnTo>
                  <a:pt x="473" y="147"/>
                </a:lnTo>
                <a:lnTo>
                  <a:pt x="473" y="151"/>
                </a:lnTo>
                <a:lnTo>
                  <a:pt x="473" y="147"/>
                </a:lnTo>
                <a:lnTo>
                  <a:pt x="475" y="145"/>
                </a:lnTo>
                <a:lnTo>
                  <a:pt x="475" y="147"/>
                </a:lnTo>
                <a:lnTo>
                  <a:pt x="477" y="151"/>
                </a:lnTo>
                <a:lnTo>
                  <a:pt x="477" y="156"/>
                </a:lnTo>
                <a:lnTo>
                  <a:pt x="477" y="153"/>
                </a:lnTo>
                <a:lnTo>
                  <a:pt x="479" y="153"/>
                </a:lnTo>
                <a:lnTo>
                  <a:pt x="479" y="151"/>
                </a:lnTo>
                <a:lnTo>
                  <a:pt x="479" y="153"/>
                </a:lnTo>
                <a:lnTo>
                  <a:pt x="481" y="153"/>
                </a:lnTo>
                <a:lnTo>
                  <a:pt x="483" y="158"/>
                </a:lnTo>
                <a:lnTo>
                  <a:pt x="483" y="164"/>
                </a:lnTo>
                <a:lnTo>
                  <a:pt x="483" y="160"/>
                </a:lnTo>
                <a:lnTo>
                  <a:pt x="483" y="158"/>
                </a:lnTo>
                <a:lnTo>
                  <a:pt x="485" y="158"/>
                </a:lnTo>
                <a:lnTo>
                  <a:pt x="485" y="156"/>
                </a:lnTo>
                <a:lnTo>
                  <a:pt x="485" y="151"/>
                </a:lnTo>
                <a:lnTo>
                  <a:pt x="487" y="153"/>
                </a:lnTo>
                <a:lnTo>
                  <a:pt x="487" y="158"/>
                </a:lnTo>
                <a:lnTo>
                  <a:pt x="487" y="156"/>
                </a:lnTo>
                <a:lnTo>
                  <a:pt x="489" y="158"/>
                </a:lnTo>
                <a:lnTo>
                  <a:pt x="489" y="160"/>
                </a:lnTo>
                <a:lnTo>
                  <a:pt x="489" y="164"/>
                </a:lnTo>
                <a:lnTo>
                  <a:pt x="489" y="162"/>
                </a:lnTo>
                <a:lnTo>
                  <a:pt x="491" y="158"/>
                </a:lnTo>
                <a:lnTo>
                  <a:pt x="491" y="156"/>
                </a:lnTo>
                <a:lnTo>
                  <a:pt x="491" y="151"/>
                </a:lnTo>
                <a:lnTo>
                  <a:pt x="491" y="143"/>
                </a:lnTo>
                <a:lnTo>
                  <a:pt x="493" y="141"/>
                </a:lnTo>
                <a:lnTo>
                  <a:pt x="493" y="147"/>
                </a:lnTo>
                <a:lnTo>
                  <a:pt x="493" y="151"/>
                </a:lnTo>
                <a:lnTo>
                  <a:pt x="493" y="153"/>
                </a:lnTo>
                <a:lnTo>
                  <a:pt x="493" y="162"/>
                </a:lnTo>
                <a:lnTo>
                  <a:pt x="495" y="160"/>
                </a:lnTo>
                <a:lnTo>
                  <a:pt x="495" y="158"/>
                </a:lnTo>
                <a:lnTo>
                  <a:pt x="495" y="151"/>
                </a:lnTo>
                <a:lnTo>
                  <a:pt x="495" y="143"/>
                </a:lnTo>
                <a:lnTo>
                  <a:pt x="497" y="137"/>
                </a:lnTo>
                <a:lnTo>
                  <a:pt x="497" y="143"/>
                </a:lnTo>
                <a:lnTo>
                  <a:pt x="497" y="149"/>
                </a:lnTo>
                <a:lnTo>
                  <a:pt x="499" y="149"/>
                </a:lnTo>
                <a:lnTo>
                  <a:pt x="499" y="147"/>
                </a:lnTo>
                <a:lnTo>
                  <a:pt x="499" y="149"/>
                </a:lnTo>
                <a:lnTo>
                  <a:pt x="501" y="158"/>
                </a:lnTo>
                <a:lnTo>
                  <a:pt x="501" y="166"/>
                </a:lnTo>
                <a:lnTo>
                  <a:pt x="501" y="168"/>
                </a:lnTo>
                <a:lnTo>
                  <a:pt x="501" y="166"/>
                </a:lnTo>
                <a:lnTo>
                  <a:pt x="503" y="164"/>
                </a:lnTo>
                <a:lnTo>
                  <a:pt x="503" y="158"/>
                </a:lnTo>
                <a:lnTo>
                  <a:pt x="503" y="153"/>
                </a:lnTo>
                <a:lnTo>
                  <a:pt x="503" y="149"/>
                </a:lnTo>
                <a:lnTo>
                  <a:pt x="503" y="141"/>
                </a:lnTo>
                <a:lnTo>
                  <a:pt x="505" y="139"/>
                </a:lnTo>
                <a:lnTo>
                  <a:pt x="505" y="147"/>
                </a:lnTo>
                <a:lnTo>
                  <a:pt x="505" y="156"/>
                </a:lnTo>
                <a:lnTo>
                  <a:pt x="505" y="164"/>
                </a:lnTo>
                <a:lnTo>
                  <a:pt x="507" y="164"/>
                </a:lnTo>
                <a:lnTo>
                  <a:pt x="507" y="162"/>
                </a:lnTo>
                <a:lnTo>
                  <a:pt x="507" y="158"/>
                </a:lnTo>
                <a:lnTo>
                  <a:pt x="507" y="151"/>
                </a:lnTo>
                <a:lnTo>
                  <a:pt x="509" y="151"/>
                </a:lnTo>
                <a:lnTo>
                  <a:pt x="509" y="160"/>
                </a:lnTo>
                <a:lnTo>
                  <a:pt x="509" y="166"/>
                </a:lnTo>
                <a:lnTo>
                  <a:pt x="509" y="164"/>
                </a:lnTo>
                <a:lnTo>
                  <a:pt x="511" y="162"/>
                </a:lnTo>
                <a:lnTo>
                  <a:pt x="511" y="158"/>
                </a:lnTo>
                <a:lnTo>
                  <a:pt x="511" y="153"/>
                </a:lnTo>
                <a:lnTo>
                  <a:pt x="511" y="147"/>
                </a:lnTo>
                <a:lnTo>
                  <a:pt x="513" y="149"/>
                </a:lnTo>
                <a:lnTo>
                  <a:pt x="513" y="151"/>
                </a:lnTo>
                <a:lnTo>
                  <a:pt x="513" y="153"/>
                </a:lnTo>
                <a:lnTo>
                  <a:pt x="515" y="149"/>
                </a:lnTo>
                <a:lnTo>
                  <a:pt x="515" y="147"/>
                </a:lnTo>
                <a:lnTo>
                  <a:pt x="515" y="143"/>
                </a:lnTo>
                <a:lnTo>
                  <a:pt x="515" y="141"/>
                </a:lnTo>
                <a:lnTo>
                  <a:pt x="518" y="143"/>
                </a:lnTo>
                <a:lnTo>
                  <a:pt x="518" y="149"/>
                </a:lnTo>
                <a:lnTo>
                  <a:pt x="518" y="158"/>
                </a:lnTo>
                <a:lnTo>
                  <a:pt x="520" y="156"/>
                </a:lnTo>
                <a:lnTo>
                  <a:pt x="520" y="149"/>
                </a:lnTo>
                <a:lnTo>
                  <a:pt x="520" y="151"/>
                </a:lnTo>
                <a:lnTo>
                  <a:pt x="520" y="153"/>
                </a:lnTo>
                <a:lnTo>
                  <a:pt x="522" y="158"/>
                </a:lnTo>
                <a:lnTo>
                  <a:pt x="524" y="151"/>
                </a:lnTo>
                <a:lnTo>
                  <a:pt x="524" y="143"/>
                </a:lnTo>
                <a:lnTo>
                  <a:pt x="524" y="141"/>
                </a:lnTo>
                <a:lnTo>
                  <a:pt x="524" y="147"/>
                </a:lnTo>
                <a:lnTo>
                  <a:pt x="524" y="149"/>
                </a:lnTo>
                <a:lnTo>
                  <a:pt x="526" y="149"/>
                </a:lnTo>
                <a:lnTo>
                  <a:pt x="526" y="153"/>
                </a:lnTo>
                <a:lnTo>
                  <a:pt x="526" y="156"/>
                </a:lnTo>
                <a:lnTo>
                  <a:pt x="528" y="153"/>
                </a:lnTo>
                <a:lnTo>
                  <a:pt x="528" y="158"/>
                </a:lnTo>
                <a:lnTo>
                  <a:pt x="528" y="153"/>
                </a:lnTo>
                <a:lnTo>
                  <a:pt x="530" y="149"/>
                </a:lnTo>
                <a:lnTo>
                  <a:pt x="530" y="153"/>
                </a:lnTo>
                <a:lnTo>
                  <a:pt x="530" y="158"/>
                </a:lnTo>
                <a:lnTo>
                  <a:pt x="532" y="162"/>
                </a:lnTo>
                <a:lnTo>
                  <a:pt x="532" y="158"/>
                </a:lnTo>
                <a:lnTo>
                  <a:pt x="532" y="151"/>
                </a:lnTo>
                <a:lnTo>
                  <a:pt x="534" y="151"/>
                </a:lnTo>
                <a:lnTo>
                  <a:pt x="534" y="153"/>
                </a:lnTo>
                <a:lnTo>
                  <a:pt x="534" y="151"/>
                </a:lnTo>
                <a:lnTo>
                  <a:pt x="534" y="149"/>
                </a:lnTo>
                <a:lnTo>
                  <a:pt x="534" y="153"/>
                </a:lnTo>
                <a:lnTo>
                  <a:pt x="536" y="149"/>
                </a:lnTo>
                <a:lnTo>
                  <a:pt x="536" y="151"/>
                </a:lnTo>
                <a:lnTo>
                  <a:pt x="536" y="149"/>
                </a:lnTo>
                <a:lnTo>
                  <a:pt x="536" y="143"/>
                </a:lnTo>
                <a:lnTo>
                  <a:pt x="538" y="143"/>
                </a:lnTo>
                <a:lnTo>
                  <a:pt x="538" y="149"/>
                </a:lnTo>
                <a:lnTo>
                  <a:pt x="538" y="156"/>
                </a:lnTo>
                <a:lnTo>
                  <a:pt x="540" y="153"/>
                </a:lnTo>
                <a:lnTo>
                  <a:pt x="540" y="160"/>
                </a:lnTo>
                <a:lnTo>
                  <a:pt x="540" y="158"/>
                </a:lnTo>
                <a:lnTo>
                  <a:pt x="540" y="151"/>
                </a:lnTo>
                <a:lnTo>
                  <a:pt x="542" y="149"/>
                </a:lnTo>
                <a:lnTo>
                  <a:pt x="542" y="153"/>
                </a:lnTo>
                <a:lnTo>
                  <a:pt x="542" y="151"/>
                </a:lnTo>
                <a:lnTo>
                  <a:pt x="542" y="145"/>
                </a:lnTo>
                <a:lnTo>
                  <a:pt x="542" y="141"/>
                </a:lnTo>
                <a:lnTo>
                  <a:pt x="544" y="143"/>
                </a:lnTo>
                <a:lnTo>
                  <a:pt x="544" y="147"/>
                </a:lnTo>
                <a:lnTo>
                  <a:pt x="544" y="151"/>
                </a:lnTo>
                <a:lnTo>
                  <a:pt x="544" y="158"/>
                </a:lnTo>
                <a:lnTo>
                  <a:pt x="546" y="158"/>
                </a:lnTo>
                <a:lnTo>
                  <a:pt x="546" y="151"/>
                </a:lnTo>
                <a:lnTo>
                  <a:pt x="546" y="153"/>
                </a:lnTo>
                <a:lnTo>
                  <a:pt x="548" y="158"/>
                </a:lnTo>
                <a:lnTo>
                  <a:pt x="548" y="162"/>
                </a:lnTo>
                <a:lnTo>
                  <a:pt x="548" y="158"/>
                </a:lnTo>
                <a:lnTo>
                  <a:pt x="550" y="151"/>
                </a:lnTo>
                <a:lnTo>
                  <a:pt x="550" y="158"/>
                </a:lnTo>
                <a:lnTo>
                  <a:pt x="550" y="156"/>
                </a:lnTo>
                <a:lnTo>
                  <a:pt x="550" y="151"/>
                </a:lnTo>
                <a:lnTo>
                  <a:pt x="552" y="147"/>
                </a:lnTo>
                <a:lnTo>
                  <a:pt x="552" y="151"/>
                </a:lnTo>
                <a:lnTo>
                  <a:pt x="552" y="156"/>
                </a:lnTo>
                <a:lnTo>
                  <a:pt x="552" y="158"/>
                </a:lnTo>
                <a:lnTo>
                  <a:pt x="554" y="162"/>
                </a:lnTo>
                <a:lnTo>
                  <a:pt x="554" y="164"/>
                </a:lnTo>
                <a:lnTo>
                  <a:pt x="556" y="160"/>
                </a:lnTo>
                <a:lnTo>
                  <a:pt x="556" y="151"/>
                </a:lnTo>
                <a:lnTo>
                  <a:pt x="556" y="153"/>
                </a:lnTo>
                <a:lnTo>
                  <a:pt x="558" y="158"/>
                </a:lnTo>
                <a:lnTo>
                  <a:pt x="558" y="160"/>
                </a:lnTo>
                <a:lnTo>
                  <a:pt x="558" y="156"/>
                </a:lnTo>
                <a:lnTo>
                  <a:pt x="558" y="158"/>
                </a:lnTo>
                <a:lnTo>
                  <a:pt x="560" y="158"/>
                </a:lnTo>
                <a:lnTo>
                  <a:pt x="560" y="153"/>
                </a:lnTo>
                <a:lnTo>
                  <a:pt x="560" y="158"/>
                </a:lnTo>
                <a:lnTo>
                  <a:pt x="563" y="158"/>
                </a:lnTo>
                <a:lnTo>
                  <a:pt x="563" y="153"/>
                </a:lnTo>
                <a:lnTo>
                  <a:pt x="563" y="149"/>
                </a:lnTo>
                <a:lnTo>
                  <a:pt x="565" y="151"/>
                </a:lnTo>
                <a:lnTo>
                  <a:pt x="565" y="153"/>
                </a:lnTo>
                <a:lnTo>
                  <a:pt x="565" y="149"/>
                </a:lnTo>
                <a:lnTo>
                  <a:pt x="565" y="143"/>
                </a:lnTo>
                <a:lnTo>
                  <a:pt x="567" y="145"/>
                </a:lnTo>
                <a:lnTo>
                  <a:pt x="567" y="147"/>
                </a:lnTo>
                <a:lnTo>
                  <a:pt x="567" y="156"/>
                </a:lnTo>
                <a:lnTo>
                  <a:pt x="569" y="162"/>
                </a:lnTo>
                <a:lnTo>
                  <a:pt x="569" y="156"/>
                </a:lnTo>
                <a:lnTo>
                  <a:pt x="569" y="153"/>
                </a:lnTo>
                <a:lnTo>
                  <a:pt x="571" y="151"/>
                </a:lnTo>
                <a:lnTo>
                  <a:pt x="571" y="149"/>
                </a:lnTo>
                <a:lnTo>
                  <a:pt x="571" y="143"/>
                </a:lnTo>
                <a:lnTo>
                  <a:pt x="571" y="149"/>
                </a:lnTo>
                <a:lnTo>
                  <a:pt x="573" y="151"/>
                </a:lnTo>
                <a:lnTo>
                  <a:pt x="573" y="153"/>
                </a:lnTo>
                <a:lnTo>
                  <a:pt x="575" y="149"/>
                </a:lnTo>
                <a:lnTo>
                  <a:pt x="575" y="151"/>
                </a:lnTo>
                <a:lnTo>
                  <a:pt x="575" y="156"/>
                </a:lnTo>
                <a:lnTo>
                  <a:pt x="575" y="153"/>
                </a:lnTo>
                <a:lnTo>
                  <a:pt x="577" y="156"/>
                </a:lnTo>
                <a:lnTo>
                  <a:pt x="577" y="153"/>
                </a:lnTo>
                <a:lnTo>
                  <a:pt x="577" y="149"/>
                </a:lnTo>
                <a:lnTo>
                  <a:pt x="577" y="151"/>
                </a:lnTo>
                <a:lnTo>
                  <a:pt x="579" y="156"/>
                </a:lnTo>
                <a:lnTo>
                  <a:pt x="579" y="158"/>
                </a:lnTo>
                <a:lnTo>
                  <a:pt x="579" y="153"/>
                </a:lnTo>
                <a:lnTo>
                  <a:pt x="579" y="149"/>
                </a:lnTo>
                <a:lnTo>
                  <a:pt x="581" y="151"/>
                </a:lnTo>
                <a:lnTo>
                  <a:pt x="581" y="153"/>
                </a:lnTo>
                <a:lnTo>
                  <a:pt x="581" y="156"/>
                </a:lnTo>
                <a:lnTo>
                  <a:pt x="581" y="158"/>
                </a:lnTo>
                <a:lnTo>
                  <a:pt x="583" y="153"/>
                </a:lnTo>
                <a:lnTo>
                  <a:pt x="583" y="149"/>
                </a:lnTo>
                <a:lnTo>
                  <a:pt x="583" y="151"/>
                </a:lnTo>
                <a:lnTo>
                  <a:pt x="585" y="153"/>
                </a:lnTo>
                <a:lnTo>
                  <a:pt x="585" y="158"/>
                </a:lnTo>
                <a:lnTo>
                  <a:pt x="585" y="162"/>
                </a:lnTo>
                <a:lnTo>
                  <a:pt x="585" y="164"/>
                </a:lnTo>
                <a:lnTo>
                  <a:pt x="587" y="158"/>
                </a:lnTo>
                <a:lnTo>
                  <a:pt x="587" y="149"/>
                </a:lnTo>
                <a:lnTo>
                  <a:pt x="587" y="147"/>
                </a:lnTo>
                <a:lnTo>
                  <a:pt x="589" y="147"/>
                </a:lnTo>
                <a:lnTo>
                  <a:pt x="589" y="151"/>
                </a:lnTo>
                <a:lnTo>
                  <a:pt x="589" y="156"/>
                </a:lnTo>
                <a:lnTo>
                  <a:pt x="589" y="160"/>
                </a:lnTo>
                <a:lnTo>
                  <a:pt x="591" y="160"/>
                </a:lnTo>
                <a:lnTo>
                  <a:pt x="591" y="151"/>
                </a:lnTo>
                <a:lnTo>
                  <a:pt x="591" y="145"/>
                </a:lnTo>
                <a:lnTo>
                  <a:pt x="591" y="153"/>
                </a:lnTo>
                <a:lnTo>
                  <a:pt x="593" y="160"/>
                </a:lnTo>
                <a:lnTo>
                  <a:pt x="593" y="158"/>
                </a:lnTo>
                <a:lnTo>
                  <a:pt x="593" y="153"/>
                </a:lnTo>
                <a:lnTo>
                  <a:pt x="595" y="151"/>
                </a:lnTo>
                <a:lnTo>
                  <a:pt x="595" y="149"/>
                </a:lnTo>
                <a:lnTo>
                  <a:pt x="595" y="143"/>
                </a:lnTo>
                <a:lnTo>
                  <a:pt x="597" y="147"/>
                </a:lnTo>
                <a:lnTo>
                  <a:pt x="597" y="145"/>
                </a:lnTo>
                <a:lnTo>
                  <a:pt x="597" y="141"/>
                </a:lnTo>
                <a:lnTo>
                  <a:pt x="599" y="139"/>
                </a:lnTo>
                <a:lnTo>
                  <a:pt x="601" y="149"/>
                </a:lnTo>
                <a:lnTo>
                  <a:pt x="601" y="151"/>
                </a:lnTo>
                <a:lnTo>
                  <a:pt x="601" y="156"/>
                </a:lnTo>
                <a:lnTo>
                  <a:pt x="601" y="151"/>
                </a:lnTo>
                <a:lnTo>
                  <a:pt x="603" y="151"/>
                </a:lnTo>
                <a:lnTo>
                  <a:pt x="603" y="153"/>
                </a:lnTo>
                <a:lnTo>
                  <a:pt x="603" y="158"/>
                </a:lnTo>
                <a:lnTo>
                  <a:pt x="605" y="158"/>
                </a:lnTo>
                <a:lnTo>
                  <a:pt x="605" y="153"/>
                </a:lnTo>
                <a:lnTo>
                  <a:pt x="605" y="149"/>
                </a:lnTo>
                <a:lnTo>
                  <a:pt x="605" y="143"/>
                </a:lnTo>
                <a:lnTo>
                  <a:pt x="608" y="141"/>
                </a:lnTo>
                <a:lnTo>
                  <a:pt x="608" y="139"/>
                </a:lnTo>
                <a:lnTo>
                  <a:pt x="608" y="135"/>
                </a:lnTo>
                <a:lnTo>
                  <a:pt x="610" y="139"/>
                </a:lnTo>
                <a:lnTo>
                  <a:pt x="610" y="133"/>
                </a:lnTo>
                <a:lnTo>
                  <a:pt x="610" y="131"/>
                </a:lnTo>
                <a:lnTo>
                  <a:pt x="610" y="137"/>
                </a:lnTo>
                <a:lnTo>
                  <a:pt x="612" y="149"/>
                </a:lnTo>
                <a:lnTo>
                  <a:pt x="612" y="147"/>
                </a:lnTo>
                <a:lnTo>
                  <a:pt x="612" y="145"/>
                </a:lnTo>
                <a:lnTo>
                  <a:pt x="614" y="145"/>
                </a:lnTo>
                <a:lnTo>
                  <a:pt x="614" y="149"/>
                </a:lnTo>
                <a:lnTo>
                  <a:pt x="614" y="145"/>
                </a:lnTo>
                <a:lnTo>
                  <a:pt x="614" y="141"/>
                </a:lnTo>
                <a:lnTo>
                  <a:pt x="614" y="143"/>
                </a:lnTo>
                <a:lnTo>
                  <a:pt x="616" y="145"/>
                </a:lnTo>
                <a:lnTo>
                  <a:pt x="616" y="151"/>
                </a:lnTo>
                <a:lnTo>
                  <a:pt x="616" y="147"/>
                </a:lnTo>
                <a:lnTo>
                  <a:pt x="618" y="153"/>
                </a:lnTo>
                <a:lnTo>
                  <a:pt x="618" y="149"/>
                </a:lnTo>
                <a:lnTo>
                  <a:pt x="620" y="151"/>
                </a:lnTo>
                <a:lnTo>
                  <a:pt x="620" y="153"/>
                </a:lnTo>
                <a:lnTo>
                  <a:pt x="620" y="147"/>
                </a:lnTo>
                <a:lnTo>
                  <a:pt x="620" y="143"/>
                </a:lnTo>
                <a:lnTo>
                  <a:pt x="622" y="141"/>
                </a:lnTo>
                <a:lnTo>
                  <a:pt x="622" y="147"/>
                </a:lnTo>
                <a:lnTo>
                  <a:pt x="622" y="151"/>
                </a:lnTo>
                <a:lnTo>
                  <a:pt x="624" y="149"/>
                </a:lnTo>
                <a:lnTo>
                  <a:pt x="624" y="145"/>
                </a:lnTo>
                <a:lnTo>
                  <a:pt x="624" y="147"/>
                </a:lnTo>
                <a:lnTo>
                  <a:pt x="624" y="149"/>
                </a:lnTo>
                <a:lnTo>
                  <a:pt x="626" y="149"/>
                </a:lnTo>
                <a:lnTo>
                  <a:pt x="626" y="153"/>
                </a:lnTo>
                <a:lnTo>
                  <a:pt x="626" y="158"/>
                </a:lnTo>
                <a:lnTo>
                  <a:pt x="626" y="153"/>
                </a:lnTo>
                <a:lnTo>
                  <a:pt x="628" y="147"/>
                </a:lnTo>
                <a:lnTo>
                  <a:pt x="628" y="149"/>
                </a:lnTo>
                <a:lnTo>
                  <a:pt x="628" y="145"/>
                </a:lnTo>
                <a:lnTo>
                  <a:pt x="630" y="141"/>
                </a:lnTo>
                <a:lnTo>
                  <a:pt x="630" y="143"/>
                </a:lnTo>
                <a:lnTo>
                  <a:pt x="630" y="145"/>
                </a:lnTo>
                <a:lnTo>
                  <a:pt x="630" y="149"/>
                </a:lnTo>
                <a:lnTo>
                  <a:pt x="632" y="151"/>
                </a:lnTo>
                <a:lnTo>
                  <a:pt x="632" y="145"/>
                </a:lnTo>
                <a:lnTo>
                  <a:pt x="632" y="141"/>
                </a:lnTo>
                <a:lnTo>
                  <a:pt x="632" y="139"/>
                </a:lnTo>
                <a:lnTo>
                  <a:pt x="634" y="137"/>
                </a:lnTo>
                <a:lnTo>
                  <a:pt x="634" y="139"/>
                </a:lnTo>
                <a:lnTo>
                  <a:pt x="634" y="141"/>
                </a:lnTo>
                <a:lnTo>
                  <a:pt x="634" y="149"/>
                </a:lnTo>
                <a:lnTo>
                  <a:pt x="634" y="151"/>
                </a:lnTo>
                <a:lnTo>
                  <a:pt x="636" y="153"/>
                </a:lnTo>
                <a:lnTo>
                  <a:pt x="636" y="158"/>
                </a:lnTo>
                <a:lnTo>
                  <a:pt x="638" y="158"/>
                </a:lnTo>
                <a:lnTo>
                  <a:pt x="638" y="160"/>
                </a:lnTo>
                <a:lnTo>
                  <a:pt x="638" y="158"/>
                </a:lnTo>
                <a:lnTo>
                  <a:pt x="638" y="156"/>
                </a:lnTo>
                <a:lnTo>
                  <a:pt x="640" y="149"/>
                </a:lnTo>
                <a:lnTo>
                  <a:pt x="640" y="145"/>
                </a:lnTo>
                <a:lnTo>
                  <a:pt x="640" y="149"/>
                </a:lnTo>
                <a:lnTo>
                  <a:pt x="640" y="151"/>
                </a:lnTo>
                <a:lnTo>
                  <a:pt x="642" y="149"/>
                </a:lnTo>
                <a:lnTo>
                  <a:pt x="642" y="153"/>
                </a:lnTo>
                <a:lnTo>
                  <a:pt x="644" y="149"/>
                </a:lnTo>
                <a:lnTo>
                  <a:pt x="644" y="147"/>
                </a:lnTo>
                <a:lnTo>
                  <a:pt x="644" y="149"/>
                </a:lnTo>
                <a:lnTo>
                  <a:pt x="644" y="151"/>
                </a:lnTo>
                <a:lnTo>
                  <a:pt x="646" y="160"/>
                </a:lnTo>
                <a:lnTo>
                  <a:pt x="646" y="164"/>
                </a:lnTo>
                <a:lnTo>
                  <a:pt x="646" y="158"/>
                </a:lnTo>
                <a:lnTo>
                  <a:pt x="648" y="158"/>
                </a:lnTo>
                <a:lnTo>
                  <a:pt x="648" y="160"/>
                </a:lnTo>
                <a:lnTo>
                  <a:pt x="650" y="156"/>
                </a:lnTo>
                <a:lnTo>
                  <a:pt x="650" y="153"/>
                </a:lnTo>
                <a:lnTo>
                  <a:pt x="653" y="153"/>
                </a:lnTo>
                <a:lnTo>
                  <a:pt x="653" y="149"/>
                </a:lnTo>
                <a:lnTo>
                  <a:pt x="653" y="145"/>
                </a:lnTo>
                <a:lnTo>
                  <a:pt x="655" y="149"/>
                </a:lnTo>
                <a:lnTo>
                  <a:pt x="655" y="153"/>
                </a:lnTo>
                <a:lnTo>
                  <a:pt x="655" y="151"/>
                </a:lnTo>
                <a:lnTo>
                  <a:pt x="655" y="149"/>
                </a:lnTo>
                <a:lnTo>
                  <a:pt x="657" y="147"/>
                </a:lnTo>
                <a:lnTo>
                  <a:pt x="657" y="149"/>
                </a:lnTo>
                <a:lnTo>
                  <a:pt x="657" y="151"/>
                </a:lnTo>
                <a:lnTo>
                  <a:pt x="659" y="160"/>
                </a:lnTo>
                <a:lnTo>
                  <a:pt x="659" y="162"/>
                </a:lnTo>
                <a:lnTo>
                  <a:pt x="659" y="160"/>
                </a:lnTo>
                <a:lnTo>
                  <a:pt x="661" y="153"/>
                </a:lnTo>
                <a:lnTo>
                  <a:pt x="661" y="149"/>
                </a:lnTo>
                <a:lnTo>
                  <a:pt x="661" y="156"/>
                </a:lnTo>
                <a:lnTo>
                  <a:pt x="661" y="164"/>
                </a:lnTo>
                <a:lnTo>
                  <a:pt x="663" y="164"/>
                </a:lnTo>
                <a:lnTo>
                  <a:pt x="663" y="160"/>
                </a:lnTo>
                <a:lnTo>
                  <a:pt x="663" y="158"/>
                </a:lnTo>
                <a:lnTo>
                  <a:pt x="663" y="160"/>
                </a:lnTo>
                <a:lnTo>
                  <a:pt x="665" y="147"/>
                </a:lnTo>
                <a:lnTo>
                  <a:pt x="665" y="139"/>
                </a:lnTo>
                <a:lnTo>
                  <a:pt x="665" y="141"/>
                </a:lnTo>
                <a:lnTo>
                  <a:pt x="667" y="141"/>
                </a:lnTo>
                <a:lnTo>
                  <a:pt x="667" y="143"/>
                </a:lnTo>
                <a:lnTo>
                  <a:pt x="667" y="149"/>
                </a:lnTo>
                <a:lnTo>
                  <a:pt x="669" y="147"/>
                </a:lnTo>
                <a:lnTo>
                  <a:pt x="669" y="145"/>
                </a:lnTo>
                <a:lnTo>
                  <a:pt x="669" y="151"/>
                </a:lnTo>
                <a:lnTo>
                  <a:pt x="669" y="160"/>
                </a:lnTo>
                <a:lnTo>
                  <a:pt x="671" y="160"/>
                </a:lnTo>
                <a:lnTo>
                  <a:pt x="671" y="162"/>
                </a:lnTo>
                <a:lnTo>
                  <a:pt x="671" y="164"/>
                </a:lnTo>
                <a:lnTo>
                  <a:pt x="671" y="156"/>
                </a:lnTo>
                <a:lnTo>
                  <a:pt x="673" y="147"/>
                </a:lnTo>
                <a:lnTo>
                  <a:pt x="673" y="145"/>
                </a:lnTo>
                <a:lnTo>
                  <a:pt x="673" y="149"/>
                </a:lnTo>
                <a:lnTo>
                  <a:pt x="675" y="145"/>
                </a:lnTo>
                <a:lnTo>
                  <a:pt x="675" y="141"/>
                </a:lnTo>
                <a:lnTo>
                  <a:pt x="675" y="145"/>
                </a:lnTo>
                <a:lnTo>
                  <a:pt x="675" y="143"/>
                </a:lnTo>
                <a:lnTo>
                  <a:pt x="677" y="141"/>
                </a:lnTo>
                <a:lnTo>
                  <a:pt x="677" y="149"/>
                </a:lnTo>
                <a:lnTo>
                  <a:pt x="677" y="160"/>
                </a:lnTo>
                <a:lnTo>
                  <a:pt x="677" y="162"/>
                </a:lnTo>
                <a:lnTo>
                  <a:pt x="679" y="166"/>
                </a:lnTo>
                <a:lnTo>
                  <a:pt x="679" y="162"/>
                </a:lnTo>
                <a:lnTo>
                  <a:pt x="679" y="156"/>
                </a:lnTo>
                <a:lnTo>
                  <a:pt x="679" y="153"/>
                </a:lnTo>
                <a:lnTo>
                  <a:pt x="681" y="151"/>
                </a:lnTo>
                <a:lnTo>
                  <a:pt x="681" y="153"/>
                </a:lnTo>
                <a:lnTo>
                  <a:pt x="683" y="151"/>
                </a:lnTo>
                <a:lnTo>
                  <a:pt x="683" y="153"/>
                </a:lnTo>
                <a:lnTo>
                  <a:pt x="683" y="156"/>
                </a:lnTo>
                <a:lnTo>
                  <a:pt x="683" y="151"/>
                </a:lnTo>
                <a:lnTo>
                  <a:pt x="683" y="145"/>
                </a:lnTo>
                <a:lnTo>
                  <a:pt x="685" y="137"/>
                </a:lnTo>
                <a:lnTo>
                  <a:pt x="685" y="141"/>
                </a:lnTo>
                <a:lnTo>
                  <a:pt x="685" y="147"/>
                </a:lnTo>
                <a:lnTo>
                  <a:pt x="685" y="149"/>
                </a:lnTo>
                <a:lnTo>
                  <a:pt x="687" y="153"/>
                </a:lnTo>
                <a:lnTo>
                  <a:pt x="687" y="156"/>
                </a:lnTo>
                <a:lnTo>
                  <a:pt x="687" y="147"/>
                </a:lnTo>
                <a:lnTo>
                  <a:pt x="687" y="139"/>
                </a:lnTo>
                <a:lnTo>
                  <a:pt x="689" y="137"/>
                </a:lnTo>
                <a:lnTo>
                  <a:pt x="689" y="147"/>
                </a:lnTo>
                <a:lnTo>
                  <a:pt x="689" y="158"/>
                </a:lnTo>
                <a:lnTo>
                  <a:pt x="689" y="164"/>
                </a:lnTo>
                <a:lnTo>
                  <a:pt x="691" y="158"/>
                </a:lnTo>
                <a:lnTo>
                  <a:pt x="691" y="153"/>
                </a:lnTo>
                <a:lnTo>
                  <a:pt x="691" y="151"/>
                </a:lnTo>
                <a:lnTo>
                  <a:pt x="693" y="153"/>
                </a:lnTo>
                <a:lnTo>
                  <a:pt x="693" y="158"/>
                </a:lnTo>
                <a:lnTo>
                  <a:pt x="693" y="153"/>
                </a:lnTo>
                <a:lnTo>
                  <a:pt x="695" y="151"/>
                </a:lnTo>
                <a:lnTo>
                  <a:pt x="695" y="153"/>
                </a:lnTo>
                <a:lnTo>
                  <a:pt x="695" y="149"/>
                </a:lnTo>
                <a:lnTo>
                  <a:pt x="695" y="151"/>
                </a:lnTo>
                <a:lnTo>
                  <a:pt x="698" y="151"/>
                </a:lnTo>
                <a:lnTo>
                  <a:pt x="698" y="160"/>
                </a:lnTo>
                <a:lnTo>
                  <a:pt x="698" y="162"/>
                </a:lnTo>
                <a:lnTo>
                  <a:pt x="700" y="158"/>
                </a:lnTo>
                <a:lnTo>
                  <a:pt x="700" y="151"/>
                </a:lnTo>
                <a:lnTo>
                  <a:pt x="700" y="149"/>
                </a:lnTo>
                <a:lnTo>
                  <a:pt x="700" y="153"/>
                </a:lnTo>
                <a:lnTo>
                  <a:pt x="702" y="156"/>
                </a:lnTo>
                <a:lnTo>
                  <a:pt x="702" y="158"/>
                </a:lnTo>
                <a:lnTo>
                  <a:pt x="702" y="156"/>
                </a:lnTo>
                <a:lnTo>
                  <a:pt x="702" y="149"/>
                </a:lnTo>
                <a:lnTo>
                  <a:pt x="704" y="143"/>
                </a:lnTo>
                <a:lnTo>
                  <a:pt x="704" y="149"/>
                </a:lnTo>
                <a:lnTo>
                  <a:pt x="704" y="151"/>
                </a:lnTo>
                <a:lnTo>
                  <a:pt x="704" y="153"/>
                </a:lnTo>
                <a:lnTo>
                  <a:pt x="706" y="149"/>
                </a:lnTo>
                <a:lnTo>
                  <a:pt x="706" y="147"/>
                </a:lnTo>
                <a:lnTo>
                  <a:pt x="706" y="153"/>
                </a:lnTo>
                <a:lnTo>
                  <a:pt x="708" y="156"/>
                </a:lnTo>
                <a:lnTo>
                  <a:pt x="708" y="153"/>
                </a:lnTo>
                <a:lnTo>
                  <a:pt x="708" y="151"/>
                </a:lnTo>
                <a:lnTo>
                  <a:pt x="710" y="149"/>
                </a:lnTo>
                <a:lnTo>
                  <a:pt x="710" y="147"/>
                </a:lnTo>
                <a:lnTo>
                  <a:pt x="710" y="145"/>
                </a:lnTo>
                <a:lnTo>
                  <a:pt x="712" y="143"/>
                </a:lnTo>
                <a:lnTo>
                  <a:pt x="712" y="149"/>
                </a:lnTo>
                <a:lnTo>
                  <a:pt x="712" y="160"/>
                </a:lnTo>
                <a:lnTo>
                  <a:pt x="714" y="164"/>
                </a:lnTo>
                <a:lnTo>
                  <a:pt x="714" y="166"/>
                </a:lnTo>
                <a:lnTo>
                  <a:pt x="714" y="162"/>
                </a:lnTo>
                <a:lnTo>
                  <a:pt x="716" y="162"/>
                </a:lnTo>
                <a:lnTo>
                  <a:pt x="716" y="160"/>
                </a:lnTo>
                <a:lnTo>
                  <a:pt x="716" y="162"/>
                </a:lnTo>
                <a:lnTo>
                  <a:pt x="718" y="156"/>
                </a:lnTo>
                <a:lnTo>
                  <a:pt x="718" y="147"/>
                </a:lnTo>
                <a:lnTo>
                  <a:pt x="718" y="151"/>
                </a:lnTo>
                <a:lnTo>
                  <a:pt x="718" y="158"/>
                </a:lnTo>
                <a:lnTo>
                  <a:pt x="720" y="160"/>
                </a:lnTo>
                <a:lnTo>
                  <a:pt x="720" y="156"/>
                </a:lnTo>
                <a:lnTo>
                  <a:pt x="720" y="153"/>
                </a:lnTo>
                <a:lnTo>
                  <a:pt x="722" y="160"/>
                </a:lnTo>
                <a:lnTo>
                  <a:pt x="722" y="158"/>
                </a:lnTo>
                <a:lnTo>
                  <a:pt x="722" y="153"/>
                </a:lnTo>
                <a:lnTo>
                  <a:pt x="722" y="160"/>
                </a:lnTo>
                <a:lnTo>
                  <a:pt x="724" y="162"/>
                </a:lnTo>
                <a:lnTo>
                  <a:pt x="724" y="168"/>
                </a:lnTo>
                <a:lnTo>
                  <a:pt x="724" y="170"/>
                </a:lnTo>
                <a:lnTo>
                  <a:pt x="726" y="166"/>
                </a:lnTo>
                <a:lnTo>
                  <a:pt x="726" y="164"/>
                </a:lnTo>
                <a:lnTo>
                  <a:pt x="726" y="158"/>
                </a:lnTo>
                <a:lnTo>
                  <a:pt x="726" y="160"/>
                </a:lnTo>
                <a:lnTo>
                  <a:pt x="728" y="160"/>
                </a:lnTo>
                <a:lnTo>
                  <a:pt x="728" y="158"/>
                </a:lnTo>
                <a:lnTo>
                  <a:pt x="728" y="153"/>
                </a:lnTo>
                <a:lnTo>
                  <a:pt x="730" y="153"/>
                </a:lnTo>
                <a:lnTo>
                  <a:pt x="730" y="158"/>
                </a:lnTo>
                <a:lnTo>
                  <a:pt x="730" y="156"/>
                </a:lnTo>
                <a:lnTo>
                  <a:pt x="730" y="149"/>
                </a:lnTo>
                <a:lnTo>
                  <a:pt x="732" y="153"/>
                </a:lnTo>
                <a:lnTo>
                  <a:pt x="732" y="158"/>
                </a:lnTo>
                <a:lnTo>
                  <a:pt x="732" y="153"/>
                </a:lnTo>
                <a:lnTo>
                  <a:pt x="732" y="151"/>
                </a:lnTo>
                <a:lnTo>
                  <a:pt x="734" y="158"/>
                </a:lnTo>
                <a:lnTo>
                  <a:pt x="734" y="168"/>
                </a:lnTo>
                <a:lnTo>
                  <a:pt x="734" y="164"/>
                </a:lnTo>
                <a:lnTo>
                  <a:pt x="736" y="158"/>
                </a:lnTo>
                <a:lnTo>
                  <a:pt x="736" y="156"/>
                </a:lnTo>
                <a:lnTo>
                  <a:pt x="736" y="149"/>
                </a:lnTo>
                <a:lnTo>
                  <a:pt x="738" y="153"/>
                </a:lnTo>
                <a:lnTo>
                  <a:pt x="738" y="162"/>
                </a:lnTo>
                <a:lnTo>
                  <a:pt x="738" y="164"/>
                </a:lnTo>
                <a:lnTo>
                  <a:pt x="738" y="162"/>
                </a:lnTo>
                <a:lnTo>
                  <a:pt x="740" y="162"/>
                </a:lnTo>
                <a:lnTo>
                  <a:pt x="740" y="164"/>
                </a:lnTo>
                <a:lnTo>
                  <a:pt x="740" y="160"/>
                </a:lnTo>
                <a:lnTo>
                  <a:pt x="743" y="158"/>
                </a:lnTo>
                <a:lnTo>
                  <a:pt x="743" y="160"/>
                </a:lnTo>
                <a:lnTo>
                  <a:pt x="743" y="162"/>
                </a:lnTo>
                <a:lnTo>
                  <a:pt x="745" y="158"/>
                </a:lnTo>
                <a:lnTo>
                  <a:pt x="745" y="153"/>
                </a:lnTo>
                <a:lnTo>
                  <a:pt x="745" y="158"/>
                </a:lnTo>
                <a:lnTo>
                  <a:pt x="747" y="160"/>
                </a:lnTo>
                <a:lnTo>
                  <a:pt x="747" y="162"/>
                </a:lnTo>
                <a:lnTo>
                  <a:pt x="747" y="164"/>
                </a:lnTo>
                <a:lnTo>
                  <a:pt x="747" y="168"/>
                </a:lnTo>
                <a:lnTo>
                  <a:pt x="749" y="166"/>
                </a:lnTo>
                <a:lnTo>
                  <a:pt x="749" y="162"/>
                </a:lnTo>
                <a:lnTo>
                  <a:pt x="749" y="156"/>
                </a:lnTo>
                <a:lnTo>
                  <a:pt x="749" y="160"/>
                </a:lnTo>
                <a:lnTo>
                  <a:pt x="751" y="160"/>
                </a:lnTo>
                <a:lnTo>
                  <a:pt x="751" y="158"/>
                </a:lnTo>
                <a:lnTo>
                  <a:pt x="751" y="153"/>
                </a:lnTo>
                <a:lnTo>
                  <a:pt x="751" y="164"/>
                </a:lnTo>
                <a:lnTo>
                  <a:pt x="753" y="170"/>
                </a:lnTo>
                <a:lnTo>
                  <a:pt x="753" y="172"/>
                </a:lnTo>
                <a:lnTo>
                  <a:pt x="753" y="170"/>
                </a:lnTo>
                <a:lnTo>
                  <a:pt x="753" y="162"/>
                </a:lnTo>
                <a:lnTo>
                  <a:pt x="755" y="162"/>
                </a:lnTo>
                <a:lnTo>
                  <a:pt x="755" y="158"/>
                </a:lnTo>
                <a:lnTo>
                  <a:pt x="755" y="153"/>
                </a:lnTo>
                <a:lnTo>
                  <a:pt x="755" y="158"/>
                </a:lnTo>
                <a:lnTo>
                  <a:pt x="757" y="158"/>
                </a:lnTo>
                <a:lnTo>
                  <a:pt x="757" y="149"/>
                </a:lnTo>
                <a:lnTo>
                  <a:pt x="757" y="147"/>
                </a:lnTo>
                <a:lnTo>
                  <a:pt x="759" y="149"/>
                </a:lnTo>
                <a:lnTo>
                  <a:pt x="759" y="147"/>
                </a:lnTo>
                <a:lnTo>
                  <a:pt x="759" y="151"/>
                </a:lnTo>
                <a:lnTo>
                  <a:pt x="761" y="158"/>
                </a:lnTo>
                <a:lnTo>
                  <a:pt x="761" y="153"/>
                </a:lnTo>
                <a:lnTo>
                  <a:pt x="761" y="160"/>
                </a:lnTo>
                <a:lnTo>
                  <a:pt x="761" y="168"/>
                </a:lnTo>
                <a:lnTo>
                  <a:pt x="763" y="168"/>
                </a:lnTo>
                <a:lnTo>
                  <a:pt x="763" y="160"/>
                </a:lnTo>
                <a:lnTo>
                  <a:pt x="763" y="153"/>
                </a:lnTo>
                <a:lnTo>
                  <a:pt x="765" y="149"/>
                </a:lnTo>
                <a:lnTo>
                  <a:pt x="765" y="151"/>
                </a:lnTo>
                <a:lnTo>
                  <a:pt x="765" y="156"/>
                </a:lnTo>
                <a:lnTo>
                  <a:pt x="767" y="156"/>
                </a:lnTo>
                <a:lnTo>
                  <a:pt x="767" y="158"/>
                </a:lnTo>
                <a:lnTo>
                  <a:pt x="767" y="156"/>
                </a:lnTo>
                <a:lnTo>
                  <a:pt x="769" y="153"/>
                </a:lnTo>
                <a:lnTo>
                  <a:pt x="769" y="158"/>
                </a:lnTo>
                <a:lnTo>
                  <a:pt x="769" y="160"/>
                </a:lnTo>
                <a:lnTo>
                  <a:pt x="771" y="156"/>
                </a:lnTo>
                <a:lnTo>
                  <a:pt x="771" y="147"/>
                </a:lnTo>
                <a:lnTo>
                  <a:pt x="771" y="145"/>
                </a:lnTo>
                <a:lnTo>
                  <a:pt x="771" y="143"/>
                </a:lnTo>
                <a:lnTo>
                  <a:pt x="773" y="145"/>
                </a:lnTo>
                <a:lnTo>
                  <a:pt x="773" y="149"/>
                </a:lnTo>
                <a:lnTo>
                  <a:pt x="773" y="147"/>
                </a:lnTo>
                <a:lnTo>
                  <a:pt x="773" y="149"/>
                </a:lnTo>
                <a:lnTo>
                  <a:pt x="773" y="153"/>
                </a:lnTo>
                <a:lnTo>
                  <a:pt x="775" y="151"/>
                </a:lnTo>
                <a:lnTo>
                  <a:pt x="775" y="158"/>
                </a:lnTo>
                <a:lnTo>
                  <a:pt x="775" y="160"/>
                </a:lnTo>
                <a:lnTo>
                  <a:pt x="775" y="153"/>
                </a:lnTo>
                <a:lnTo>
                  <a:pt x="777" y="149"/>
                </a:lnTo>
                <a:lnTo>
                  <a:pt x="777" y="151"/>
                </a:lnTo>
                <a:lnTo>
                  <a:pt x="777" y="147"/>
                </a:lnTo>
                <a:lnTo>
                  <a:pt x="777" y="145"/>
                </a:lnTo>
                <a:lnTo>
                  <a:pt x="779" y="149"/>
                </a:lnTo>
                <a:lnTo>
                  <a:pt x="779" y="153"/>
                </a:lnTo>
                <a:lnTo>
                  <a:pt x="779" y="156"/>
                </a:lnTo>
                <a:lnTo>
                  <a:pt x="781" y="158"/>
                </a:lnTo>
                <a:lnTo>
                  <a:pt x="781" y="160"/>
                </a:lnTo>
                <a:lnTo>
                  <a:pt x="781" y="151"/>
                </a:lnTo>
                <a:lnTo>
                  <a:pt x="783" y="147"/>
                </a:lnTo>
                <a:lnTo>
                  <a:pt x="783" y="149"/>
                </a:lnTo>
                <a:lnTo>
                  <a:pt x="783" y="156"/>
                </a:lnTo>
                <a:lnTo>
                  <a:pt x="783" y="158"/>
                </a:lnTo>
                <a:lnTo>
                  <a:pt x="785" y="156"/>
                </a:lnTo>
                <a:lnTo>
                  <a:pt x="785" y="149"/>
                </a:lnTo>
                <a:lnTo>
                  <a:pt x="785" y="151"/>
                </a:lnTo>
                <a:lnTo>
                  <a:pt x="788" y="151"/>
                </a:lnTo>
                <a:lnTo>
                  <a:pt x="788" y="158"/>
                </a:lnTo>
                <a:lnTo>
                  <a:pt x="788" y="162"/>
                </a:lnTo>
                <a:lnTo>
                  <a:pt x="788" y="160"/>
                </a:lnTo>
                <a:lnTo>
                  <a:pt x="790" y="156"/>
                </a:lnTo>
                <a:lnTo>
                  <a:pt x="790" y="147"/>
                </a:lnTo>
                <a:lnTo>
                  <a:pt x="790" y="145"/>
                </a:lnTo>
                <a:lnTo>
                  <a:pt x="790" y="147"/>
                </a:lnTo>
                <a:lnTo>
                  <a:pt x="792" y="151"/>
                </a:lnTo>
                <a:lnTo>
                  <a:pt x="792" y="158"/>
                </a:lnTo>
                <a:lnTo>
                  <a:pt x="792" y="153"/>
                </a:lnTo>
                <a:lnTo>
                  <a:pt x="794" y="153"/>
                </a:lnTo>
                <a:lnTo>
                  <a:pt x="794" y="160"/>
                </a:lnTo>
                <a:lnTo>
                  <a:pt x="794" y="158"/>
                </a:lnTo>
                <a:lnTo>
                  <a:pt x="796" y="158"/>
                </a:lnTo>
                <a:lnTo>
                  <a:pt x="796" y="156"/>
                </a:lnTo>
                <a:lnTo>
                  <a:pt x="796" y="151"/>
                </a:lnTo>
                <a:lnTo>
                  <a:pt x="796" y="149"/>
                </a:lnTo>
                <a:lnTo>
                  <a:pt x="798" y="151"/>
                </a:lnTo>
                <a:lnTo>
                  <a:pt x="798" y="158"/>
                </a:lnTo>
                <a:lnTo>
                  <a:pt x="798" y="162"/>
                </a:lnTo>
                <a:lnTo>
                  <a:pt x="800" y="162"/>
                </a:lnTo>
                <a:lnTo>
                  <a:pt x="800" y="158"/>
                </a:lnTo>
                <a:lnTo>
                  <a:pt x="800" y="160"/>
                </a:lnTo>
                <a:lnTo>
                  <a:pt x="802" y="160"/>
                </a:lnTo>
                <a:lnTo>
                  <a:pt x="802" y="158"/>
                </a:lnTo>
                <a:lnTo>
                  <a:pt x="802" y="153"/>
                </a:lnTo>
                <a:lnTo>
                  <a:pt x="804" y="149"/>
                </a:lnTo>
                <a:lnTo>
                  <a:pt x="804" y="156"/>
                </a:lnTo>
                <a:lnTo>
                  <a:pt x="804" y="158"/>
                </a:lnTo>
                <a:lnTo>
                  <a:pt x="804" y="160"/>
                </a:lnTo>
                <a:lnTo>
                  <a:pt x="806" y="160"/>
                </a:lnTo>
                <a:lnTo>
                  <a:pt x="806" y="158"/>
                </a:lnTo>
                <a:lnTo>
                  <a:pt x="806" y="160"/>
                </a:lnTo>
                <a:lnTo>
                  <a:pt x="806" y="158"/>
                </a:lnTo>
                <a:lnTo>
                  <a:pt x="808" y="153"/>
                </a:lnTo>
                <a:lnTo>
                  <a:pt x="808" y="158"/>
                </a:lnTo>
                <a:lnTo>
                  <a:pt x="810" y="160"/>
                </a:lnTo>
                <a:lnTo>
                  <a:pt x="810" y="162"/>
                </a:lnTo>
                <a:lnTo>
                  <a:pt x="810" y="158"/>
                </a:lnTo>
                <a:lnTo>
                  <a:pt x="810" y="149"/>
                </a:lnTo>
                <a:lnTo>
                  <a:pt x="812" y="149"/>
                </a:lnTo>
                <a:lnTo>
                  <a:pt x="812" y="153"/>
                </a:lnTo>
                <a:lnTo>
                  <a:pt x="814" y="153"/>
                </a:lnTo>
                <a:lnTo>
                  <a:pt x="814" y="156"/>
                </a:lnTo>
                <a:lnTo>
                  <a:pt x="814" y="149"/>
                </a:lnTo>
                <a:lnTo>
                  <a:pt x="814" y="147"/>
                </a:lnTo>
                <a:lnTo>
                  <a:pt x="814" y="156"/>
                </a:lnTo>
                <a:lnTo>
                  <a:pt x="816" y="164"/>
                </a:lnTo>
                <a:lnTo>
                  <a:pt x="816" y="166"/>
                </a:lnTo>
                <a:lnTo>
                  <a:pt x="816" y="162"/>
                </a:lnTo>
                <a:lnTo>
                  <a:pt x="818" y="158"/>
                </a:lnTo>
                <a:lnTo>
                  <a:pt x="818" y="153"/>
                </a:lnTo>
                <a:lnTo>
                  <a:pt x="818" y="151"/>
                </a:lnTo>
                <a:lnTo>
                  <a:pt x="818" y="149"/>
                </a:lnTo>
                <a:lnTo>
                  <a:pt x="820" y="153"/>
                </a:lnTo>
                <a:lnTo>
                  <a:pt x="820" y="156"/>
                </a:lnTo>
                <a:lnTo>
                  <a:pt x="822" y="153"/>
                </a:lnTo>
                <a:lnTo>
                  <a:pt x="822" y="151"/>
                </a:lnTo>
                <a:lnTo>
                  <a:pt x="822" y="153"/>
                </a:lnTo>
                <a:lnTo>
                  <a:pt x="824" y="149"/>
                </a:lnTo>
                <a:lnTo>
                  <a:pt x="824" y="151"/>
                </a:lnTo>
                <a:lnTo>
                  <a:pt x="826" y="153"/>
                </a:lnTo>
                <a:lnTo>
                  <a:pt x="826" y="151"/>
                </a:lnTo>
                <a:lnTo>
                  <a:pt x="826" y="158"/>
                </a:lnTo>
                <a:lnTo>
                  <a:pt x="826" y="151"/>
                </a:lnTo>
                <a:lnTo>
                  <a:pt x="828" y="158"/>
                </a:lnTo>
                <a:lnTo>
                  <a:pt x="828" y="156"/>
                </a:lnTo>
                <a:lnTo>
                  <a:pt x="828" y="151"/>
                </a:lnTo>
                <a:lnTo>
                  <a:pt x="830" y="145"/>
                </a:lnTo>
                <a:lnTo>
                  <a:pt x="830" y="147"/>
                </a:lnTo>
                <a:lnTo>
                  <a:pt x="830" y="158"/>
                </a:lnTo>
                <a:lnTo>
                  <a:pt x="830" y="164"/>
                </a:lnTo>
                <a:lnTo>
                  <a:pt x="833" y="160"/>
                </a:lnTo>
                <a:lnTo>
                  <a:pt x="833" y="158"/>
                </a:lnTo>
                <a:lnTo>
                  <a:pt x="835" y="156"/>
                </a:lnTo>
                <a:lnTo>
                  <a:pt x="835" y="158"/>
                </a:lnTo>
                <a:lnTo>
                  <a:pt x="835" y="156"/>
                </a:lnTo>
                <a:lnTo>
                  <a:pt x="835" y="151"/>
                </a:lnTo>
                <a:lnTo>
                  <a:pt x="837" y="149"/>
                </a:lnTo>
                <a:lnTo>
                  <a:pt x="837" y="156"/>
                </a:lnTo>
                <a:lnTo>
                  <a:pt x="837" y="158"/>
                </a:lnTo>
                <a:lnTo>
                  <a:pt x="839" y="156"/>
                </a:lnTo>
                <a:lnTo>
                  <a:pt x="839" y="158"/>
                </a:lnTo>
                <a:lnTo>
                  <a:pt x="839" y="162"/>
                </a:lnTo>
                <a:lnTo>
                  <a:pt x="841" y="160"/>
                </a:lnTo>
                <a:lnTo>
                  <a:pt x="841" y="158"/>
                </a:lnTo>
                <a:lnTo>
                  <a:pt x="841" y="153"/>
                </a:lnTo>
                <a:lnTo>
                  <a:pt x="843" y="151"/>
                </a:lnTo>
                <a:lnTo>
                  <a:pt x="843" y="149"/>
                </a:lnTo>
                <a:lnTo>
                  <a:pt x="843" y="147"/>
                </a:lnTo>
                <a:lnTo>
                  <a:pt x="843" y="149"/>
                </a:lnTo>
                <a:lnTo>
                  <a:pt x="845" y="149"/>
                </a:lnTo>
                <a:lnTo>
                  <a:pt x="845" y="147"/>
                </a:lnTo>
                <a:lnTo>
                  <a:pt x="845" y="141"/>
                </a:lnTo>
                <a:lnTo>
                  <a:pt x="847" y="147"/>
                </a:lnTo>
                <a:lnTo>
                  <a:pt x="847" y="149"/>
                </a:lnTo>
                <a:lnTo>
                  <a:pt x="847" y="153"/>
                </a:lnTo>
                <a:lnTo>
                  <a:pt x="847" y="164"/>
                </a:lnTo>
                <a:lnTo>
                  <a:pt x="847" y="158"/>
                </a:lnTo>
                <a:lnTo>
                  <a:pt x="849" y="153"/>
                </a:lnTo>
                <a:lnTo>
                  <a:pt x="849" y="156"/>
                </a:lnTo>
                <a:lnTo>
                  <a:pt x="849" y="149"/>
                </a:lnTo>
                <a:lnTo>
                  <a:pt x="851" y="156"/>
                </a:lnTo>
                <a:lnTo>
                  <a:pt x="851" y="160"/>
                </a:lnTo>
                <a:lnTo>
                  <a:pt x="851" y="151"/>
                </a:lnTo>
                <a:lnTo>
                  <a:pt x="851" y="153"/>
                </a:lnTo>
                <a:lnTo>
                  <a:pt x="853" y="156"/>
                </a:lnTo>
                <a:lnTo>
                  <a:pt x="853" y="145"/>
                </a:lnTo>
                <a:lnTo>
                  <a:pt x="853" y="149"/>
                </a:lnTo>
                <a:lnTo>
                  <a:pt x="855" y="151"/>
                </a:lnTo>
                <a:lnTo>
                  <a:pt x="855" y="153"/>
                </a:lnTo>
                <a:lnTo>
                  <a:pt x="855" y="162"/>
                </a:lnTo>
                <a:lnTo>
                  <a:pt x="857" y="156"/>
                </a:lnTo>
                <a:lnTo>
                  <a:pt x="857" y="149"/>
                </a:lnTo>
                <a:lnTo>
                  <a:pt x="857" y="153"/>
                </a:lnTo>
                <a:lnTo>
                  <a:pt x="857" y="151"/>
                </a:lnTo>
                <a:lnTo>
                  <a:pt x="859" y="149"/>
                </a:lnTo>
                <a:lnTo>
                  <a:pt x="859" y="153"/>
                </a:lnTo>
                <a:lnTo>
                  <a:pt x="861" y="153"/>
                </a:lnTo>
                <a:lnTo>
                  <a:pt x="861" y="149"/>
                </a:lnTo>
                <a:lnTo>
                  <a:pt x="863" y="151"/>
                </a:lnTo>
                <a:lnTo>
                  <a:pt x="863" y="149"/>
                </a:lnTo>
                <a:lnTo>
                  <a:pt x="863" y="147"/>
                </a:lnTo>
                <a:lnTo>
                  <a:pt x="863" y="145"/>
                </a:lnTo>
                <a:lnTo>
                  <a:pt x="865" y="149"/>
                </a:lnTo>
                <a:lnTo>
                  <a:pt x="865" y="156"/>
                </a:lnTo>
                <a:lnTo>
                  <a:pt x="865" y="151"/>
                </a:lnTo>
                <a:lnTo>
                  <a:pt x="865" y="153"/>
                </a:lnTo>
                <a:lnTo>
                  <a:pt x="867" y="156"/>
                </a:lnTo>
                <a:lnTo>
                  <a:pt x="867" y="158"/>
                </a:lnTo>
                <a:lnTo>
                  <a:pt x="867" y="160"/>
                </a:lnTo>
                <a:lnTo>
                  <a:pt x="869" y="158"/>
                </a:lnTo>
                <a:lnTo>
                  <a:pt x="869" y="153"/>
                </a:lnTo>
                <a:lnTo>
                  <a:pt x="871" y="147"/>
                </a:lnTo>
                <a:lnTo>
                  <a:pt x="871" y="145"/>
                </a:lnTo>
                <a:lnTo>
                  <a:pt x="871" y="149"/>
                </a:lnTo>
                <a:lnTo>
                  <a:pt x="871" y="151"/>
                </a:lnTo>
                <a:lnTo>
                  <a:pt x="873" y="149"/>
                </a:lnTo>
                <a:lnTo>
                  <a:pt x="873" y="151"/>
                </a:lnTo>
                <a:lnTo>
                  <a:pt x="875" y="158"/>
                </a:lnTo>
                <a:lnTo>
                  <a:pt x="875" y="164"/>
                </a:lnTo>
                <a:lnTo>
                  <a:pt x="875" y="160"/>
                </a:lnTo>
                <a:lnTo>
                  <a:pt x="875" y="158"/>
                </a:lnTo>
                <a:lnTo>
                  <a:pt x="875" y="156"/>
                </a:lnTo>
                <a:lnTo>
                  <a:pt x="878" y="151"/>
                </a:lnTo>
                <a:lnTo>
                  <a:pt x="878" y="153"/>
                </a:lnTo>
                <a:lnTo>
                  <a:pt x="880" y="158"/>
                </a:lnTo>
                <a:lnTo>
                  <a:pt x="880" y="164"/>
                </a:lnTo>
                <a:lnTo>
                  <a:pt x="880" y="162"/>
                </a:lnTo>
                <a:lnTo>
                  <a:pt x="880" y="160"/>
                </a:lnTo>
                <a:lnTo>
                  <a:pt x="882" y="158"/>
                </a:lnTo>
                <a:lnTo>
                  <a:pt x="882" y="156"/>
                </a:lnTo>
                <a:lnTo>
                  <a:pt x="882" y="158"/>
                </a:lnTo>
                <a:lnTo>
                  <a:pt x="884" y="156"/>
                </a:lnTo>
                <a:lnTo>
                  <a:pt x="884" y="158"/>
                </a:lnTo>
                <a:lnTo>
                  <a:pt x="884" y="160"/>
                </a:lnTo>
                <a:lnTo>
                  <a:pt x="884" y="166"/>
                </a:lnTo>
                <a:lnTo>
                  <a:pt x="884" y="172"/>
                </a:lnTo>
                <a:lnTo>
                  <a:pt x="886" y="174"/>
                </a:lnTo>
                <a:lnTo>
                  <a:pt x="886" y="168"/>
                </a:lnTo>
                <a:lnTo>
                  <a:pt x="886" y="170"/>
                </a:lnTo>
                <a:lnTo>
                  <a:pt x="888" y="160"/>
                </a:lnTo>
                <a:lnTo>
                  <a:pt x="888" y="153"/>
                </a:lnTo>
                <a:lnTo>
                  <a:pt x="888" y="158"/>
                </a:lnTo>
                <a:lnTo>
                  <a:pt x="890" y="164"/>
                </a:lnTo>
                <a:lnTo>
                  <a:pt x="890" y="168"/>
                </a:lnTo>
                <a:lnTo>
                  <a:pt x="890" y="164"/>
                </a:lnTo>
                <a:lnTo>
                  <a:pt x="890" y="160"/>
                </a:lnTo>
                <a:lnTo>
                  <a:pt x="892" y="158"/>
                </a:lnTo>
                <a:lnTo>
                  <a:pt x="892" y="160"/>
                </a:lnTo>
                <a:lnTo>
                  <a:pt x="892" y="164"/>
                </a:lnTo>
                <a:lnTo>
                  <a:pt x="894" y="166"/>
                </a:lnTo>
                <a:lnTo>
                  <a:pt x="894" y="164"/>
                </a:lnTo>
                <a:lnTo>
                  <a:pt x="894" y="162"/>
                </a:lnTo>
                <a:lnTo>
                  <a:pt x="894" y="160"/>
                </a:lnTo>
                <a:lnTo>
                  <a:pt x="896" y="164"/>
                </a:lnTo>
                <a:lnTo>
                  <a:pt x="896" y="166"/>
                </a:lnTo>
                <a:lnTo>
                  <a:pt x="898" y="168"/>
                </a:lnTo>
                <a:lnTo>
                  <a:pt x="898" y="160"/>
                </a:lnTo>
                <a:lnTo>
                  <a:pt x="898" y="153"/>
                </a:lnTo>
                <a:lnTo>
                  <a:pt x="898" y="160"/>
                </a:lnTo>
                <a:lnTo>
                  <a:pt x="900" y="164"/>
                </a:lnTo>
                <a:lnTo>
                  <a:pt x="900" y="158"/>
                </a:lnTo>
                <a:lnTo>
                  <a:pt x="900" y="153"/>
                </a:lnTo>
                <a:lnTo>
                  <a:pt x="900" y="151"/>
                </a:lnTo>
                <a:lnTo>
                  <a:pt x="902" y="153"/>
                </a:lnTo>
                <a:lnTo>
                  <a:pt x="902" y="158"/>
                </a:lnTo>
                <a:lnTo>
                  <a:pt x="902" y="162"/>
                </a:lnTo>
                <a:lnTo>
                  <a:pt x="904" y="164"/>
                </a:lnTo>
                <a:lnTo>
                  <a:pt x="904" y="168"/>
                </a:lnTo>
                <a:lnTo>
                  <a:pt x="904" y="166"/>
                </a:lnTo>
                <a:lnTo>
                  <a:pt x="904" y="168"/>
                </a:lnTo>
                <a:lnTo>
                  <a:pt x="906" y="166"/>
                </a:lnTo>
                <a:lnTo>
                  <a:pt x="906" y="164"/>
                </a:lnTo>
                <a:lnTo>
                  <a:pt x="906" y="160"/>
                </a:lnTo>
                <a:lnTo>
                  <a:pt x="906" y="153"/>
                </a:lnTo>
                <a:lnTo>
                  <a:pt x="908" y="147"/>
                </a:lnTo>
                <a:lnTo>
                  <a:pt x="908" y="143"/>
                </a:lnTo>
                <a:lnTo>
                  <a:pt x="908" y="145"/>
                </a:lnTo>
                <a:lnTo>
                  <a:pt x="908" y="153"/>
                </a:lnTo>
                <a:lnTo>
                  <a:pt x="910" y="156"/>
                </a:lnTo>
                <a:lnTo>
                  <a:pt x="910" y="151"/>
                </a:lnTo>
                <a:lnTo>
                  <a:pt x="910" y="149"/>
                </a:lnTo>
                <a:lnTo>
                  <a:pt x="912" y="151"/>
                </a:lnTo>
                <a:lnTo>
                  <a:pt x="912" y="153"/>
                </a:lnTo>
                <a:lnTo>
                  <a:pt x="912" y="158"/>
                </a:lnTo>
                <a:lnTo>
                  <a:pt x="914" y="158"/>
                </a:lnTo>
                <a:lnTo>
                  <a:pt x="914" y="153"/>
                </a:lnTo>
                <a:lnTo>
                  <a:pt x="914" y="151"/>
                </a:lnTo>
                <a:lnTo>
                  <a:pt x="914" y="156"/>
                </a:lnTo>
                <a:lnTo>
                  <a:pt x="916" y="164"/>
                </a:lnTo>
                <a:lnTo>
                  <a:pt x="916" y="160"/>
                </a:lnTo>
                <a:lnTo>
                  <a:pt x="916" y="158"/>
                </a:lnTo>
                <a:lnTo>
                  <a:pt x="916" y="151"/>
                </a:lnTo>
                <a:lnTo>
                  <a:pt x="918" y="147"/>
                </a:lnTo>
                <a:lnTo>
                  <a:pt x="918" y="149"/>
                </a:lnTo>
                <a:lnTo>
                  <a:pt x="918" y="158"/>
                </a:lnTo>
                <a:lnTo>
                  <a:pt x="920" y="158"/>
                </a:lnTo>
                <a:lnTo>
                  <a:pt x="920" y="160"/>
                </a:lnTo>
                <a:lnTo>
                  <a:pt x="920" y="158"/>
                </a:lnTo>
                <a:lnTo>
                  <a:pt x="920" y="153"/>
                </a:lnTo>
                <a:lnTo>
                  <a:pt x="923" y="147"/>
                </a:lnTo>
                <a:lnTo>
                  <a:pt x="923" y="156"/>
                </a:lnTo>
                <a:lnTo>
                  <a:pt x="923" y="158"/>
                </a:lnTo>
                <a:lnTo>
                  <a:pt x="925" y="158"/>
                </a:lnTo>
                <a:lnTo>
                  <a:pt x="925" y="156"/>
                </a:lnTo>
                <a:lnTo>
                  <a:pt x="925" y="158"/>
                </a:lnTo>
                <a:lnTo>
                  <a:pt x="925" y="160"/>
                </a:lnTo>
                <a:lnTo>
                  <a:pt x="927" y="158"/>
                </a:lnTo>
                <a:lnTo>
                  <a:pt x="927" y="156"/>
                </a:lnTo>
                <a:lnTo>
                  <a:pt x="927" y="149"/>
                </a:lnTo>
                <a:lnTo>
                  <a:pt x="927" y="145"/>
                </a:lnTo>
                <a:lnTo>
                  <a:pt x="929" y="151"/>
                </a:lnTo>
                <a:lnTo>
                  <a:pt x="929" y="158"/>
                </a:lnTo>
                <a:lnTo>
                  <a:pt x="931" y="153"/>
                </a:lnTo>
                <a:lnTo>
                  <a:pt x="931" y="156"/>
                </a:lnTo>
                <a:lnTo>
                  <a:pt x="931" y="158"/>
                </a:lnTo>
                <a:lnTo>
                  <a:pt x="931" y="160"/>
                </a:lnTo>
                <a:lnTo>
                  <a:pt x="933" y="156"/>
                </a:lnTo>
                <a:lnTo>
                  <a:pt x="933" y="158"/>
                </a:lnTo>
                <a:lnTo>
                  <a:pt x="933" y="160"/>
                </a:lnTo>
                <a:lnTo>
                  <a:pt x="935" y="160"/>
                </a:lnTo>
                <a:lnTo>
                  <a:pt x="935" y="158"/>
                </a:lnTo>
                <a:lnTo>
                  <a:pt x="937" y="153"/>
                </a:lnTo>
                <a:lnTo>
                  <a:pt x="937" y="156"/>
                </a:lnTo>
                <a:lnTo>
                  <a:pt x="937" y="153"/>
                </a:lnTo>
                <a:lnTo>
                  <a:pt x="939" y="156"/>
                </a:lnTo>
                <a:lnTo>
                  <a:pt x="939" y="158"/>
                </a:lnTo>
                <a:lnTo>
                  <a:pt x="939" y="153"/>
                </a:lnTo>
                <a:lnTo>
                  <a:pt x="941" y="153"/>
                </a:lnTo>
                <a:lnTo>
                  <a:pt x="941" y="158"/>
                </a:lnTo>
                <a:lnTo>
                  <a:pt x="941" y="162"/>
                </a:lnTo>
                <a:lnTo>
                  <a:pt x="941" y="153"/>
                </a:lnTo>
                <a:lnTo>
                  <a:pt x="943" y="149"/>
                </a:lnTo>
                <a:lnTo>
                  <a:pt x="943" y="147"/>
                </a:lnTo>
                <a:lnTo>
                  <a:pt x="943" y="145"/>
                </a:lnTo>
                <a:lnTo>
                  <a:pt x="943" y="141"/>
                </a:lnTo>
                <a:lnTo>
                  <a:pt x="945" y="147"/>
                </a:lnTo>
                <a:lnTo>
                  <a:pt x="945" y="149"/>
                </a:lnTo>
                <a:lnTo>
                  <a:pt x="947" y="151"/>
                </a:lnTo>
                <a:lnTo>
                  <a:pt x="947" y="158"/>
                </a:lnTo>
                <a:lnTo>
                  <a:pt x="947" y="162"/>
                </a:lnTo>
                <a:lnTo>
                  <a:pt x="947" y="160"/>
                </a:lnTo>
                <a:lnTo>
                  <a:pt x="949" y="160"/>
                </a:lnTo>
                <a:lnTo>
                  <a:pt x="949" y="162"/>
                </a:lnTo>
                <a:lnTo>
                  <a:pt x="949" y="160"/>
                </a:lnTo>
                <a:lnTo>
                  <a:pt x="951" y="153"/>
                </a:lnTo>
                <a:lnTo>
                  <a:pt x="951" y="149"/>
                </a:lnTo>
                <a:lnTo>
                  <a:pt x="951" y="147"/>
                </a:lnTo>
                <a:lnTo>
                  <a:pt x="951" y="143"/>
                </a:lnTo>
                <a:lnTo>
                  <a:pt x="953" y="139"/>
                </a:lnTo>
                <a:lnTo>
                  <a:pt x="953" y="147"/>
                </a:lnTo>
                <a:lnTo>
                  <a:pt x="953" y="151"/>
                </a:lnTo>
                <a:lnTo>
                  <a:pt x="955" y="156"/>
                </a:lnTo>
                <a:lnTo>
                  <a:pt x="955" y="151"/>
                </a:lnTo>
                <a:lnTo>
                  <a:pt x="955" y="149"/>
                </a:lnTo>
                <a:lnTo>
                  <a:pt x="955" y="151"/>
                </a:lnTo>
                <a:lnTo>
                  <a:pt x="957" y="158"/>
                </a:lnTo>
                <a:lnTo>
                  <a:pt x="957" y="164"/>
                </a:lnTo>
                <a:lnTo>
                  <a:pt x="957" y="160"/>
                </a:lnTo>
                <a:lnTo>
                  <a:pt x="957" y="153"/>
                </a:lnTo>
                <a:lnTo>
                  <a:pt x="957" y="158"/>
                </a:lnTo>
                <a:lnTo>
                  <a:pt x="959" y="164"/>
                </a:lnTo>
                <a:lnTo>
                  <a:pt x="959" y="166"/>
                </a:lnTo>
                <a:lnTo>
                  <a:pt x="959" y="164"/>
                </a:lnTo>
                <a:lnTo>
                  <a:pt x="961" y="162"/>
                </a:lnTo>
                <a:lnTo>
                  <a:pt x="961" y="164"/>
                </a:lnTo>
                <a:lnTo>
                  <a:pt x="961" y="160"/>
                </a:lnTo>
                <a:lnTo>
                  <a:pt x="961" y="158"/>
                </a:lnTo>
                <a:lnTo>
                  <a:pt x="963" y="164"/>
                </a:lnTo>
                <a:lnTo>
                  <a:pt x="963" y="153"/>
                </a:lnTo>
                <a:lnTo>
                  <a:pt x="963" y="151"/>
                </a:lnTo>
                <a:lnTo>
                  <a:pt x="965" y="153"/>
                </a:lnTo>
                <a:lnTo>
                  <a:pt x="965" y="158"/>
                </a:lnTo>
                <a:lnTo>
                  <a:pt x="968" y="158"/>
                </a:lnTo>
                <a:lnTo>
                  <a:pt x="968" y="156"/>
                </a:lnTo>
                <a:lnTo>
                  <a:pt x="968" y="158"/>
                </a:lnTo>
                <a:lnTo>
                  <a:pt x="968" y="156"/>
                </a:lnTo>
                <a:lnTo>
                  <a:pt x="970"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54">
            <a:extLst>
              <a:ext uri="{FF2B5EF4-FFF2-40B4-BE49-F238E27FC236}">
                <a16:creationId xmlns:a16="http://schemas.microsoft.com/office/drawing/2014/main" id="{424FCD34-4A4D-4879-AAE5-F3966ADD71D8}"/>
              </a:ext>
            </a:extLst>
          </p:cNvPr>
          <p:cNvSpPr>
            <a:spLocks noChangeAspect="1"/>
          </p:cNvSpPr>
          <p:nvPr/>
        </p:nvSpPr>
        <p:spPr bwMode="auto">
          <a:xfrm>
            <a:off x="4873641" y="1630372"/>
            <a:ext cx="1228725" cy="419100"/>
          </a:xfrm>
          <a:custGeom>
            <a:avLst/>
            <a:gdLst>
              <a:gd name="T0" fmla="*/ 17771 w 968"/>
              <a:gd name="T1" fmla="*/ 127000 h 330"/>
              <a:gd name="T2" fmla="*/ 39350 w 968"/>
              <a:gd name="T3" fmla="*/ 116840 h 330"/>
              <a:gd name="T4" fmla="*/ 57120 w 968"/>
              <a:gd name="T5" fmla="*/ 121920 h 330"/>
              <a:gd name="T6" fmla="*/ 83777 w 968"/>
              <a:gd name="T7" fmla="*/ 212090 h 330"/>
              <a:gd name="T8" fmla="*/ 101548 w 968"/>
              <a:gd name="T9" fmla="*/ 299720 h 330"/>
              <a:gd name="T10" fmla="*/ 121857 w 968"/>
              <a:gd name="T11" fmla="*/ 259080 h 330"/>
              <a:gd name="T12" fmla="*/ 143436 w 968"/>
              <a:gd name="T13" fmla="*/ 261620 h 330"/>
              <a:gd name="T14" fmla="*/ 161207 w 968"/>
              <a:gd name="T15" fmla="*/ 241300 h 330"/>
              <a:gd name="T16" fmla="*/ 181516 w 968"/>
              <a:gd name="T17" fmla="*/ 217170 h 330"/>
              <a:gd name="T18" fmla="*/ 200556 w 968"/>
              <a:gd name="T19" fmla="*/ 222250 h 330"/>
              <a:gd name="T20" fmla="*/ 220866 w 968"/>
              <a:gd name="T21" fmla="*/ 204470 h 330"/>
              <a:gd name="T22" fmla="*/ 241175 w 968"/>
              <a:gd name="T23" fmla="*/ 189230 h 330"/>
              <a:gd name="T24" fmla="*/ 260216 w 968"/>
              <a:gd name="T25" fmla="*/ 179070 h 330"/>
              <a:gd name="T26" fmla="*/ 280525 w 968"/>
              <a:gd name="T27" fmla="*/ 201930 h 330"/>
              <a:gd name="T28" fmla="*/ 298296 w 968"/>
              <a:gd name="T29" fmla="*/ 201930 h 330"/>
              <a:gd name="T30" fmla="*/ 319875 w 968"/>
              <a:gd name="T31" fmla="*/ 207010 h 330"/>
              <a:gd name="T32" fmla="*/ 340184 w 968"/>
              <a:gd name="T33" fmla="*/ 209550 h 330"/>
              <a:gd name="T34" fmla="*/ 357955 w 968"/>
              <a:gd name="T35" fmla="*/ 207010 h 330"/>
              <a:gd name="T36" fmla="*/ 379534 w 968"/>
              <a:gd name="T37" fmla="*/ 224790 h 330"/>
              <a:gd name="T38" fmla="*/ 399843 w 968"/>
              <a:gd name="T39" fmla="*/ 237490 h 330"/>
              <a:gd name="T40" fmla="*/ 417614 w 968"/>
              <a:gd name="T41" fmla="*/ 227330 h 330"/>
              <a:gd name="T42" fmla="*/ 439193 w 968"/>
              <a:gd name="T43" fmla="*/ 227330 h 330"/>
              <a:gd name="T44" fmla="*/ 456964 w 968"/>
              <a:gd name="T45" fmla="*/ 234950 h 330"/>
              <a:gd name="T46" fmla="*/ 477273 w 968"/>
              <a:gd name="T47" fmla="*/ 248920 h 330"/>
              <a:gd name="T48" fmla="*/ 498852 w 968"/>
              <a:gd name="T49" fmla="*/ 294640 h 330"/>
              <a:gd name="T50" fmla="*/ 516623 w 968"/>
              <a:gd name="T51" fmla="*/ 289560 h 330"/>
              <a:gd name="T52" fmla="*/ 538202 w 968"/>
              <a:gd name="T53" fmla="*/ 354330 h 330"/>
              <a:gd name="T54" fmla="*/ 555973 w 968"/>
              <a:gd name="T55" fmla="*/ 381000 h 330"/>
              <a:gd name="T56" fmla="*/ 576282 w 968"/>
              <a:gd name="T57" fmla="*/ 344170 h 330"/>
              <a:gd name="T58" fmla="*/ 597861 w 968"/>
              <a:gd name="T59" fmla="*/ 339090 h 330"/>
              <a:gd name="T60" fmla="*/ 615632 w 968"/>
              <a:gd name="T61" fmla="*/ 388620 h 330"/>
              <a:gd name="T62" fmla="*/ 635941 w 968"/>
              <a:gd name="T63" fmla="*/ 349250 h 330"/>
              <a:gd name="T64" fmla="*/ 654982 w 968"/>
              <a:gd name="T65" fmla="*/ 299720 h 330"/>
              <a:gd name="T66" fmla="*/ 675291 w 968"/>
              <a:gd name="T67" fmla="*/ 311150 h 330"/>
              <a:gd name="T68" fmla="*/ 695601 w 968"/>
              <a:gd name="T69" fmla="*/ 356870 h 330"/>
              <a:gd name="T70" fmla="*/ 714641 w 968"/>
              <a:gd name="T71" fmla="*/ 336550 h 330"/>
              <a:gd name="T72" fmla="*/ 734950 w 968"/>
              <a:gd name="T73" fmla="*/ 297180 h 330"/>
              <a:gd name="T74" fmla="*/ 755260 w 968"/>
              <a:gd name="T75" fmla="*/ 269240 h 330"/>
              <a:gd name="T76" fmla="*/ 774300 w 968"/>
              <a:gd name="T77" fmla="*/ 248920 h 330"/>
              <a:gd name="T78" fmla="*/ 794609 w 968"/>
              <a:gd name="T79" fmla="*/ 241300 h 330"/>
              <a:gd name="T80" fmla="*/ 812380 w 968"/>
              <a:gd name="T81" fmla="*/ 269240 h 330"/>
              <a:gd name="T82" fmla="*/ 833959 w 968"/>
              <a:gd name="T83" fmla="*/ 271780 h 330"/>
              <a:gd name="T84" fmla="*/ 854269 w 968"/>
              <a:gd name="T85" fmla="*/ 254000 h 330"/>
              <a:gd name="T86" fmla="*/ 872039 w 968"/>
              <a:gd name="T87" fmla="*/ 234950 h 330"/>
              <a:gd name="T88" fmla="*/ 893618 w 968"/>
              <a:gd name="T89" fmla="*/ 241300 h 330"/>
              <a:gd name="T90" fmla="*/ 911389 w 968"/>
              <a:gd name="T91" fmla="*/ 237490 h 330"/>
              <a:gd name="T92" fmla="*/ 931699 w 968"/>
              <a:gd name="T93" fmla="*/ 243840 h 330"/>
              <a:gd name="T94" fmla="*/ 953277 w 968"/>
              <a:gd name="T95" fmla="*/ 243840 h 330"/>
              <a:gd name="T96" fmla="*/ 971048 w 968"/>
              <a:gd name="T97" fmla="*/ 251460 h 330"/>
              <a:gd name="T98" fmla="*/ 991358 w 968"/>
              <a:gd name="T99" fmla="*/ 276860 h 330"/>
              <a:gd name="T100" fmla="*/ 1010398 w 968"/>
              <a:gd name="T101" fmla="*/ 243840 h 330"/>
              <a:gd name="T102" fmla="*/ 1030707 w 968"/>
              <a:gd name="T103" fmla="*/ 234950 h 330"/>
              <a:gd name="T104" fmla="*/ 1052286 w 968"/>
              <a:gd name="T105" fmla="*/ 254000 h 330"/>
              <a:gd name="T106" fmla="*/ 1070057 w 968"/>
              <a:gd name="T107" fmla="*/ 224790 h 330"/>
              <a:gd name="T108" fmla="*/ 1090367 w 968"/>
              <a:gd name="T109" fmla="*/ 222250 h 330"/>
              <a:gd name="T110" fmla="*/ 1111945 w 968"/>
              <a:gd name="T111" fmla="*/ 229870 h 330"/>
              <a:gd name="T112" fmla="*/ 1129716 w 968"/>
              <a:gd name="T113" fmla="*/ 234950 h 330"/>
              <a:gd name="T114" fmla="*/ 1150026 w 968"/>
              <a:gd name="T115" fmla="*/ 237490 h 330"/>
              <a:gd name="T116" fmla="*/ 1169066 w 968"/>
              <a:gd name="T117" fmla="*/ 234950 h 330"/>
              <a:gd name="T118" fmla="*/ 1189375 w 968"/>
              <a:gd name="T119" fmla="*/ 243840 h 330"/>
              <a:gd name="T120" fmla="*/ 1209685 w 968"/>
              <a:gd name="T121" fmla="*/ 254000 h 330"/>
              <a:gd name="T122" fmla="*/ 1228725 w 968"/>
              <a:gd name="T123" fmla="*/ 246380 h 3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8" h="330">
                <a:moveTo>
                  <a:pt x="0" y="102"/>
                </a:moveTo>
                <a:lnTo>
                  <a:pt x="0" y="102"/>
                </a:lnTo>
                <a:lnTo>
                  <a:pt x="0" y="108"/>
                </a:lnTo>
                <a:lnTo>
                  <a:pt x="2" y="106"/>
                </a:lnTo>
                <a:lnTo>
                  <a:pt x="2" y="100"/>
                </a:lnTo>
                <a:lnTo>
                  <a:pt x="2" y="92"/>
                </a:lnTo>
                <a:lnTo>
                  <a:pt x="4" y="98"/>
                </a:lnTo>
                <a:lnTo>
                  <a:pt x="4" y="104"/>
                </a:lnTo>
                <a:lnTo>
                  <a:pt x="4" y="102"/>
                </a:lnTo>
                <a:lnTo>
                  <a:pt x="4" y="104"/>
                </a:lnTo>
                <a:lnTo>
                  <a:pt x="6" y="106"/>
                </a:lnTo>
                <a:lnTo>
                  <a:pt x="6" y="100"/>
                </a:lnTo>
                <a:lnTo>
                  <a:pt x="6" y="96"/>
                </a:lnTo>
                <a:lnTo>
                  <a:pt x="6" y="98"/>
                </a:lnTo>
                <a:lnTo>
                  <a:pt x="8" y="100"/>
                </a:lnTo>
                <a:lnTo>
                  <a:pt x="8" y="108"/>
                </a:lnTo>
                <a:lnTo>
                  <a:pt x="8" y="102"/>
                </a:lnTo>
                <a:lnTo>
                  <a:pt x="10" y="96"/>
                </a:lnTo>
                <a:lnTo>
                  <a:pt x="10" y="100"/>
                </a:lnTo>
                <a:lnTo>
                  <a:pt x="10" y="96"/>
                </a:lnTo>
                <a:lnTo>
                  <a:pt x="10" y="88"/>
                </a:lnTo>
                <a:lnTo>
                  <a:pt x="12" y="92"/>
                </a:lnTo>
                <a:lnTo>
                  <a:pt x="12" y="98"/>
                </a:lnTo>
                <a:lnTo>
                  <a:pt x="12" y="104"/>
                </a:lnTo>
                <a:lnTo>
                  <a:pt x="14" y="104"/>
                </a:lnTo>
                <a:lnTo>
                  <a:pt x="14" y="106"/>
                </a:lnTo>
                <a:lnTo>
                  <a:pt x="14" y="100"/>
                </a:lnTo>
                <a:lnTo>
                  <a:pt x="14" y="98"/>
                </a:lnTo>
                <a:lnTo>
                  <a:pt x="16" y="94"/>
                </a:lnTo>
                <a:lnTo>
                  <a:pt x="16" y="98"/>
                </a:lnTo>
                <a:lnTo>
                  <a:pt x="16" y="102"/>
                </a:lnTo>
                <a:lnTo>
                  <a:pt x="16" y="110"/>
                </a:lnTo>
                <a:lnTo>
                  <a:pt x="19" y="106"/>
                </a:lnTo>
                <a:lnTo>
                  <a:pt x="19" y="102"/>
                </a:lnTo>
                <a:lnTo>
                  <a:pt x="19" y="98"/>
                </a:lnTo>
                <a:lnTo>
                  <a:pt x="19" y="100"/>
                </a:lnTo>
                <a:lnTo>
                  <a:pt x="21" y="100"/>
                </a:lnTo>
                <a:lnTo>
                  <a:pt x="21" y="104"/>
                </a:lnTo>
                <a:lnTo>
                  <a:pt x="21" y="100"/>
                </a:lnTo>
                <a:lnTo>
                  <a:pt x="23" y="96"/>
                </a:lnTo>
                <a:lnTo>
                  <a:pt x="23" y="92"/>
                </a:lnTo>
                <a:lnTo>
                  <a:pt x="23" y="88"/>
                </a:lnTo>
                <a:lnTo>
                  <a:pt x="23" y="92"/>
                </a:lnTo>
                <a:lnTo>
                  <a:pt x="25" y="100"/>
                </a:lnTo>
                <a:lnTo>
                  <a:pt x="25" y="104"/>
                </a:lnTo>
                <a:lnTo>
                  <a:pt x="25" y="100"/>
                </a:lnTo>
                <a:lnTo>
                  <a:pt x="25" y="98"/>
                </a:lnTo>
                <a:lnTo>
                  <a:pt x="27" y="100"/>
                </a:lnTo>
                <a:lnTo>
                  <a:pt x="27" y="98"/>
                </a:lnTo>
                <a:lnTo>
                  <a:pt x="27" y="96"/>
                </a:lnTo>
                <a:lnTo>
                  <a:pt x="29" y="102"/>
                </a:lnTo>
                <a:lnTo>
                  <a:pt x="29" y="100"/>
                </a:lnTo>
                <a:lnTo>
                  <a:pt x="29" y="94"/>
                </a:lnTo>
                <a:lnTo>
                  <a:pt x="31" y="90"/>
                </a:lnTo>
                <a:lnTo>
                  <a:pt x="31" y="92"/>
                </a:lnTo>
                <a:lnTo>
                  <a:pt x="31" y="94"/>
                </a:lnTo>
                <a:lnTo>
                  <a:pt x="31" y="92"/>
                </a:lnTo>
                <a:lnTo>
                  <a:pt x="33" y="88"/>
                </a:lnTo>
                <a:lnTo>
                  <a:pt x="33" y="90"/>
                </a:lnTo>
                <a:lnTo>
                  <a:pt x="33" y="94"/>
                </a:lnTo>
                <a:lnTo>
                  <a:pt x="33" y="92"/>
                </a:lnTo>
                <a:lnTo>
                  <a:pt x="35" y="90"/>
                </a:lnTo>
                <a:lnTo>
                  <a:pt x="35" y="94"/>
                </a:lnTo>
                <a:lnTo>
                  <a:pt x="35" y="98"/>
                </a:lnTo>
                <a:lnTo>
                  <a:pt x="35" y="102"/>
                </a:lnTo>
                <a:lnTo>
                  <a:pt x="35" y="100"/>
                </a:lnTo>
                <a:lnTo>
                  <a:pt x="37" y="98"/>
                </a:lnTo>
                <a:lnTo>
                  <a:pt x="37" y="102"/>
                </a:lnTo>
                <a:lnTo>
                  <a:pt x="37" y="100"/>
                </a:lnTo>
                <a:lnTo>
                  <a:pt x="37" y="92"/>
                </a:lnTo>
                <a:lnTo>
                  <a:pt x="39" y="94"/>
                </a:lnTo>
                <a:lnTo>
                  <a:pt x="39" y="96"/>
                </a:lnTo>
                <a:lnTo>
                  <a:pt x="39" y="100"/>
                </a:lnTo>
                <a:lnTo>
                  <a:pt x="39" y="102"/>
                </a:lnTo>
                <a:lnTo>
                  <a:pt x="41" y="106"/>
                </a:lnTo>
                <a:lnTo>
                  <a:pt x="41" y="98"/>
                </a:lnTo>
                <a:lnTo>
                  <a:pt x="43" y="96"/>
                </a:lnTo>
                <a:lnTo>
                  <a:pt x="43" y="98"/>
                </a:lnTo>
                <a:lnTo>
                  <a:pt x="45" y="92"/>
                </a:lnTo>
                <a:lnTo>
                  <a:pt x="45" y="90"/>
                </a:lnTo>
                <a:lnTo>
                  <a:pt x="45" y="96"/>
                </a:lnTo>
                <a:lnTo>
                  <a:pt x="47" y="100"/>
                </a:lnTo>
                <a:lnTo>
                  <a:pt x="47" y="102"/>
                </a:lnTo>
                <a:lnTo>
                  <a:pt x="47" y="104"/>
                </a:lnTo>
                <a:lnTo>
                  <a:pt x="49" y="96"/>
                </a:lnTo>
                <a:lnTo>
                  <a:pt x="51" y="255"/>
                </a:lnTo>
                <a:lnTo>
                  <a:pt x="53" y="0"/>
                </a:lnTo>
                <a:lnTo>
                  <a:pt x="53" y="24"/>
                </a:lnTo>
                <a:lnTo>
                  <a:pt x="53" y="32"/>
                </a:lnTo>
                <a:lnTo>
                  <a:pt x="53" y="39"/>
                </a:lnTo>
                <a:lnTo>
                  <a:pt x="55" y="36"/>
                </a:lnTo>
                <a:lnTo>
                  <a:pt x="55" y="32"/>
                </a:lnTo>
                <a:lnTo>
                  <a:pt x="55" y="28"/>
                </a:lnTo>
                <a:lnTo>
                  <a:pt x="55" y="18"/>
                </a:lnTo>
                <a:lnTo>
                  <a:pt x="57" y="12"/>
                </a:lnTo>
                <a:lnTo>
                  <a:pt x="57" y="8"/>
                </a:lnTo>
                <a:lnTo>
                  <a:pt x="57" y="6"/>
                </a:lnTo>
                <a:lnTo>
                  <a:pt x="59" y="8"/>
                </a:lnTo>
                <a:lnTo>
                  <a:pt x="59" y="14"/>
                </a:lnTo>
                <a:lnTo>
                  <a:pt x="59" y="20"/>
                </a:lnTo>
                <a:lnTo>
                  <a:pt x="59" y="30"/>
                </a:lnTo>
                <a:lnTo>
                  <a:pt x="61" y="49"/>
                </a:lnTo>
                <a:lnTo>
                  <a:pt x="61" y="69"/>
                </a:lnTo>
                <a:lnTo>
                  <a:pt x="61" y="92"/>
                </a:lnTo>
                <a:lnTo>
                  <a:pt x="61" y="114"/>
                </a:lnTo>
                <a:lnTo>
                  <a:pt x="64" y="132"/>
                </a:lnTo>
                <a:lnTo>
                  <a:pt x="64" y="145"/>
                </a:lnTo>
                <a:lnTo>
                  <a:pt x="64" y="157"/>
                </a:lnTo>
                <a:lnTo>
                  <a:pt x="64" y="167"/>
                </a:lnTo>
                <a:lnTo>
                  <a:pt x="64" y="169"/>
                </a:lnTo>
                <a:lnTo>
                  <a:pt x="66" y="167"/>
                </a:lnTo>
                <a:lnTo>
                  <a:pt x="66" y="165"/>
                </a:lnTo>
                <a:lnTo>
                  <a:pt x="66" y="167"/>
                </a:lnTo>
                <a:lnTo>
                  <a:pt x="66" y="177"/>
                </a:lnTo>
                <a:lnTo>
                  <a:pt x="68" y="190"/>
                </a:lnTo>
                <a:lnTo>
                  <a:pt x="68" y="214"/>
                </a:lnTo>
                <a:lnTo>
                  <a:pt x="68" y="230"/>
                </a:lnTo>
                <a:lnTo>
                  <a:pt x="68" y="228"/>
                </a:lnTo>
                <a:lnTo>
                  <a:pt x="70" y="224"/>
                </a:lnTo>
                <a:lnTo>
                  <a:pt x="70" y="220"/>
                </a:lnTo>
                <a:lnTo>
                  <a:pt x="70" y="222"/>
                </a:lnTo>
                <a:lnTo>
                  <a:pt x="70" y="232"/>
                </a:lnTo>
                <a:lnTo>
                  <a:pt x="72" y="236"/>
                </a:lnTo>
                <a:lnTo>
                  <a:pt x="72" y="228"/>
                </a:lnTo>
                <a:lnTo>
                  <a:pt x="72" y="224"/>
                </a:lnTo>
                <a:lnTo>
                  <a:pt x="74" y="230"/>
                </a:lnTo>
                <a:lnTo>
                  <a:pt x="74" y="238"/>
                </a:lnTo>
                <a:lnTo>
                  <a:pt x="74" y="241"/>
                </a:lnTo>
                <a:lnTo>
                  <a:pt x="74" y="238"/>
                </a:lnTo>
                <a:lnTo>
                  <a:pt x="76" y="247"/>
                </a:lnTo>
                <a:lnTo>
                  <a:pt x="76" y="259"/>
                </a:lnTo>
                <a:lnTo>
                  <a:pt x="78" y="261"/>
                </a:lnTo>
                <a:lnTo>
                  <a:pt x="78" y="247"/>
                </a:lnTo>
                <a:lnTo>
                  <a:pt x="78" y="230"/>
                </a:lnTo>
                <a:lnTo>
                  <a:pt x="78" y="232"/>
                </a:lnTo>
                <a:lnTo>
                  <a:pt x="80" y="236"/>
                </a:lnTo>
                <a:lnTo>
                  <a:pt x="80" y="234"/>
                </a:lnTo>
                <a:lnTo>
                  <a:pt x="80" y="236"/>
                </a:lnTo>
                <a:lnTo>
                  <a:pt x="82" y="238"/>
                </a:lnTo>
                <a:lnTo>
                  <a:pt x="82" y="236"/>
                </a:lnTo>
                <a:lnTo>
                  <a:pt x="82" y="241"/>
                </a:lnTo>
                <a:lnTo>
                  <a:pt x="82" y="243"/>
                </a:lnTo>
                <a:lnTo>
                  <a:pt x="84" y="245"/>
                </a:lnTo>
                <a:lnTo>
                  <a:pt x="84" y="241"/>
                </a:lnTo>
                <a:lnTo>
                  <a:pt x="84" y="243"/>
                </a:lnTo>
                <a:lnTo>
                  <a:pt x="86" y="243"/>
                </a:lnTo>
                <a:lnTo>
                  <a:pt x="86" y="241"/>
                </a:lnTo>
                <a:lnTo>
                  <a:pt x="86" y="245"/>
                </a:lnTo>
                <a:lnTo>
                  <a:pt x="86" y="251"/>
                </a:lnTo>
                <a:lnTo>
                  <a:pt x="88" y="257"/>
                </a:lnTo>
                <a:lnTo>
                  <a:pt x="88" y="255"/>
                </a:lnTo>
                <a:lnTo>
                  <a:pt x="88" y="257"/>
                </a:lnTo>
                <a:lnTo>
                  <a:pt x="88" y="251"/>
                </a:lnTo>
                <a:lnTo>
                  <a:pt x="90" y="243"/>
                </a:lnTo>
                <a:lnTo>
                  <a:pt x="90" y="236"/>
                </a:lnTo>
                <a:lnTo>
                  <a:pt x="90" y="230"/>
                </a:lnTo>
                <a:lnTo>
                  <a:pt x="90" y="224"/>
                </a:lnTo>
                <a:lnTo>
                  <a:pt x="92" y="222"/>
                </a:lnTo>
                <a:lnTo>
                  <a:pt x="92" y="226"/>
                </a:lnTo>
                <a:lnTo>
                  <a:pt x="92" y="232"/>
                </a:lnTo>
                <a:lnTo>
                  <a:pt x="92" y="226"/>
                </a:lnTo>
                <a:lnTo>
                  <a:pt x="94" y="218"/>
                </a:lnTo>
                <a:lnTo>
                  <a:pt x="94" y="206"/>
                </a:lnTo>
                <a:lnTo>
                  <a:pt x="94" y="202"/>
                </a:lnTo>
                <a:lnTo>
                  <a:pt x="94" y="206"/>
                </a:lnTo>
                <a:lnTo>
                  <a:pt x="96" y="210"/>
                </a:lnTo>
                <a:lnTo>
                  <a:pt x="96" y="204"/>
                </a:lnTo>
                <a:lnTo>
                  <a:pt x="96" y="196"/>
                </a:lnTo>
                <a:lnTo>
                  <a:pt x="96" y="187"/>
                </a:lnTo>
                <a:lnTo>
                  <a:pt x="98" y="185"/>
                </a:lnTo>
                <a:lnTo>
                  <a:pt x="98" y="187"/>
                </a:lnTo>
                <a:lnTo>
                  <a:pt x="98" y="190"/>
                </a:lnTo>
                <a:lnTo>
                  <a:pt x="100" y="192"/>
                </a:lnTo>
                <a:lnTo>
                  <a:pt x="100" y="194"/>
                </a:lnTo>
                <a:lnTo>
                  <a:pt x="102" y="198"/>
                </a:lnTo>
                <a:lnTo>
                  <a:pt x="102" y="196"/>
                </a:lnTo>
                <a:lnTo>
                  <a:pt x="102" y="198"/>
                </a:lnTo>
                <a:lnTo>
                  <a:pt x="102" y="200"/>
                </a:lnTo>
                <a:lnTo>
                  <a:pt x="104" y="202"/>
                </a:lnTo>
                <a:lnTo>
                  <a:pt x="104" y="206"/>
                </a:lnTo>
                <a:lnTo>
                  <a:pt x="104" y="214"/>
                </a:lnTo>
                <a:lnTo>
                  <a:pt x="104" y="224"/>
                </a:lnTo>
                <a:lnTo>
                  <a:pt x="104" y="232"/>
                </a:lnTo>
                <a:lnTo>
                  <a:pt x="106" y="234"/>
                </a:lnTo>
                <a:lnTo>
                  <a:pt x="106" y="245"/>
                </a:lnTo>
                <a:lnTo>
                  <a:pt x="106" y="243"/>
                </a:lnTo>
                <a:lnTo>
                  <a:pt x="106" y="236"/>
                </a:lnTo>
                <a:lnTo>
                  <a:pt x="109" y="226"/>
                </a:lnTo>
                <a:lnTo>
                  <a:pt x="109" y="218"/>
                </a:lnTo>
                <a:lnTo>
                  <a:pt x="109" y="208"/>
                </a:lnTo>
                <a:lnTo>
                  <a:pt x="109" y="206"/>
                </a:lnTo>
                <a:lnTo>
                  <a:pt x="111" y="202"/>
                </a:lnTo>
                <a:lnTo>
                  <a:pt x="111" y="206"/>
                </a:lnTo>
                <a:lnTo>
                  <a:pt x="113" y="206"/>
                </a:lnTo>
                <a:lnTo>
                  <a:pt x="113" y="202"/>
                </a:lnTo>
                <a:lnTo>
                  <a:pt x="113" y="198"/>
                </a:lnTo>
                <a:lnTo>
                  <a:pt x="115" y="192"/>
                </a:lnTo>
                <a:lnTo>
                  <a:pt x="115" y="190"/>
                </a:lnTo>
                <a:lnTo>
                  <a:pt x="117" y="190"/>
                </a:lnTo>
                <a:lnTo>
                  <a:pt x="117" y="192"/>
                </a:lnTo>
                <a:lnTo>
                  <a:pt x="117" y="196"/>
                </a:lnTo>
                <a:lnTo>
                  <a:pt x="117" y="192"/>
                </a:lnTo>
                <a:lnTo>
                  <a:pt x="119" y="192"/>
                </a:lnTo>
                <a:lnTo>
                  <a:pt x="119" y="204"/>
                </a:lnTo>
                <a:lnTo>
                  <a:pt x="119" y="206"/>
                </a:lnTo>
                <a:lnTo>
                  <a:pt x="119" y="204"/>
                </a:lnTo>
                <a:lnTo>
                  <a:pt x="121" y="206"/>
                </a:lnTo>
                <a:lnTo>
                  <a:pt x="121" y="204"/>
                </a:lnTo>
                <a:lnTo>
                  <a:pt x="121" y="200"/>
                </a:lnTo>
                <a:lnTo>
                  <a:pt x="123" y="202"/>
                </a:lnTo>
                <a:lnTo>
                  <a:pt x="123" y="204"/>
                </a:lnTo>
                <a:lnTo>
                  <a:pt x="123" y="202"/>
                </a:lnTo>
                <a:lnTo>
                  <a:pt x="125" y="206"/>
                </a:lnTo>
                <a:lnTo>
                  <a:pt x="125" y="200"/>
                </a:lnTo>
                <a:lnTo>
                  <a:pt x="125" y="196"/>
                </a:lnTo>
                <a:lnTo>
                  <a:pt x="125" y="198"/>
                </a:lnTo>
                <a:lnTo>
                  <a:pt x="127" y="196"/>
                </a:lnTo>
                <a:lnTo>
                  <a:pt x="127" y="190"/>
                </a:lnTo>
                <a:lnTo>
                  <a:pt x="127" y="187"/>
                </a:lnTo>
                <a:lnTo>
                  <a:pt x="129" y="187"/>
                </a:lnTo>
                <a:lnTo>
                  <a:pt x="129" y="190"/>
                </a:lnTo>
                <a:lnTo>
                  <a:pt x="129" y="192"/>
                </a:lnTo>
                <a:lnTo>
                  <a:pt x="129" y="190"/>
                </a:lnTo>
                <a:lnTo>
                  <a:pt x="131" y="190"/>
                </a:lnTo>
                <a:lnTo>
                  <a:pt x="131" y="187"/>
                </a:lnTo>
                <a:lnTo>
                  <a:pt x="131" y="185"/>
                </a:lnTo>
                <a:lnTo>
                  <a:pt x="131" y="187"/>
                </a:lnTo>
                <a:lnTo>
                  <a:pt x="133" y="198"/>
                </a:lnTo>
                <a:lnTo>
                  <a:pt x="133" y="196"/>
                </a:lnTo>
                <a:lnTo>
                  <a:pt x="133" y="198"/>
                </a:lnTo>
                <a:lnTo>
                  <a:pt x="135" y="200"/>
                </a:lnTo>
                <a:lnTo>
                  <a:pt x="135" y="194"/>
                </a:lnTo>
                <a:lnTo>
                  <a:pt x="135" y="185"/>
                </a:lnTo>
                <a:lnTo>
                  <a:pt x="135" y="190"/>
                </a:lnTo>
                <a:lnTo>
                  <a:pt x="137" y="194"/>
                </a:lnTo>
                <a:lnTo>
                  <a:pt x="137" y="192"/>
                </a:lnTo>
                <a:lnTo>
                  <a:pt x="137" y="194"/>
                </a:lnTo>
                <a:lnTo>
                  <a:pt x="137" y="196"/>
                </a:lnTo>
                <a:lnTo>
                  <a:pt x="139" y="200"/>
                </a:lnTo>
                <a:lnTo>
                  <a:pt x="139" y="202"/>
                </a:lnTo>
                <a:lnTo>
                  <a:pt x="139" y="198"/>
                </a:lnTo>
                <a:lnTo>
                  <a:pt x="139" y="194"/>
                </a:lnTo>
                <a:lnTo>
                  <a:pt x="141" y="185"/>
                </a:lnTo>
                <a:lnTo>
                  <a:pt x="141" y="181"/>
                </a:lnTo>
                <a:lnTo>
                  <a:pt x="141" y="179"/>
                </a:lnTo>
                <a:lnTo>
                  <a:pt x="141" y="173"/>
                </a:lnTo>
                <a:lnTo>
                  <a:pt x="143" y="171"/>
                </a:lnTo>
                <a:lnTo>
                  <a:pt x="143" y="177"/>
                </a:lnTo>
                <a:lnTo>
                  <a:pt x="143" y="185"/>
                </a:lnTo>
                <a:lnTo>
                  <a:pt x="145" y="192"/>
                </a:lnTo>
                <a:lnTo>
                  <a:pt x="145" y="194"/>
                </a:lnTo>
                <a:lnTo>
                  <a:pt x="145" y="192"/>
                </a:lnTo>
                <a:lnTo>
                  <a:pt x="145" y="190"/>
                </a:lnTo>
                <a:lnTo>
                  <a:pt x="145" y="187"/>
                </a:lnTo>
                <a:lnTo>
                  <a:pt x="147" y="192"/>
                </a:lnTo>
                <a:lnTo>
                  <a:pt x="147" y="187"/>
                </a:lnTo>
                <a:lnTo>
                  <a:pt x="147" y="179"/>
                </a:lnTo>
                <a:lnTo>
                  <a:pt x="147" y="175"/>
                </a:lnTo>
                <a:lnTo>
                  <a:pt x="149" y="183"/>
                </a:lnTo>
                <a:lnTo>
                  <a:pt x="149" y="185"/>
                </a:lnTo>
                <a:lnTo>
                  <a:pt x="149" y="179"/>
                </a:lnTo>
                <a:lnTo>
                  <a:pt x="149" y="175"/>
                </a:lnTo>
                <a:lnTo>
                  <a:pt x="151" y="169"/>
                </a:lnTo>
                <a:lnTo>
                  <a:pt x="151" y="177"/>
                </a:lnTo>
                <a:lnTo>
                  <a:pt x="151" y="187"/>
                </a:lnTo>
                <a:lnTo>
                  <a:pt x="154" y="185"/>
                </a:lnTo>
                <a:lnTo>
                  <a:pt x="154" y="173"/>
                </a:lnTo>
                <a:lnTo>
                  <a:pt x="154" y="171"/>
                </a:lnTo>
                <a:lnTo>
                  <a:pt x="154" y="165"/>
                </a:lnTo>
                <a:lnTo>
                  <a:pt x="156" y="163"/>
                </a:lnTo>
                <a:lnTo>
                  <a:pt x="156" y="165"/>
                </a:lnTo>
                <a:lnTo>
                  <a:pt x="156" y="163"/>
                </a:lnTo>
                <a:lnTo>
                  <a:pt x="156" y="165"/>
                </a:lnTo>
                <a:lnTo>
                  <a:pt x="156" y="167"/>
                </a:lnTo>
                <a:lnTo>
                  <a:pt x="158" y="169"/>
                </a:lnTo>
                <a:lnTo>
                  <a:pt x="158" y="171"/>
                </a:lnTo>
                <a:lnTo>
                  <a:pt x="158" y="173"/>
                </a:lnTo>
                <a:lnTo>
                  <a:pt x="158" y="175"/>
                </a:lnTo>
                <a:lnTo>
                  <a:pt x="160" y="175"/>
                </a:lnTo>
                <a:lnTo>
                  <a:pt x="160" y="169"/>
                </a:lnTo>
                <a:lnTo>
                  <a:pt x="160" y="165"/>
                </a:lnTo>
                <a:lnTo>
                  <a:pt x="160" y="169"/>
                </a:lnTo>
                <a:lnTo>
                  <a:pt x="162" y="173"/>
                </a:lnTo>
                <a:lnTo>
                  <a:pt x="162" y="169"/>
                </a:lnTo>
                <a:lnTo>
                  <a:pt x="162" y="163"/>
                </a:lnTo>
                <a:lnTo>
                  <a:pt x="162" y="161"/>
                </a:lnTo>
                <a:lnTo>
                  <a:pt x="164" y="165"/>
                </a:lnTo>
                <a:lnTo>
                  <a:pt x="164" y="161"/>
                </a:lnTo>
                <a:lnTo>
                  <a:pt x="164" y="167"/>
                </a:lnTo>
                <a:lnTo>
                  <a:pt x="166" y="165"/>
                </a:lnTo>
                <a:lnTo>
                  <a:pt x="166" y="159"/>
                </a:lnTo>
                <a:lnTo>
                  <a:pt x="166" y="161"/>
                </a:lnTo>
                <a:lnTo>
                  <a:pt x="166" y="163"/>
                </a:lnTo>
                <a:lnTo>
                  <a:pt x="168" y="163"/>
                </a:lnTo>
                <a:lnTo>
                  <a:pt x="168" y="161"/>
                </a:lnTo>
                <a:lnTo>
                  <a:pt x="170" y="157"/>
                </a:lnTo>
                <a:lnTo>
                  <a:pt x="170" y="159"/>
                </a:lnTo>
                <a:lnTo>
                  <a:pt x="170" y="155"/>
                </a:lnTo>
                <a:lnTo>
                  <a:pt x="172" y="159"/>
                </a:lnTo>
                <a:lnTo>
                  <a:pt x="172" y="157"/>
                </a:lnTo>
                <a:lnTo>
                  <a:pt x="172" y="159"/>
                </a:lnTo>
                <a:lnTo>
                  <a:pt x="172" y="169"/>
                </a:lnTo>
                <a:lnTo>
                  <a:pt x="174" y="171"/>
                </a:lnTo>
                <a:lnTo>
                  <a:pt x="174" y="165"/>
                </a:lnTo>
                <a:lnTo>
                  <a:pt x="174" y="161"/>
                </a:lnTo>
                <a:lnTo>
                  <a:pt x="174" y="159"/>
                </a:lnTo>
                <a:lnTo>
                  <a:pt x="176" y="159"/>
                </a:lnTo>
                <a:lnTo>
                  <a:pt x="176" y="155"/>
                </a:lnTo>
                <a:lnTo>
                  <a:pt x="176" y="167"/>
                </a:lnTo>
                <a:lnTo>
                  <a:pt x="176" y="200"/>
                </a:lnTo>
                <a:lnTo>
                  <a:pt x="178" y="216"/>
                </a:lnTo>
                <a:lnTo>
                  <a:pt x="178" y="210"/>
                </a:lnTo>
                <a:lnTo>
                  <a:pt x="178" y="198"/>
                </a:lnTo>
                <a:lnTo>
                  <a:pt x="178" y="181"/>
                </a:lnTo>
                <a:lnTo>
                  <a:pt x="180" y="171"/>
                </a:lnTo>
                <a:lnTo>
                  <a:pt x="180" y="165"/>
                </a:lnTo>
                <a:lnTo>
                  <a:pt x="180" y="163"/>
                </a:lnTo>
                <a:lnTo>
                  <a:pt x="180" y="161"/>
                </a:lnTo>
                <a:lnTo>
                  <a:pt x="182" y="155"/>
                </a:lnTo>
                <a:lnTo>
                  <a:pt x="182" y="149"/>
                </a:lnTo>
                <a:lnTo>
                  <a:pt x="182" y="147"/>
                </a:lnTo>
                <a:lnTo>
                  <a:pt x="182" y="145"/>
                </a:lnTo>
                <a:lnTo>
                  <a:pt x="184" y="147"/>
                </a:lnTo>
                <a:lnTo>
                  <a:pt x="184" y="143"/>
                </a:lnTo>
                <a:lnTo>
                  <a:pt x="184" y="147"/>
                </a:lnTo>
                <a:lnTo>
                  <a:pt x="184" y="149"/>
                </a:lnTo>
                <a:lnTo>
                  <a:pt x="184" y="153"/>
                </a:lnTo>
                <a:lnTo>
                  <a:pt x="186" y="155"/>
                </a:lnTo>
                <a:lnTo>
                  <a:pt x="186" y="151"/>
                </a:lnTo>
                <a:lnTo>
                  <a:pt x="186" y="147"/>
                </a:lnTo>
                <a:lnTo>
                  <a:pt x="186" y="149"/>
                </a:lnTo>
                <a:lnTo>
                  <a:pt x="188" y="153"/>
                </a:lnTo>
                <a:lnTo>
                  <a:pt x="188" y="159"/>
                </a:lnTo>
                <a:lnTo>
                  <a:pt x="188" y="155"/>
                </a:lnTo>
                <a:lnTo>
                  <a:pt x="190" y="149"/>
                </a:lnTo>
                <a:lnTo>
                  <a:pt x="190" y="147"/>
                </a:lnTo>
                <a:lnTo>
                  <a:pt x="192" y="153"/>
                </a:lnTo>
                <a:lnTo>
                  <a:pt x="192" y="159"/>
                </a:lnTo>
                <a:lnTo>
                  <a:pt x="192" y="163"/>
                </a:lnTo>
                <a:lnTo>
                  <a:pt x="192" y="165"/>
                </a:lnTo>
                <a:lnTo>
                  <a:pt x="194" y="167"/>
                </a:lnTo>
                <a:lnTo>
                  <a:pt x="194" y="169"/>
                </a:lnTo>
                <a:lnTo>
                  <a:pt x="194" y="161"/>
                </a:lnTo>
                <a:lnTo>
                  <a:pt x="194" y="155"/>
                </a:lnTo>
                <a:lnTo>
                  <a:pt x="194" y="153"/>
                </a:lnTo>
                <a:lnTo>
                  <a:pt x="196" y="155"/>
                </a:lnTo>
                <a:lnTo>
                  <a:pt x="196" y="153"/>
                </a:lnTo>
                <a:lnTo>
                  <a:pt x="196" y="149"/>
                </a:lnTo>
                <a:lnTo>
                  <a:pt x="196" y="151"/>
                </a:lnTo>
                <a:lnTo>
                  <a:pt x="199" y="153"/>
                </a:lnTo>
                <a:lnTo>
                  <a:pt x="199" y="159"/>
                </a:lnTo>
                <a:lnTo>
                  <a:pt x="199" y="169"/>
                </a:lnTo>
                <a:lnTo>
                  <a:pt x="201" y="165"/>
                </a:lnTo>
                <a:lnTo>
                  <a:pt x="201" y="161"/>
                </a:lnTo>
                <a:lnTo>
                  <a:pt x="201" y="157"/>
                </a:lnTo>
                <a:lnTo>
                  <a:pt x="201" y="151"/>
                </a:lnTo>
                <a:lnTo>
                  <a:pt x="203" y="149"/>
                </a:lnTo>
                <a:lnTo>
                  <a:pt x="203" y="153"/>
                </a:lnTo>
                <a:lnTo>
                  <a:pt x="203" y="155"/>
                </a:lnTo>
                <a:lnTo>
                  <a:pt x="203" y="151"/>
                </a:lnTo>
                <a:lnTo>
                  <a:pt x="205" y="141"/>
                </a:lnTo>
                <a:lnTo>
                  <a:pt x="205" y="134"/>
                </a:lnTo>
                <a:lnTo>
                  <a:pt x="205" y="136"/>
                </a:lnTo>
                <a:lnTo>
                  <a:pt x="205" y="141"/>
                </a:lnTo>
                <a:lnTo>
                  <a:pt x="205" y="143"/>
                </a:lnTo>
                <a:lnTo>
                  <a:pt x="207" y="143"/>
                </a:lnTo>
                <a:lnTo>
                  <a:pt x="207" y="145"/>
                </a:lnTo>
                <a:lnTo>
                  <a:pt x="207" y="149"/>
                </a:lnTo>
                <a:lnTo>
                  <a:pt x="209" y="153"/>
                </a:lnTo>
                <a:lnTo>
                  <a:pt x="209" y="157"/>
                </a:lnTo>
                <a:lnTo>
                  <a:pt x="209" y="155"/>
                </a:lnTo>
                <a:lnTo>
                  <a:pt x="209" y="153"/>
                </a:lnTo>
                <a:lnTo>
                  <a:pt x="211" y="147"/>
                </a:lnTo>
                <a:lnTo>
                  <a:pt x="211" y="149"/>
                </a:lnTo>
                <a:lnTo>
                  <a:pt x="211" y="147"/>
                </a:lnTo>
                <a:lnTo>
                  <a:pt x="213" y="147"/>
                </a:lnTo>
                <a:lnTo>
                  <a:pt x="213" y="143"/>
                </a:lnTo>
                <a:lnTo>
                  <a:pt x="213" y="151"/>
                </a:lnTo>
                <a:lnTo>
                  <a:pt x="215" y="153"/>
                </a:lnTo>
                <a:lnTo>
                  <a:pt x="215" y="151"/>
                </a:lnTo>
                <a:lnTo>
                  <a:pt x="215" y="143"/>
                </a:lnTo>
                <a:lnTo>
                  <a:pt x="215" y="141"/>
                </a:lnTo>
                <a:lnTo>
                  <a:pt x="215" y="145"/>
                </a:lnTo>
                <a:lnTo>
                  <a:pt x="217" y="145"/>
                </a:lnTo>
                <a:lnTo>
                  <a:pt x="217" y="141"/>
                </a:lnTo>
                <a:lnTo>
                  <a:pt x="217" y="139"/>
                </a:lnTo>
                <a:lnTo>
                  <a:pt x="219" y="145"/>
                </a:lnTo>
                <a:lnTo>
                  <a:pt x="219" y="151"/>
                </a:lnTo>
                <a:lnTo>
                  <a:pt x="219" y="149"/>
                </a:lnTo>
                <a:lnTo>
                  <a:pt x="221" y="151"/>
                </a:lnTo>
                <a:lnTo>
                  <a:pt x="221" y="159"/>
                </a:lnTo>
                <a:lnTo>
                  <a:pt x="221" y="165"/>
                </a:lnTo>
                <a:lnTo>
                  <a:pt x="221" y="161"/>
                </a:lnTo>
                <a:lnTo>
                  <a:pt x="223" y="153"/>
                </a:lnTo>
                <a:lnTo>
                  <a:pt x="223" y="149"/>
                </a:lnTo>
                <a:lnTo>
                  <a:pt x="223" y="147"/>
                </a:lnTo>
                <a:lnTo>
                  <a:pt x="223" y="149"/>
                </a:lnTo>
                <a:lnTo>
                  <a:pt x="225" y="155"/>
                </a:lnTo>
                <a:lnTo>
                  <a:pt x="225" y="159"/>
                </a:lnTo>
                <a:lnTo>
                  <a:pt x="225" y="161"/>
                </a:lnTo>
                <a:lnTo>
                  <a:pt x="225" y="157"/>
                </a:lnTo>
                <a:lnTo>
                  <a:pt x="225" y="155"/>
                </a:lnTo>
                <a:lnTo>
                  <a:pt x="227" y="159"/>
                </a:lnTo>
                <a:lnTo>
                  <a:pt x="227" y="165"/>
                </a:lnTo>
                <a:lnTo>
                  <a:pt x="227" y="167"/>
                </a:lnTo>
                <a:lnTo>
                  <a:pt x="229" y="167"/>
                </a:lnTo>
                <a:lnTo>
                  <a:pt x="229" y="159"/>
                </a:lnTo>
                <a:lnTo>
                  <a:pt x="231" y="167"/>
                </a:lnTo>
                <a:lnTo>
                  <a:pt x="231" y="165"/>
                </a:lnTo>
                <a:lnTo>
                  <a:pt x="231" y="163"/>
                </a:lnTo>
                <a:lnTo>
                  <a:pt x="231" y="165"/>
                </a:lnTo>
                <a:lnTo>
                  <a:pt x="233" y="173"/>
                </a:lnTo>
                <a:lnTo>
                  <a:pt x="233" y="167"/>
                </a:lnTo>
                <a:lnTo>
                  <a:pt x="233" y="159"/>
                </a:lnTo>
                <a:lnTo>
                  <a:pt x="235" y="163"/>
                </a:lnTo>
                <a:lnTo>
                  <a:pt x="235" y="159"/>
                </a:lnTo>
                <a:lnTo>
                  <a:pt x="237" y="159"/>
                </a:lnTo>
                <a:lnTo>
                  <a:pt x="237" y="157"/>
                </a:lnTo>
                <a:lnTo>
                  <a:pt x="237" y="155"/>
                </a:lnTo>
                <a:lnTo>
                  <a:pt x="237" y="161"/>
                </a:lnTo>
                <a:lnTo>
                  <a:pt x="239" y="167"/>
                </a:lnTo>
                <a:lnTo>
                  <a:pt x="239" y="169"/>
                </a:lnTo>
                <a:lnTo>
                  <a:pt x="239" y="173"/>
                </a:lnTo>
                <a:lnTo>
                  <a:pt x="241" y="173"/>
                </a:lnTo>
                <a:lnTo>
                  <a:pt x="241" y="171"/>
                </a:lnTo>
                <a:lnTo>
                  <a:pt x="244" y="173"/>
                </a:lnTo>
                <a:lnTo>
                  <a:pt x="244" y="169"/>
                </a:lnTo>
                <a:lnTo>
                  <a:pt x="244" y="165"/>
                </a:lnTo>
                <a:lnTo>
                  <a:pt x="244" y="163"/>
                </a:lnTo>
                <a:lnTo>
                  <a:pt x="246" y="161"/>
                </a:lnTo>
                <a:lnTo>
                  <a:pt x="246" y="151"/>
                </a:lnTo>
                <a:lnTo>
                  <a:pt x="246" y="149"/>
                </a:lnTo>
                <a:lnTo>
                  <a:pt x="246" y="155"/>
                </a:lnTo>
                <a:lnTo>
                  <a:pt x="246" y="161"/>
                </a:lnTo>
                <a:lnTo>
                  <a:pt x="248" y="163"/>
                </a:lnTo>
                <a:lnTo>
                  <a:pt x="248" y="167"/>
                </a:lnTo>
                <a:lnTo>
                  <a:pt x="248" y="169"/>
                </a:lnTo>
                <a:lnTo>
                  <a:pt x="248" y="165"/>
                </a:lnTo>
                <a:lnTo>
                  <a:pt x="250" y="161"/>
                </a:lnTo>
                <a:lnTo>
                  <a:pt x="250" y="159"/>
                </a:lnTo>
                <a:lnTo>
                  <a:pt x="250" y="161"/>
                </a:lnTo>
                <a:lnTo>
                  <a:pt x="252" y="159"/>
                </a:lnTo>
                <a:lnTo>
                  <a:pt x="252" y="163"/>
                </a:lnTo>
                <a:lnTo>
                  <a:pt x="254" y="167"/>
                </a:lnTo>
                <a:lnTo>
                  <a:pt x="254" y="171"/>
                </a:lnTo>
                <a:lnTo>
                  <a:pt x="254" y="159"/>
                </a:lnTo>
                <a:lnTo>
                  <a:pt x="254" y="155"/>
                </a:lnTo>
                <a:lnTo>
                  <a:pt x="256" y="157"/>
                </a:lnTo>
                <a:lnTo>
                  <a:pt x="256" y="165"/>
                </a:lnTo>
                <a:lnTo>
                  <a:pt x="256" y="171"/>
                </a:lnTo>
                <a:lnTo>
                  <a:pt x="256" y="169"/>
                </a:lnTo>
                <a:lnTo>
                  <a:pt x="256" y="167"/>
                </a:lnTo>
                <a:lnTo>
                  <a:pt x="258" y="169"/>
                </a:lnTo>
                <a:lnTo>
                  <a:pt x="258" y="173"/>
                </a:lnTo>
                <a:lnTo>
                  <a:pt x="258" y="169"/>
                </a:lnTo>
                <a:lnTo>
                  <a:pt x="260" y="171"/>
                </a:lnTo>
                <a:lnTo>
                  <a:pt x="260" y="173"/>
                </a:lnTo>
                <a:lnTo>
                  <a:pt x="260" y="169"/>
                </a:lnTo>
                <a:lnTo>
                  <a:pt x="260" y="171"/>
                </a:lnTo>
                <a:lnTo>
                  <a:pt x="262" y="179"/>
                </a:lnTo>
                <a:lnTo>
                  <a:pt x="262" y="181"/>
                </a:lnTo>
                <a:lnTo>
                  <a:pt x="262" y="185"/>
                </a:lnTo>
                <a:lnTo>
                  <a:pt x="262" y="187"/>
                </a:lnTo>
                <a:lnTo>
                  <a:pt x="264" y="183"/>
                </a:lnTo>
                <a:lnTo>
                  <a:pt x="264" y="181"/>
                </a:lnTo>
                <a:lnTo>
                  <a:pt x="264" y="179"/>
                </a:lnTo>
                <a:lnTo>
                  <a:pt x="266" y="177"/>
                </a:lnTo>
                <a:lnTo>
                  <a:pt x="266" y="169"/>
                </a:lnTo>
                <a:lnTo>
                  <a:pt x="266" y="165"/>
                </a:lnTo>
                <a:lnTo>
                  <a:pt x="266" y="167"/>
                </a:lnTo>
                <a:lnTo>
                  <a:pt x="268" y="165"/>
                </a:lnTo>
                <a:lnTo>
                  <a:pt x="268" y="159"/>
                </a:lnTo>
                <a:lnTo>
                  <a:pt x="268" y="153"/>
                </a:lnTo>
                <a:lnTo>
                  <a:pt x="268" y="151"/>
                </a:lnTo>
                <a:lnTo>
                  <a:pt x="270" y="155"/>
                </a:lnTo>
                <a:lnTo>
                  <a:pt x="270" y="163"/>
                </a:lnTo>
                <a:lnTo>
                  <a:pt x="270" y="153"/>
                </a:lnTo>
                <a:lnTo>
                  <a:pt x="272" y="151"/>
                </a:lnTo>
                <a:lnTo>
                  <a:pt x="272" y="153"/>
                </a:lnTo>
                <a:lnTo>
                  <a:pt x="272" y="155"/>
                </a:lnTo>
                <a:lnTo>
                  <a:pt x="274" y="153"/>
                </a:lnTo>
                <a:lnTo>
                  <a:pt x="274" y="151"/>
                </a:lnTo>
                <a:lnTo>
                  <a:pt x="274" y="155"/>
                </a:lnTo>
                <a:lnTo>
                  <a:pt x="274" y="159"/>
                </a:lnTo>
                <a:lnTo>
                  <a:pt x="276" y="161"/>
                </a:lnTo>
                <a:lnTo>
                  <a:pt x="276" y="163"/>
                </a:lnTo>
                <a:lnTo>
                  <a:pt x="276" y="165"/>
                </a:lnTo>
                <a:lnTo>
                  <a:pt x="276" y="161"/>
                </a:lnTo>
                <a:lnTo>
                  <a:pt x="278" y="153"/>
                </a:lnTo>
                <a:lnTo>
                  <a:pt x="278" y="149"/>
                </a:lnTo>
                <a:lnTo>
                  <a:pt x="278" y="147"/>
                </a:lnTo>
                <a:lnTo>
                  <a:pt x="278" y="153"/>
                </a:lnTo>
                <a:lnTo>
                  <a:pt x="280" y="157"/>
                </a:lnTo>
                <a:lnTo>
                  <a:pt x="280" y="165"/>
                </a:lnTo>
                <a:lnTo>
                  <a:pt x="280" y="169"/>
                </a:lnTo>
                <a:lnTo>
                  <a:pt x="282" y="173"/>
                </a:lnTo>
                <a:lnTo>
                  <a:pt x="282" y="175"/>
                </a:lnTo>
                <a:lnTo>
                  <a:pt x="282" y="169"/>
                </a:lnTo>
                <a:lnTo>
                  <a:pt x="282" y="163"/>
                </a:lnTo>
                <a:lnTo>
                  <a:pt x="284" y="161"/>
                </a:lnTo>
                <a:lnTo>
                  <a:pt x="284" y="163"/>
                </a:lnTo>
                <a:lnTo>
                  <a:pt x="284" y="173"/>
                </a:lnTo>
                <a:lnTo>
                  <a:pt x="284" y="175"/>
                </a:lnTo>
                <a:lnTo>
                  <a:pt x="284" y="169"/>
                </a:lnTo>
                <a:lnTo>
                  <a:pt x="286" y="167"/>
                </a:lnTo>
                <a:lnTo>
                  <a:pt x="286" y="173"/>
                </a:lnTo>
                <a:lnTo>
                  <a:pt x="286" y="175"/>
                </a:lnTo>
                <a:lnTo>
                  <a:pt x="286" y="171"/>
                </a:lnTo>
                <a:lnTo>
                  <a:pt x="289" y="171"/>
                </a:lnTo>
                <a:lnTo>
                  <a:pt x="289" y="175"/>
                </a:lnTo>
                <a:lnTo>
                  <a:pt x="289" y="173"/>
                </a:lnTo>
                <a:lnTo>
                  <a:pt x="289" y="179"/>
                </a:lnTo>
                <a:lnTo>
                  <a:pt x="291" y="183"/>
                </a:lnTo>
                <a:lnTo>
                  <a:pt x="291" y="181"/>
                </a:lnTo>
                <a:lnTo>
                  <a:pt x="291" y="177"/>
                </a:lnTo>
                <a:lnTo>
                  <a:pt x="293" y="183"/>
                </a:lnTo>
                <a:lnTo>
                  <a:pt x="293" y="179"/>
                </a:lnTo>
                <a:lnTo>
                  <a:pt x="293" y="177"/>
                </a:lnTo>
                <a:lnTo>
                  <a:pt x="293" y="169"/>
                </a:lnTo>
                <a:lnTo>
                  <a:pt x="295" y="167"/>
                </a:lnTo>
                <a:lnTo>
                  <a:pt x="295" y="165"/>
                </a:lnTo>
                <a:lnTo>
                  <a:pt x="295" y="161"/>
                </a:lnTo>
                <a:lnTo>
                  <a:pt x="295" y="163"/>
                </a:lnTo>
                <a:lnTo>
                  <a:pt x="297" y="175"/>
                </a:lnTo>
                <a:lnTo>
                  <a:pt x="297" y="183"/>
                </a:lnTo>
                <a:lnTo>
                  <a:pt x="297" y="181"/>
                </a:lnTo>
                <a:lnTo>
                  <a:pt x="297" y="179"/>
                </a:lnTo>
                <a:lnTo>
                  <a:pt x="299" y="175"/>
                </a:lnTo>
                <a:lnTo>
                  <a:pt x="299" y="177"/>
                </a:lnTo>
                <a:lnTo>
                  <a:pt x="299" y="179"/>
                </a:lnTo>
                <a:lnTo>
                  <a:pt x="299" y="183"/>
                </a:lnTo>
                <a:lnTo>
                  <a:pt x="301" y="183"/>
                </a:lnTo>
                <a:lnTo>
                  <a:pt x="301" y="190"/>
                </a:lnTo>
                <a:lnTo>
                  <a:pt x="301" y="192"/>
                </a:lnTo>
                <a:lnTo>
                  <a:pt x="301" y="179"/>
                </a:lnTo>
                <a:lnTo>
                  <a:pt x="303" y="173"/>
                </a:lnTo>
                <a:lnTo>
                  <a:pt x="303" y="175"/>
                </a:lnTo>
                <a:lnTo>
                  <a:pt x="305" y="179"/>
                </a:lnTo>
                <a:lnTo>
                  <a:pt x="305" y="181"/>
                </a:lnTo>
                <a:lnTo>
                  <a:pt x="305" y="185"/>
                </a:lnTo>
                <a:lnTo>
                  <a:pt x="305" y="196"/>
                </a:lnTo>
                <a:lnTo>
                  <a:pt x="305" y="194"/>
                </a:lnTo>
                <a:lnTo>
                  <a:pt x="307" y="185"/>
                </a:lnTo>
                <a:lnTo>
                  <a:pt x="307" y="181"/>
                </a:lnTo>
                <a:lnTo>
                  <a:pt x="307" y="187"/>
                </a:lnTo>
                <a:lnTo>
                  <a:pt x="309" y="187"/>
                </a:lnTo>
                <a:lnTo>
                  <a:pt x="309" y="185"/>
                </a:lnTo>
                <a:lnTo>
                  <a:pt x="309" y="181"/>
                </a:lnTo>
                <a:lnTo>
                  <a:pt x="311" y="173"/>
                </a:lnTo>
                <a:lnTo>
                  <a:pt x="311" y="177"/>
                </a:lnTo>
                <a:lnTo>
                  <a:pt x="311" y="181"/>
                </a:lnTo>
                <a:lnTo>
                  <a:pt x="313" y="185"/>
                </a:lnTo>
                <a:lnTo>
                  <a:pt x="313" y="190"/>
                </a:lnTo>
                <a:lnTo>
                  <a:pt x="313" y="181"/>
                </a:lnTo>
                <a:lnTo>
                  <a:pt x="315" y="187"/>
                </a:lnTo>
                <a:lnTo>
                  <a:pt x="315" y="185"/>
                </a:lnTo>
                <a:lnTo>
                  <a:pt x="315" y="183"/>
                </a:lnTo>
                <a:lnTo>
                  <a:pt x="317" y="187"/>
                </a:lnTo>
                <a:lnTo>
                  <a:pt x="317" y="185"/>
                </a:lnTo>
                <a:lnTo>
                  <a:pt x="317" y="181"/>
                </a:lnTo>
                <a:lnTo>
                  <a:pt x="317" y="177"/>
                </a:lnTo>
                <a:lnTo>
                  <a:pt x="319" y="177"/>
                </a:lnTo>
                <a:lnTo>
                  <a:pt x="319" y="181"/>
                </a:lnTo>
                <a:lnTo>
                  <a:pt x="319" y="179"/>
                </a:lnTo>
                <a:lnTo>
                  <a:pt x="319" y="185"/>
                </a:lnTo>
                <a:lnTo>
                  <a:pt x="321" y="190"/>
                </a:lnTo>
                <a:lnTo>
                  <a:pt x="321" y="187"/>
                </a:lnTo>
                <a:lnTo>
                  <a:pt x="321" y="190"/>
                </a:lnTo>
                <a:lnTo>
                  <a:pt x="321" y="194"/>
                </a:lnTo>
                <a:lnTo>
                  <a:pt x="323" y="192"/>
                </a:lnTo>
                <a:lnTo>
                  <a:pt x="323" y="185"/>
                </a:lnTo>
                <a:lnTo>
                  <a:pt x="323" y="177"/>
                </a:lnTo>
                <a:lnTo>
                  <a:pt x="323" y="171"/>
                </a:lnTo>
                <a:lnTo>
                  <a:pt x="325" y="165"/>
                </a:lnTo>
                <a:lnTo>
                  <a:pt x="325" y="159"/>
                </a:lnTo>
                <a:lnTo>
                  <a:pt x="325" y="161"/>
                </a:lnTo>
                <a:lnTo>
                  <a:pt x="325" y="165"/>
                </a:lnTo>
                <a:lnTo>
                  <a:pt x="325" y="169"/>
                </a:lnTo>
                <a:lnTo>
                  <a:pt x="327" y="175"/>
                </a:lnTo>
                <a:lnTo>
                  <a:pt x="327" y="183"/>
                </a:lnTo>
                <a:lnTo>
                  <a:pt x="327" y="190"/>
                </a:lnTo>
                <a:lnTo>
                  <a:pt x="327" y="183"/>
                </a:lnTo>
                <a:lnTo>
                  <a:pt x="329" y="175"/>
                </a:lnTo>
                <a:lnTo>
                  <a:pt x="329" y="179"/>
                </a:lnTo>
                <a:lnTo>
                  <a:pt x="329" y="181"/>
                </a:lnTo>
                <a:lnTo>
                  <a:pt x="331" y="177"/>
                </a:lnTo>
                <a:lnTo>
                  <a:pt x="331" y="171"/>
                </a:lnTo>
                <a:lnTo>
                  <a:pt x="331" y="169"/>
                </a:lnTo>
                <a:lnTo>
                  <a:pt x="331" y="167"/>
                </a:lnTo>
                <a:lnTo>
                  <a:pt x="334" y="163"/>
                </a:lnTo>
                <a:lnTo>
                  <a:pt x="334" y="165"/>
                </a:lnTo>
                <a:lnTo>
                  <a:pt x="334" y="173"/>
                </a:lnTo>
                <a:lnTo>
                  <a:pt x="334" y="181"/>
                </a:lnTo>
                <a:lnTo>
                  <a:pt x="336" y="183"/>
                </a:lnTo>
                <a:lnTo>
                  <a:pt x="336" y="187"/>
                </a:lnTo>
                <a:lnTo>
                  <a:pt x="336" y="190"/>
                </a:lnTo>
                <a:lnTo>
                  <a:pt x="336" y="181"/>
                </a:lnTo>
                <a:lnTo>
                  <a:pt x="336" y="179"/>
                </a:lnTo>
                <a:lnTo>
                  <a:pt x="338" y="181"/>
                </a:lnTo>
                <a:lnTo>
                  <a:pt x="338" y="190"/>
                </a:lnTo>
                <a:lnTo>
                  <a:pt x="338" y="187"/>
                </a:lnTo>
                <a:lnTo>
                  <a:pt x="340" y="187"/>
                </a:lnTo>
                <a:lnTo>
                  <a:pt x="340" y="185"/>
                </a:lnTo>
                <a:lnTo>
                  <a:pt x="340" y="181"/>
                </a:lnTo>
                <a:lnTo>
                  <a:pt x="340" y="183"/>
                </a:lnTo>
                <a:lnTo>
                  <a:pt x="342" y="181"/>
                </a:lnTo>
                <a:lnTo>
                  <a:pt x="342" y="183"/>
                </a:lnTo>
                <a:lnTo>
                  <a:pt x="342" y="181"/>
                </a:lnTo>
                <a:lnTo>
                  <a:pt x="342" y="183"/>
                </a:lnTo>
                <a:lnTo>
                  <a:pt x="344" y="181"/>
                </a:lnTo>
                <a:lnTo>
                  <a:pt x="344" y="179"/>
                </a:lnTo>
                <a:lnTo>
                  <a:pt x="344" y="181"/>
                </a:lnTo>
                <a:lnTo>
                  <a:pt x="346" y="181"/>
                </a:lnTo>
                <a:lnTo>
                  <a:pt x="346" y="179"/>
                </a:lnTo>
                <a:lnTo>
                  <a:pt x="346" y="177"/>
                </a:lnTo>
                <a:lnTo>
                  <a:pt x="346" y="181"/>
                </a:lnTo>
                <a:lnTo>
                  <a:pt x="348" y="187"/>
                </a:lnTo>
                <a:lnTo>
                  <a:pt x="348" y="190"/>
                </a:lnTo>
                <a:lnTo>
                  <a:pt x="348" y="185"/>
                </a:lnTo>
                <a:lnTo>
                  <a:pt x="348" y="190"/>
                </a:lnTo>
                <a:lnTo>
                  <a:pt x="350" y="185"/>
                </a:lnTo>
                <a:lnTo>
                  <a:pt x="350" y="187"/>
                </a:lnTo>
                <a:lnTo>
                  <a:pt x="350" y="185"/>
                </a:lnTo>
                <a:lnTo>
                  <a:pt x="350" y="187"/>
                </a:lnTo>
                <a:lnTo>
                  <a:pt x="352" y="187"/>
                </a:lnTo>
                <a:lnTo>
                  <a:pt x="352" y="181"/>
                </a:lnTo>
                <a:lnTo>
                  <a:pt x="354" y="179"/>
                </a:lnTo>
                <a:lnTo>
                  <a:pt x="354" y="181"/>
                </a:lnTo>
                <a:lnTo>
                  <a:pt x="356" y="185"/>
                </a:lnTo>
                <a:lnTo>
                  <a:pt x="356" y="181"/>
                </a:lnTo>
                <a:lnTo>
                  <a:pt x="356" y="177"/>
                </a:lnTo>
                <a:lnTo>
                  <a:pt x="356" y="175"/>
                </a:lnTo>
                <a:lnTo>
                  <a:pt x="358" y="171"/>
                </a:lnTo>
                <a:lnTo>
                  <a:pt x="358" y="173"/>
                </a:lnTo>
                <a:lnTo>
                  <a:pt x="358" y="175"/>
                </a:lnTo>
                <a:lnTo>
                  <a:pt x="358" y="177"/>
                </a:lnTo>
                <a:lnTo>
                  <a:pt x="360" y="181"/>
                </a:lnTo>
                <a:lnTo>
                  <a:pt x="360" y="185"/>
                </a:lnTo>
                <a:lnTo>
                  <a:pt x="360" y="181"/>
                </a:lnTo>
                <a:lnTo>
                  <a:pt x="360" y="185"/>
                </a:lnTo>
                <a:lnTo>
                  <a:pt x="362" y="187"/>
                </a:lnTo>
                <a:lnTo>
                  <a:pt x="362" y="190"/>
                </a:lnTo>
                <a:lnTo>
                  <a:pt x="362" y="194"/>
                </a:lnTo>
                <a:lnTo>
                  <a:pt x="364" y="194"/>
                </a:lnTo>
                <a:lnTo>
                  <a:pt x="364" y="192"/>
                </a:lnTo>
                <a:lnTo>
                  <a:pt x="364" y="194"/>
                </a:lnTo>
                <a:lnTo>
                  <a:pt x="366" y="194"/>
                </a:lnTo>
                <a:lnTo>
                  <a:pt x="366" y="198"/>
                </a:lnTo>
                <a:lnTo>
                  <a:pt x="366" y="200"/>
                </a:lnTo>
                <a:lnTo>
                  <a:pt x="366" y="198"/>
                </a:lnTo>
                <a:lnTo>
                  <a:pt x="368" y="200"/>
                </a:lnTo>
                <a:lnTo>
                  <a:pt x="368" y="202"/>
                </a:lnTo>
                <a:lnTo>
                  <a:pt x="368" y="204"/>
                </a:lnTo>
                <a:lnTo>
                  <a:pt x="368" y="202"/>
                </a:lnTo>
                <a:lnTo>
                  <a:pt x="370" y="204"/>
                </a:lnTo>
                <a:lnTo>
                  <a:pt x="370" y="196"/>
                </a:lnTo>
                <a:lnTo>
                  <a:pt x="372" y="192"/>
                </a:lnTo>
                <a:lnTo>
                  <a:pt x="372" y="196"/>
                </a:lnTo>
                <a:lnTo>
                  <a:pt x="372" y="198"/>
                </a:lnTo>
                <a:lnTo>
                  <a:pt x="372" y="204"/>
                </a:lnTo>
                <a:lnTo>
                  <a:pt x="374" y="214"/>
                </a:lnTo>
                <a:lnTo>
                  <a:pt x="374" y="220"/>
                </a:lnTo>
                <a:lnTo>
                  <a:pt x="374" y="222"/>
                </a:lnTo>
                <a:lnTo>
                  <a:pt x="374" y="218"/>
                </a:lnTo>
                <a:lnTo>
                  <a:pt x="376" y="212"/>
                </a:lnTo>
                <a:lnTo>
                  <a:pt x="376" y="202"/>
                </a:lnTo>
                <a:lnTo>
                  <a:pt x="376" y="196"/>
                </a:lnTo>
                <a:lnTo>
                  <a:pt x="376" y="194"/>
                </a:lnTo>
                <a:lnTo>
                  <a:pt x="376" y="196"/>
                </a:lnTo>
                <a:lnTo>
                  <a:pt x="379" y="200"/>
                </a:lnTo>
                <a:lnTo>
                  <a:pt x="379" y="206"/>
                </a:lnTo>
                <a:lnTo>
                  <a:pt x="379" y="208"/>
                </a:lnTo>
                <a:lnTo>
                  <a:pt x="379" y="206"/>
                </a:lnTo>
                <a:lnTo>
                  <a:pt x="381" y="210"/>
                </a:lnTo>
                <a:lnTo>
                  <a:pt x="381" y="200"/>
                </a:lnTo>
                <a:lnTo>
                  <a:pt x="381" y="198"/>
                </a:lnTo>
                <a:lnTo>
                  <a:pt x="383" y="208"/>
                </a:lnTo>
                <a:lnTo>
                  <a:pt x="383" y="218"/>
                </a:lnTo>
                <a:lnTo>
                  <a:pt x="383" y="222"/>
                </a:lnTo>
                <a:lnTo>
                  <a:pt x="383" y="220"/>
                </a:lnTo>
                <a:lnTo>
                  <a:pt x="385" y="220"/>
                </a:lnTo>
                <a:lnTo>
                  <a:pt x="385" y="218"/>
                </a:lnTo>
                <a:lnTo>
                  <a:pt x="385" y="214"/>
                </a:lnTo>
                <a:lnTo>
                  <a:pt x="385" y="218"/>
                </a:lnTo>
                <a:lnTo>
                  <a:pt x="387" y="218"/>
                </a:lnTo>
                <a:lnTo>
                  <a:pt x="387" y="214"/>
                </a:lnTo>
                <a:lnTo>
                  <a:pt x="387" y="218"/>
                </a:lnTo>
                <a:lnTo>
                  <a:pt x="387" y="220"/>
                </a:lnTo>
                <a:lnTo>
                  <a:pt x="389" y="218"/>
                </a:lnTo>
                <a:lnTo>
                  <a:pt x="389" y="214"/>
                </a:lnTo>
                <a:lnTo>
                  <a:pt x="389" y="218"/>
                </a:lnTo>
                <a:lnTo>
                  <a:pt x="389" y="222"/>
                </a:lnTo>
                <a:lnTo>
                  <a:pt x="391" y="226"/>
                </a:lnTo>
                <a:lnTo>
                  <a:pt x="391" y="230"/>
                </a:lnTo>
                <a:lnTo>
                  <a:pt x="391" y="232"/>
                </a:lnTo>
                <a:lnTo>
                  <a:pt x="391" y="230"/>
                </a:lnTo>
                <a:lnTo>
                  <a:pt x="393" y="232"/>
                </a:lnTo>
                <a:lnTo>
                  <a:pt x="393" y="236"/>
                </a:lnTo>
                <a:lnTo>
                  <a:pt x="393" y="230"/>
                </a:lnTo>
                <a:lnTo>
                  <a:pt x="393" y="224"/>
                </a:lnTo>
                <a:lnTo>
                  <a:pt x="395" y="222"/>
                </a:lnTo>
                <a:lnTo>
                  <a:pt x="395" y="220"/>
                </a:lnTo>
                <a:lnTo>
                  <a:pt x="397" y="218"/>
                </a:lnTo>
                <a:lnTo>
                  <a:pt x="397" y="228"/>
                </a:lnTo>
                <a:lnTo>
                  <a:pt x="397" y="236"/>
                </a:lnTo>
                <a:lnTo>
                  <a:pt x="397" y="232"/>
                </a:lnTo>
                <a:lnTo>
                  <a:pt x="399" y="230"/>
                </a:lnTo>
                <a:lnTo>
                  <a:pt x="399" y="222"/>
                </a:lnTo>
                <a:lnTo>
                  <a:pt x="399" y="216"/>
                </a:lnTo>
                <a:lnTo>
                  <a:pt x="401" y="218"/>
                </a:lnTo>
                <a:lnTo>
                  <a:pt x="401" y="222"/>
                </a:lnTo>
                <a:lnTo>
                  <a:pt x="401" y="224"/>
                </a:lnTo>
                <a:lnTo>
                  <a:pt x="403" y="224"/>
                </a:lnTo>
                <a:lnTo>
                  <a:pt x="403" y="226"/>
                </a:lnTo>
                <a:lnTo>
                  <a:pt x="405" y="222"/>
                </a:lnTo>
                <a:lnTo>
                  <a:pt x="405" y="218"/>
                </a:lnTo>
                <a:lnTo>
                  <a:pt x="405" y="224"/>
                </a:lnTo>
                <a:lnTo>
                  <a:pt x="405" y="232"/>
                </a:lnTo>
                <a:lnTo>
                  <a:pt x="405" y="234"/>
                </a:lnTo>
                <a:lnTo>
                  <a:pt x="407" y="228"/>
                </a:lnTo>
                <a:lnTo>
                  <a:pt x="407" y="226"/>
                </a:lnTo>
                <a:lnTo>
                  <a:pt x="407" y="228"/>
                </a:lnTo>
                <a:lnTo>
                  <a:pt x="407" y="234"/>
                </a:lnTo>
                <a:lnTo>
                  <a:pt x="409" y="230"/>
                </a:lnTo>
                <a:lnTo>
                  <a:pt x="409" y="228"/>
                </a:lnTo>
                <a:lnTo>
                  <a:pt x="409" y="226"/>
                </a:lnTo>
                <a:lnTo>
                  <a:pt x="411" y="230"/>
                </a:lnTo>
                <a:lnTo>
                  <a:pt x="411" y="232"/>
                </a:lnTo>
                <a:lnTo>
                  <a:pt x="411" y="230"/>
                </a:lnTo>
                <a:lnTo>
                  <a:pt x="411" y="238"/>
                </a:lnTo>
                <a:lnTo>
                  <a:pt x="413" y="249"/>
                </a:lnTo>
                <a:lnTo>
                  <a:pt x="413" y="253"/>
                </a:lnTo>
                <a:lnTo>
                  <a:pt x="413" y="251"/>
                </a:lnTo>
                <a:lnTo>
                  <a:pt x="413" y="245"/>
                </a:lnTo>
                <a:lnTo>
                  <a:pt x="415" y="236"/>
                </a:lnTo>
                <a:lnTo>
                  <a:pt x="415" y="232"/>
                </a:lnTo>
                <a:lnTo>
                  <a:pt x="415" y="230"/>
                </a:lnTo>
                <a:lnTo>
                  <a:pt x="415" y="234"/>
                </a:lnTo>
                <a:lnTo>
                  <a:pt x="417" y="238"/>
                </a:lnTo>
                <a:lnTo>
                  <a:pt x="417" y="241"/>
                </a:lnTo>
                <a:lnTo>
                  <a:pt x="417" y="245"/>
                </a:lnTo>
                <a:lnTo>
                  <a:pt x="417" y="251"/>
                </a:lnTo>
                <a:lnTo>
                  <a:pt x="419" y="253"/>
                </a:lnTo>
                <a:lnTo>
                  <a:pt x="419" y="255"/>
                </a:lnTo>
                <a:lnTo>
                  <a:pt x="419" y="261"/>
                </a:lnTo>
                <a:lnTo>
                  <a:pt x="421" y="263"/>
                </a:lnTo>
                <a:lnTo>
                  <a:pt x="421" y="265"/>
                </a:lnTo>
                <a:lnTo>
                  <a:pt x="421" y="267"/>
                </a:lnTo>
                <a:lnTo>
                  <a:pt x="424" y="273"/>
                </a:lnTo>
                <a:lnTo>
                  <a:pt x="424" y="279"/>
                </a:lnTo>
                <a:lnTo>
                  <a:pt x="424" y="283"/>
                </a:lnTo>
                <a:lnTo>
                  <a:pt x="424" y="285"/>
                </a:lnTo>
                <a:lnTo>
                  <a:pt x="426" y="283"/>
                </a:lnTo>
                <a:lnTo>
                  <a:pt x="426" y="277"/>
                </a:lnTo>
                <a:lnTo>
                  <a:pt x="426" y="269"/>
                </a:lnTo>
                <a:lnTo>
                  <a:pt x="426" y="265"/>
                </a:lnTo>
                <a:lnTo>
                  <a:pt x="426" y="271"/>
                </a:lnTo>
                <a:lnTo>
                  <a:pt x="428" y="275"/>
                </a:lnTo>
                <a:lnTo>
                  <a:pt x="428" y="273"/>
                </a:lnTo>
                <a:lnTo>
                  <a:pt x="428" y="271"/>
                </a:lnTo>
                <a:lnTo>
                  <a:pt x="428" y="267"/>
                </a:lnTo>
                <a:lnTo>
                  <a:pt x="430" y="277"/>
                </a:lnTo>
                <a:lnTo>
                  <a:pt x="430" y="285"/>
                </a:lnTo>
                <a:lnTo>
                  <a:pt x="430" y="289"/>
                </a:lnTo>
                <a:lnTo>
                  <a:pt x="432" y="287"/>
                </a:lnTo>
                <a:lnTo>
                  <a:pt x="432" y="283"/>
                </a:lnTo>
                <a:lnTo>
                  <a:pt x="432" y="289"/>
                </a:lnTo>
                <a:lnTo>
                  <a:pt x="434" y="296"/>
                </a:lnTo>
                <a:lnTo>
                  <a:pt x="434" y="316"/>
                </a:lnTo>
                <a:lnTo>
                  <a:pt x="434" y="328"/>
                </a:lnTo>
                <a:lnTo>
                  <a:pt x="434" y="330"/>
                </a:lnTo>
                <a:lnTo>
                  <a:pt x="436" y="324"/>
                </a:lnTo>
                <a:lnTo>
                  <a:pt x="436" y="310"/>
                </a:lnTo>
                <a:lnTo>
                  <a:pt x="436" y="296"/>
                </a:lnTo>
                <a:lnTo>
                  <a:pt x="436" y="287"/>
                </a:lnTo>
                <a:lnTo>
                  <a:pt x="438" y="287"/>
                </a:lnTo>
                <a:lnTo>
                  <a:pt x="438" y="294"/>
                </a:lnTo>
                <a:lnTo>
                  <a:pt x="438" y="300"/>
                </a:lnTo>
                <a:lnTo>
                  <a:pt x="440" y="296"/>
                </a:lnTo>
                <a:lnTo>
                  <a:pt x="440" y="283"/>
                </a:lnTo>
                <a:lnTo>
                  <a:pt x="440" y="277"/>
                </a:lnTo>
                <a:lnTo>
                  <a:pt x="440" y="279"/>
                </a:lnTo>
                <a:lnTo>
                  <a:pt x="442" y="279"/>
                </a:lnTo>
                <a:lnTo>
                  <a:pt x="442" y="275"/>
                </a:lnTo>
                <a:lnTo>
                  <a:pt x="442" y="279"/>
                </a:lnTo>
                <a:lnTo>
                  <a:pt x="442" y="285"/>
                </a:lnTo>
                <a:lnTo>
                  <a:pt x="444" y="287"/>
                </a:lnTo>
                <a:lnTo>
                  <a:pt x="444" y="283"/>
                </a:lnTo>
                <a:lnTo>
                  <a:pt x="444" y="279"/>
                </a:lnTo>
                <a:lnTo>
                  <a:pt x="446" y="275"/>
                </a:lnTo>
                <a:lnTo>
                  <a:pt x="446" y="277"/>
                </a:lnTo>
                <a:lnTo>
                  <a:pt x="446" y="279"/>
                </a:lnTo>
                <a:lnTo>
                  <a:pt x="448" y="277"/>
                </a:lnTo>
                <a:lnTo>
                  <a:pt x="448" y="273"/>
                </a:lnTo>
                <a:lnTo>
                  <a:pt x="448" y="279"/>
                </a:lnTo>
                <a:lnTo>
                  <a:pt x="450" y="283"/>
                </a:lnTo>
                <a:lnTo>
                  <a:pt x="450" y="279"/>
                </a:lnTo>
                <a:lnTo>
                  <a:pt x="450" y="271"/>
                </a:lnTo>
                <a:lnTo>
                  <a:pt x="450" y="267"/>
                </a:lnTo>
                <a:lnTo>
                  <a:pt x="452" y="267"/>
                </a:lnTo>
                <a:lnTo>
                  <a:pt x="452" y="273"/>
                </a:lnTo>
                <a:lnTo>
                  <a:pt x="452" y="271"/>
                </a:lnTo>
                <a:lnTo>
                  <a:pt x="452" y="275"/>
                </a:lnTo>
                <a:lnTo>
                  <a:pt x="454" y="273"/>
                </a:lnTo>
                <a:lnTo>
                  <a:pt x="454" y="271"/>
                </a:lnTo>
                <a:lnTo>
                  <a:pt x="454" y="273"/>
                </a:lnTo>
                <a:lnTo>
                  <a:pt x="456" y="265"/>
                </a:lnTo>
                <a:lnTo>
                  <a:pt x="456" y="267"/>
                </a:lnTo>
                <a:lnTo>
                  <a:pt x="456" y="273"/>
                </a:lnTo>
                <a:lnTo>
                  <a:pt x="458" y="269"/>
                </a:lnTo>
                <a:lnTo>
                  <a:pt x="458" y="275"/>
                </a:lnTo>
                <a:lnTo>
                  <a:pt x="458" y="298"/>
                </a:lnTo>
                <a:lnTo>
                  <a:pt x="458" y="310"/>
                </a:lnTo>
                <a:lnTo>
                  <a:pt x="460" y="300"/>
                </a:lnTo>
                <a:lnTo>
                  <a:pt x="460" y="283"/>
                </a:lnTo>
                <a:lnTo>
                  <a:pt x="460" y="277"/>
                </a:lnTo>
                <a:lnTo>
                  <a:pt x="460" y="273"/>
                </a:lnTo>
                <a:lnTo>
                  <a:pt x="462" y="263"/>
                </a:lnTo>
                <a:lnTo>
                  <a:pt x="462" y="259"/>
                </a:lnTo>
                <a:lnTo>
                  <a:pt x="462" y="253"/>
                </a:lnTo>
                <a:lnTo>
                  <a:pt x="462" y="255"/>
                </a:lnTo>
                <a:lnTo>
                  <a:pt x="464" y="259"/>
                </a:lnTo>
                <a:lnTo>
                  <a:pt x="464" y="265"/>
                </a:lnTo>
                <a:lnTo>
                  <a:pt x="464" y="267"/>
                </a:lnTo>
                <a:lnTo>
                  <a:pt x="466" y="261"/>
                </a:lnTo>
                <a:lnTo>
                  <a:pt x="466" y="259"/>
                </a:lnTo>
                <a:lnTo>
                  <a:pt x="466" y="257"/>
                </a:lnTo>
                <a:lnTo>
                  <a:pt x="466" y="261"/>
                </a:lnTo>
                <a:lnTo>
                  <a:pt x="469" y="263"/>
                </a:lnTo>
                <a:lnTo>
                  <a:pt x="469" y="261"/>
                </a:lnTo>
                <a:lnTo>
                  <a:pt x="469" y="263"/>
                </a:lnTo>
                <a:lnTo>
                  <a:pt x="469" y="267"/>
                </a:lnTo>
                <a:lnTo>
                  <a:pt x="471" y="267"/>
                </a:lnTo>
                <a:lnTo>
                  <a:pt x="471" y="263"/>
                </a:lnTo>
                <a:lnTo>
                  <a:pt x="471" y="265"/>
                </a:lnTo>
                <a:lnTo>
                  <a:pt x="471" y="271"/>
                </a:lnTo>
                <a:lnTo>
                  <a:pt x="473" y="273"/>
                </a:lnTo>
                <a:lnTo>
                  <a:pt x="473" y="271"/>
                </a:lnTo>
                <a:lnTo>
                  <a:pt x="473" y="273"/>
                </a:lnTo>
                <a:lnTo>
                  <a:pt x="473" y="269"/>
                </a:lnTo>
                <a:lnTo>
                  <a:pt x="475" y="263"/>
                </a:lnTo>
                <a:lnTo>
                  <a:pt x="475" y="265"/>
                </a:lnTo>
                <a:lnTo>
                  <a:pt x="475" y="259"/>
                </a:lnTo>
                <a:lnTo>
                  <a:pt x="475" y="263"/>
                </a:lnTo>
                <a:lnTo>
                  <a:pt x="477" y="265"/>
                </a:lnTo>
                <a:lnTo>
                  <a:pt x="477" y="267"/>
                </a:lnTo>
                <a:lnTo>
                  <a:pt x="477" y="269"/>
                </a:lnTo>
                <a:lnTo>
                  <a:pt x="477" y="265"/>
                </a:lnTo>
                <a:lnTo>
                  <a:pt x="479" y="263"/>
                </a:lnTo>
                <a:lnTo>
                  <a:pt x="479" y="261"/>
                </a:lnTo>
                <a:lnTo>
                  <a:pt x="479" y="263"/>
                </a:lnTo>
                <a:lnTo>
                  <a:pt x="479" y="271"/>
                </a:lnTo>
                <a:lnTo>
                  <a:pt x="481" y="269"/>
                </a:lnTo>
                <a:lnTo>
                  <a:pt x="481" y="271"/>
                </a:lnTo>
                <a:lnTo>
                  <a:pt x="481" y="269"/>
                </a:lnTo>
                <a:lnTo>
                  <a:pt x="481" y="273"/>
                </a:lnTo>
                <a:lnTo>
                  <a:pt x="483" y="269"/>
                </a:lnTo>
                <a:lnTo>
                  <a:pt x="483" y="261"/>
                </a:lnTo>
                <a:lnTo>
                  <a:pt x="483" y="267"/>
                </a:lnTo>
                <a:lnTo>
                  <a:pt x="483" y="279"/>
                </a:lnTo>
                <a:lnTo>
                  <a:pt x="485" y="289"/>
                </a:lnTo>
                <a:lnTo>
                  <a:pt x="485" y="298"/>
                </a:lnTo>
                <a:lnTo>
                  <a:pt x="485" y="306"/>
                </a:lnTo>
                <a:lnTo>
                  <a:pt x="485" y="304"/>
                </a:lnTo>
                <a:lnTo>
                  <a:pt x="487" y="304"/>
                </a:lnTo>
                <a:lnTo>
                  <a:pt x="487" y="310"/>
                </a:lnTo>
                <a:lnTo>
                  <a:pt x="487" y="322"/>
                </a:lnTo>
                <a:lnTo>
                  <a:pt x="489" y="308"/>
                </a:lnTo>
                <a:lnTo>
                  <a:pt x="489" y="287"/>
                </a:lnTo>
                <a:lnTo>
                  <a:pt x="489" y="279"/>
                </a:lnTo>
                <a:lnTo>
                  <a:pt x="489" y="273"/>
                </a:lnTo>
                <a:lnTo>
                  <a:pt x="491" y="271"/>
                </a:lnTo>
                <a:lnTo>
                  <a:pt x="491" y="265"/>
                </a:lnTo>
                <a:lnTo>
                  <a:pt x="491" y="259"/>
                </a:lnTo>
                <a:lnTo>
                  <a:pt x="493" y="261"/>
                </a:lnTo>
                <a:lnTo>
                  <a:pt x="493" y="267"/>
                </a:lnTo>
                <a:lnTo>
                  <a:pt x="493" y="265"/>
                </a:lnTo>
                <a:lnTo>
                  <a:pt x="493" y="267"/>
                </a:lnTo>
                <a:lnTo>
                  <a:pt x="495" y="275"/>
                </a:lnTo>
                <a:lnTo>
                  <a:pt x="495" y="281"/>
                </a:lnTo>
                <a:lnTo>
                  <a:pt x="495" y="289"/>
                </a:lnTo>
                <a:lnTo>
                  <a:pt x="495" y="279"/>
                </a:lnTo>
                <a:lnTo>
                  <a:pt x="497" y="271"/>
                </a:lnTo>
                <a:lnTo>
                  <a:pt x="497" y="273"/>
                </a:lnTo>
                <a:lnTo>
                  <a:pt x="499" y="275"/>
                </a:lnTo>
                <a:lnTo>
                  <a:pt x="499" y="273"/>
                </a:lnTo>
                <a:lnTo>
                  <a:pt x="501" y="273"/>
                </a:lnTo>
                <a:lnTo>
                  <a:pt x="501" y="275"/>
                </a:lnTo>
                <a:lnTo>
                  <a:pt x="501" y="273"/>
                </a:lnTo>
                <a:lnTo>
                  <a:pt x="501" y="277"/>
                </a:lnTo>
                <a:lnTo>
                  <a:pt x="503" y="296"/>
                </a:lnTo>
                <a:lnTo>
                  <a:pt x="503" y="312"/>
                </a:lnTo>
                <a:lnTo>
                  <a:pt x="503" y="318"/>
                </a:lnTo>
                <a:lnTo>
                  <a:pt x="503" y="308"/>
                </a:lnTo>
                <a:lnTo>
                  <a:pt x="505" y="294"/>
                </a:lnTo>
                <a:lnTo>
                  <a:pt x="505" y="283"/>
                </a:lnTo>
                <a:lnTo>
                  <a:pt x="505" y="275"/>
                </a:lnTo>
                <a:lnTo>
                  <a:pt x="505" y="269"/>
                </a:lnTo>
                <a:lnTo>
                  <a:pt x="505" y="267"/>
                </a:lnTo>
                <a:lnTo>
                  <a:pt x="507" y="267"/>
                </a:lnTo>
                <a:lnTo>
                  <a:pt x="507" y="263"/>
                </a:lnTo>
                <a:lnTo>
                  <a:pt x="509" y="263"/>
                </a:lnTo>
                <a:lnTo>
                  <a:pt x="509" y="265"/>
                </a:lnTo>
                <a:lnTo>
                  <a:pt x="509" y="267"/>
                </a:lnTo>
                <a:lnTo>
                  <a:pt x="511" y="265"/>
                </a:lnTo>
                <a:lnTo>
                  <a:pt x="511" y="259"/>
                </a:lnTo>
                <a:lnTo>
                  <a:pt x="511" y="249"/>
                </a:lnTo>
                <a:lnTo>
                  <a:pt x="514" y="249"/>
                </a:lnTo>
                <a:lnTo>
                  <a:pt x="514" y="253"/>
                </a:lnTo>
                <a:lnTo>
                  <a:pt x="514" y="259"/>
                </a:lnTo>
                <a:lnTo>
                  <a:pt x="514" y="269"/>
                </a:lnTo>
                <a:lnTo>
                  <a:pt x="516" y="277"/>
                </a:lnTo>
                <a:lnTo>
                  <a:pt x="516" y="271"/>
                </a:lnTo>
                <a:lnTo>
                  <a:pt x="516" y="259"/>
                </a:lnTo>
                <a:lnTo>
                  <a:pt x="516" y="245"/>
                </a:lnTo>
                <a:lnTo>
                  <a:pt x="516" y="236"/>
                </a:lnTo>
                <a:lnTo>
                  <a:pt x="518" y="236"/>
                </a:lnTo>
                <a:lnTo>
                  <a:pt x="518" y="247"/>
                </a:lnTo>
                <a:lnTo>
                  <a:pt x="518" y="251"/>
                </a:lnTo>
                <a:lnTo>
                  <a:pt x="518" y="255"/>
                </a:lnTo>
                <a:lnTo>
                  <a:pt x="520" y="255"/>
                </a:lnTo>
                <a:lnTo>
                  <a:pt x="520" y="253"/>
                </a:lnTo>
                <a:lnTo>
                  <a:pt x="520" y="251"/>
                </a:lnTo>
                <a:lnTo>
                  <a:pt x="522" y="251"/>
                </a:lnTo>
                <a:lnTo>
                  <a:pt x="522" y="249"/>
                </a:lnTo>
                <a:lnTo>
                  <a:pt x="524" y="249"/>
                </a:lnTo>
                <a:lnTo>
                  <a:pt x="524" y="247"/>
                </a:lnTo>
                <a:lnTo>
                  <a:pt x="524" y="249"/>
                </a:lnTo>
                <a:lnTo>
                  <a:pt x="524" y="251"/>
                </a:lnTo>
                <a:lnTo>
                  <a:pt x="524" y="247"/>
                </a:lnTo>
                <a:lnTo>
                  <a:pt x="526" y="245"/>
                </a:lnTo>
                <a:lnTo>
                  <a:pt x="526" y="243"/>
                </a:lnTo>
                <a:lnTo>
                  <a:pt x="526" y="247"/>
                </a:lnTo>
                <a:lnTo>
                  <a:pt x="528" y="247"/>
                </a:lnTo>
                <a:lnTo>
                  <a:pt x="528" y="245"/>
                </a:lnTo>
                <a:lnTo>
                  <a:pt x="528" y="249"/>
                </a:lnTo>
                <a:lnTo>
                  <a:pt x="528" y="251"/>
                </a:lnTo>
                <a:lnTo>
                  <a:pt x="530" y="251"/>
                </a:lnTo>
                <a:lnTo>
                  <a:pt x="530" y="245"/>
                </a:lnTo>
                <a:lnTo>
                  <a:pt x="530" y="243"/>
                </a:lnTo>
                <a:lnTo>
                  <a:pt x="532" y="243"/>
                </a:lnTo>
                <a:lnTo>
                  <a:pt x="532" y="247"/>
                </a:lnTo>
                <a:lnTo>
                  <a:pt x="532" y="245"/>
                </a:lnTo>
                <a:lnTo>
                  <a:pt x="534" y="249"/>
                </a:lnTo>
                <a:lnTo>
                  <a:pt x="534" y="251"/>
                </a:lnTo>
                <a:lnTo>
                  <a:pt x="534" y="249"/>
                </a:lnTo>
                <a:lnTo>
                  <a:pt x="536" y="251"/>
                </a:lnTo>
                <a:lnTo>
                  <a:pt x="536" y="253"/>
                </a:lnTo>
                <a:lnTo>
                  <a:pt x="536" y="255"/>
                </a:lnTo>
                <a:lnTo>
                  <a:pt x="538" y="255"/>
                </a:lnTo>
                <a:lnTo>
                  <a:pt x="538" y="259"/>
                </a:lnTo>
                <a:lnTo>
                  <a:pt x="538" y="257"/>
                </a:lnTo>
                <a:lnTo>
                  <a:pt x="538" y="259"/>
                </a:lnTo>
                <a:lnTo>
                  <a:pt x="540" y="265"/>
                </a:lnTo>
                <a:lnTo>
                  <a:pt x="540" y="269"/>
                </a:lnTo>
                <a:lnTo>
                  <a:pt x="540" y="271"/>
                </a:lnTo>
                <a:lnTo>
                  <a:pt x="540" y="267"/>
                </a:lnTo>
                <a:lnTo>
                  <a:pt x="542" y="269"/>
                </a:lnTo>
                <a:lnTo>
                  <a:pt x="542" y="279"/>
                </a:lnTo>
                <a:lnTo>
                  <a:pt x="542" y="277"/>
                </a:lnTo>
                <a:lnTo>
                  <a:pt x="544" y="275"/>
                </a:lnTo>
                <a:lnTo>
                  <a:pt x="544" y="271"/>
                </a:lnTo>
                <a:lnTo>
                  <a:pt x="544" y="267"/>
                </a:lnTo>
                <a:lnTo>
                  <a:pt x="544" y="273"/>
                </a:lnTo>
                <a:lnTo>
                  <a:pt x="544" y="275"/>
                </a:lnTo>
                <a:lnTo>
                  <a:pt x="546" y="283"/>
                </a:lnTo>
                <a:lnTo>
                  <a:pt x="546" y="289"/>
                </a:lnTo>
                <a:lnTo>
                  <a:pt x="546" y="285"/>
                </a:lnTo>
                <a:lnTo>
                  <a:pt x="548" y="281"/>
                </a:lnTo>
                <a:lnTo>
                  <a:pt x="548" y="275"/>
                </a:lnTo>
                <a:lnTo>
                  <a:pt x="548" y="277"/>
                </a:lnTo>
                <a:lnTo>
                  <a:pt x="550" y="279"/>
                </a:lnTo>
                <a:lnTo>
                  <a:pt x="550" y="287"/>
                </a:lnTo>
                <a:lnTo>
                  <a:pt x="550" y="289"/>
                </a:lnTo>
                <a:lnTo>
                  <a:pt x="550" y="287"/>
                </a:lnTo>
                <a:lnTo>
                  <a:pt x="552" y="285"/>
                </a:lnTo>
                <a:lnTo>
                  <a:pt x="552" y="279"/>
                </a:lnTo>
                <a:lnTo>
                  <a:pt x="552" y="283"/>
                </a:lnTo>
                <a:lnTo>
                  <a:pt x="552" y="289"/>
                </a:lnTo>
                <a:lnTo>
                  <a:pt x="554" y="292"/>
                </a:lnTo>
                <a:lnTo>
                  <a:pt x="554" y="287"/>
                </a:lnTo>
                <a:lnTo>
                  <a:pt x="554" y="294"/>
                </a:lnTo>
                <a:lnTo>
                  <a:pt x="554" y="298"/>
                </a:lnTo>
                <a:lnTo>
                  <a:pt x="554" y="300"/>
                </a:lnTo>
                <a:lnTo>
                  <a:pt x="556" y="298"/>
                </a:lnTo>
                <a:lnTo>
                  <a:pt x="556" y="296"/>
                </a:lnTo>
                <a:lnTo>
                  <a:pt x="556" y="292"/>
                </a:lnTo>
                <a:lnTo>
                  <a:pt x="559" y="289"/>
                </a:lnTo>
                <a:lnTo>
                  <a:pt x="559" y="292"/>
                </a:lnTo>
                <a:lnTo>
                  <a:pt x="559" y="296"/>
                </a:lnTo>
                <a:lnTo>
                  <a:pt x="561" y="294"/>
                </a:lnTo>
                <a:lnTo>
                  <a:pt x="561" y="289"/>
                </a:lnTo>
                <a:lnTo>
                  <a:pt x="561" y="283"/>
                </a:lnTo>
                <a:lnTo>
                  <a:pt x="563" y="275"/>
                </a:lnTo>
                <a:lnTo>
                  <a:pt x="563" y="265"/>
                </a:lnTo>
                <a:lnTo>
                  <a:pt x="563" y="263"/>
                </a:lnTo>
                <a:lnTo>
                  <a:pt x="563" y="265"/>
                </a:lnTo>
                <a:lnTo>
                  <a:pt x="565" y="267"/>
                </a:lnTo>
                <a:lnTo>
                  <a:pt x="565" y="263"/>
                </a:lnTo>
                <a:lnTo>
                  <a:pt x="565" y="265"/>
                </a:lnTo>
                <a:lnTo>
                  <a:pt x="565" y="259"/>
                </a:lnTo>
                <a:lnTo>
                  <a:pt x="565" y="257"/>
                </a:lnTo>
                <a:lnTo>
                  <a:pt x="567" y="259"/>
                </a:lnTo>
                <a:lnTo>
                  <a:pt x="567" y="257"/>
                </a:lnTo>
                <a:lnTo>
                  <a:pt x="567" y="253"/>
                </a:lnTo>
                <a:lnTo>
                  <a:pt x="567" y="249"/>
                </a:lnTo>
                <a:lnTo>
                  <a:pt x="569" y="247"/>
                </a:lnTo>
                <a:lnTo>
                  <a:pt x="569" y="241"/>
                </a:lnTo>
                <a:lnTo>
                  <a:pt x="569" y="238"/>
                </a:lnTo>
                <a:lnTo>
                  <a:pt x="569" y="243"/>
                </a:lnTo>
                <a:lnTo>
                  <a:pt x="571" y="241"/>
                </a:lnTo>
                <a:lnTo>
                  <a:pt x="571" y="238"/>
                </a:lnTo>
                <a:lnTo>
                  <a:pt x="573" y="241"/>
                </a:lnTo>
                <a:lnTo>
                  <a:pt x="573" y="238"/>
                </a:lnTo>
                <a:lnTo>
                  <a:pt x="575" y="245"/>
                </a:lnTo>
                <a:lnTo>
                  <a:pt x="575" y="243"/>
                </a:lnTo>
                <a:lnTo>
                  <a:pt x="575" y="238"/>
                </a:lnTo>
                <a:lnTo>
                  <a:pt x="577" y="230"/>
                </a:lnTo>
                <a:lnTo>
                  <a:pt x="577" y="218"/>
                </a:lnTo>
                <a:lnTo>
                  <a:pt x="577" y="212"/>
                </a:lnTo>
                <a:lnTo>
                  <a:pt x="577" y="220"/>
                </a:lnTo>
                <a:lnTo>
                  <a:pt x="579" y="230"/>
                </a:lnTo>
                <a:lnTo>
                  <a:pt x="579" y="234"/>
                </a:lnTo>
                <a:lnTo>
                  <a:pt x="579" y="236"/>
                </a:lnTo>
                <a:lnTo>
                  <a:pt x="581" y="230"/>
                </a:lnTo>
                <a:lnTo>
                  <a:pt x="581" y="236"/>
                </a:lnTo>
                <a:lnTo>
                  <a:pt x="581" y="234"/>
                </a:lnTo>
                <a:lnTo>
                  <a:pt x="583" y="232"/>
                </a:lnTo>
                <a:lnTo>
                  <a:pt x="583" y="241"/>
                </a:lnTo>
                <a:lnTo>
                  <a:pt x="583" y="255"/>
                </a:lnTo>
                <a:lnTo>
                  <a:pt x="583" y="261"/>
                </a:lnTo>
                <a:lnTo>
                  <a:pt x="585" y="263"/>
                </a:lnTo>
                <a:lnTo>
                  <a:pt x="585" y="259"/>
                </a:lnTo>
                <a:lnTo>
                  <a:pt x="585" y="251"/>
                </a:lnTo>
                <a:lnTo>
                  <a:pt x="585" y="247"/>
                </a:lnTo>
                <a:lnTo>
                  <a:pt x="585" y="245"/>
                </a:lnTo>
                <a:lnTo>
                  <a:pt x="587" y="243"/>
                </a:lnTo>
                <a:lnTo>
                  <a:pt x="587" y="247"/>
                </a:lnTo>
                <a:lnTo>
                  <a:pt x="587" y="238"/>
                </a:lnTo>
                <a:lnTo>
                  <a:pt x="587" y="230"/>
                </a:lnTo>
                <a:lnTo>
                  <a:pt x="589" y="228"/>
                </a:lnTo>
                <a:lnTo>
                  <a:pt x="589" y="224"/>
                </a:lnTo>
                <a:lnTo>
                  <a:pt x="589" y="218"/>
                </a:lnTo>
                <a:lnTo>
                  <a:pt x="589" y="216"/>
                </a:lnTo>
                <a:lnTo>
                  <a:pt x="591" y="216"/>
                </a:lnTo>
                <a:lnTo>
                  <a:pt x="591" y="214"/>
                </a:lnTo>
                <a:lnTo>
                  <a:pt x="591" y="208"/>
                </a:lnTo>
                <a:lnTo>
                  <a:pt x="591" y="214"/>
                </a:lnTo>
                <a:lnTo>
                  <a:pt x="593" y="216"/>
                </a:lnTo>
                <a:lnTo>
                  <a:pt x="593" y="212"/>
                </a:lnTo>
                <a:lnTo>
                  <a:pt x="593" y="214"/>
                </a:lnTo>
                <a:lnTo>
                  <a:pt x="595" y="212"/>
                </a:lnTo>
                <a:lnTo>
                  <a:pt x="595" y="214"/>
                </a:lnTo>
                <a:lnTo>
                  <a:pt x="595" y="212"/>
                </a:lnTo>
                <a:lnTo>
                  <a:pt x="597" y="210"/>
                </a:lnTo>
                <a:lnTo>
                  <a:pt x="597" y="208"/>
                </a:lnTo>
                <a:lnTo>
                  <a:pt x="597" y="204"/>
                </a:lnTo>
                <a:lnTo>
                  <a:pt x="597" y="202"/>
                </a:lnTo>
                <a:lnTo>
                  <a:pt x="599" y="200"/>
                </a:lnTo>
                <a:lnTo>
                  <a:pt x="599" y="206"/>
                </a:lnTo>
                <a:lnTo>
                  <a:pt x="599" y="208"/>
                </a:lnTo>
                <a:lnTo>
                  <a:pt x="601" y="212"/>
                </a:lnTo>
                <a:lnTo>
                  <a:pt x="601" y="210"/>
                </a:lnTo>
                <a:lnTo>
                  <a:pt x="601" y="204"/>
                </a:lnTo>
                <a:lnTo>
                  <a:pt x="601" y="200"/>
                </a:lnTo>
                <a:lnTo>
                  <a:pt x="604" y="196"/>
                </a:lnTo>
                <a:lnTo>
                  <a:pt x="604" y="198"/>
                </a:lnTo>
                <a:lnTo>
                  <a:pt x="604" y="196"/>
                </a:lnTo>
                <a:lnTo>
                  <a:pt x="604" y="200"/>
                </a:lnTo>
                <a:lnTo>
                  <a:pt x="606" y="204"/>
                </a:lnTo>
                <a:lnTo>
                  <a:pt x="606" y="208"/>
                </a:lnTo>
                <a:lnTo>
                  <a:pt x="606" y="206"/>
                </a:lnTo>
                <a:lnTo>
                  <a:pt x="606" y="204"/>
                </a:lnTo>
                <a:lnTo>
                  <a:pt x="608" y="206"/>
                </a:lnTo>
                <a:lnTo>
                  <a:pt x="608" y="200"/>
                </a:lnTo>
                <a:lnTo>
                  <a:pt x="608" y="196"/>
                </a:lnTo>
                <a:lnTo>
                  <a:pt x="608" y="190"/>
                </a:lnTo>
                <a:lnTo>
                  <a:pt x="610" y="192"/>
                </a:lnTo>
                <a:lnTo>
                  <a:pt x="610" y="194"/>
                </a:lnTo>
                <a:lnTo>
                  <a:pt x="610" y="196"/>
                </a:lnTo>
                <a:lnTo>
                  <a:pt x="610" y="194"/>
                </a:lnTo>
                <a:lnTo>
                  <a:pt x="612" y="194"/>
                </a:lnTo>
                <a:lnTo>
                  <a:pt x="612" y="196"/>
                </a:lnTo>
                <a:lnTo>
                  <a:pt x="614" y="198"/>
                </a:lnTo>
                <a:lnTo>
                  <a:pt x="614" y="194"/>
                </a:lnTo>
                <a:lnTo>
                  <a:pt x="616" y="198"/>
                </a:lnTo>
                <a:lnTo>
                  <a:pt x="616" y="202"/>
                </a:lnTo>
                <a:lnTo>
                  <a:pt x="616" y="204"/>
                </a:lnTo>
                <a:lnTo>
                  <a:pt x="618" y="198"/>
                </a:lnTo>
                <a:lnTo>
                  <a:pt x="618" y="194"/>
                </a:lnTo>
                <a:lnTo>
                  <a:pt x="618" y="202"/>
                </a:lnTo>
                <a:lnTo>
                  <a:pt x="620" y="200"/>
                </a:lnTo>
                <a:lnTo>
                  <a:pt x="620" y="196"/>
                </a:lnTo>
                <a:lnTo>
                  <a:pt x="620" y="194"/>
                </a:lnTo>
                <a:lnTo>
                  <a:pt x="620" y="196"/>
                </a:lnTo>
                <a:lnTo>
                  <a:pt x="622" y="194"/>
                </a:lnTo>
                <a:lnTo>
                  <a:pt x="622" y="196"/>
                </a:lnTo>
                <a:lnTo>
                  <a:pt x="622" y="198"/>
                </a:lnTo>
                <a:lnTo>
                  <a:pt x="624" y="198"/>
                </a:lnTo>
                <a:lnTo>
                  <a:pt x="624" y="200"/>
                </a:lnTo>
                <a:lnTo>
                  <a:pt x="624" y="196"/>
                </a:lnTo>
                <a:lnTo>
                  <a:pt x="624" y="194"/>
                </a:lnTo>
                <a:lnTo>
                  <a:pt x="626" y="192"/>
                </a:lnTo>
                <a:lnTo>
                  <a:pt x="626" y="190"/>
                </a:lnTo>
                <a:lnTo>
                  <a:pt x="626" y="192"/>
                </a:lnTo>
                <a:lnTo>
                  <a:pt x="626" y="198"/>
                </a:lnTo>
                <a:lnTo>
                  <a:pt x="626" y="202"/>
                </a:lnTo>
                <a:lnTo>
                  <a:pt x="628" y="204"/>
                </a:lnTo>
                <a:lnTo>
                  <a:pt x="628" y="206"/>
                </a:lnTo>
                <a:lnTo>
                  <a:pt x="628" y="202"/>
                </a:lnTo>
                <a:lnTo>
                  <a:pt x="628" y="196"/>
                </a:lnTo>
                <a:lnTo>
                  <a:pt x="630" y="198"/>
                </a:lnTo>
                <a:lnTo>
                  <a:pt x="630" y="200"/>
                </a:lnTo>
                <a:lnTo>
                  <a:pt x="630" y="196"/>
                </a:lnTo>
                <a:lnTo>
                  <a:pt x="630" y="192"/>
                </a:lnTo>
                <a:lnTo>
                  <a:pt x="632" y="192"/>
                </a:lnTo>
                <a:lnTo>
                  <a:pt x="632" y="198"/>
                </a:lnTo>
                <a:lnTo>
                  <a:pt x="632" y="204"/>
                </a:lnTo>
                <a:lnTo>
                  <a:pt x="632" y="206"/>
                </a:lnTo>
                <a:lnTo>
                  <a:pt x="634" y="202"/>
                </a:lnTo>
                <a:lnTo>
                  <a:pt x="634" y="200"/>
                </a:lnTo>
                <a:lnTo>
                  <a:pt x="634" y="206"/>
                </a:lnTo>
                <a:lnTo>
                  <a:pt x="634" y="210"/>
                </a:lnTo>
                <a:lnTo>
                  <a:pt x="634" y="206"/>
                </a:lnTo>
                <a:lnTo>
                  <a:pt x="636" y="202"/>
                </a:lnTo>
                <a:lnTo>
                  <a:pt x="636" y="198"/>
                </a:lnTo>
                <a:lnTo>
                  <a:pt x="636" y="200"/>
                </a:lnTo>
                <a:lnTo>
                  <a:pt x="638" y="202"/>
                </a:lnTo>
                <a:lnTo>
                  <a:pt x="638" y="204"/>
                </a:lnTo>
                <a:lnTo>
                  <a:pt x="638" y="198"/>
                </a:lnTo>
                <a:lnTo>
                  <a:pt x="638" y="190"/>
                </a:lnTo>
                <a:lnTo>
                  <a:pt x="640" y="194"/>
                </a:lnTo>
                <a:lnTo>
                  <a:pt x="640" y="208"/>
                </a:lnTo>
                <a:lnTo>
                  <a:pt x="640" y="212"/>
                </a:lnTo>
                <a:lnTo>
                  <a:pt x="642" y="214"/>
                </a:lnTo>
                <a:lnTo>
                  <a:pt x="642" y="212"/>
                </a:lnTo>
                <a:lnTo>
                  <a:pt x="642" y="206"/>
                </a:lnTo>
                <a:lnTo>
                  <a:pt x="644" y="204"/>
                </a:lnTo>
                <a:lnTo>
                  <a:pt x="644" y="206"/>
                </a:lnTo>
                <a:lnTo>
                  <a:pt x="644" y="216"/>
                </a:lnTo>
                <a:lnTo>
                  <a:pt x="644" y="214"/>
                </a:lnTo>
                <a:lnTo>
                  <a:pt x="644" y="212"/>
                </a:lnTo>
                <a:lnTo>
                  <a:pt x="646" y="210"/>
                </a:lnTo>
                <a:lnTo>
                  <a:pt x="646" y="214"/>
                </a:lnTo>
                <a:lnTo>
                  <a:pt x="646" y="212"/>
                </a:lnTo>
                <a:lnTo>
                  <a:pt x="646" y="214"/>
                </a:lnTo>
                <a:lnTo>
                  <a:pt x="649" y="222"/>
                </a:lnTo>
                <a:lnTo>
                  <a:pt x="649" y="216"/>
                </a:lnTo>
                <a:lnTo>
                  <a:pt x="649" y="214"/>
                </a:lnTo>
                <a:lnTo>
                  <a:pt x="651" y="212"/>
                </a:lnTo>
                <a:lnTo>
                  <a:pt x="651" y="210"/>
                </a:lnTo>
                <a:lnTo>
                  <a:pt x="651" y="206"/>
                </a:lnTo>
                <a:lnTo>
                  <a:pt x="653" y="206"/>
                </a:lnTo>
                <a:lnTo>
                  <a:pt x="653" y="212"/>
                </a:lnTo>
                <a:lnTo>
                  <a:pt x="653" y="218"/>
                </a:lnTo>
                <a:lnTo>
                  <a:pt x="653" y="214"/>
                </a:lnTo>
                <a:lnTo>
                  <a:pt x="655" y="208"/>
                </a:lnTo>
                <a:lnTo>
                  <a:pt x="655" y="204"/>
                </a:lnTo>
                <a:lnTo>
                  <a:pt x="655" y="202"/>
                </a:lnTo>
                <a:lnTo>
                  <a:pt x="655" y="206"/>
                </a:lnTo>
                <a:lnTo>
                  <a:pt x="657" y="210"/>
                </a:lnTo>
                <a:lnTo>
                  <a:pt x="657" y="214"/>
                </a:lnTo>
                <a:lnTo>
                  <a:pt x="657" y="216"/>
                </a:lnTo>
                <a:lnTo>
                  <a:pt x="657" y="210"/>
                </a:lnTo>
                <a:lnTo>
                  <a:pt x="659" y="210"/>
                </a:lnTo>
                <a:lnTo>
                  <a:pt x="659" y="208"/>
                </a:lnTo>
                <a:lnTo>
                  <a:pt x="659" y="202"/>
                </a:lnTo>
                <a:lnTo>
                  <a:pt x="659" y="198"/>
                </a:lnTo>
                <a:lnTo>
                  <a:pt x="661" y="200"/>
                </a:lnTo>
                <a:lnTo>
                  <a:pt x="661" y="206"/>
                </a:lnTo>
                <a:lnTo>
                  <a:pt x="661" y="208"/>
                </a:lnTo>
                <a:lnTo>
                  <a:pt x="663" y="212"/>
                </a:lnTo>
                <a:lnTo>
                  <a:pt x="663" y="208"/>
                </a:lnTo>
                <a:lnTo>
                  <a:pt x="663" y="202"/>
                </a:lnTo>
                <a:lnTo>
                  <a:pt x="663" y="200"/>
                </a:lnTo>
                <a:lnTo>
                  <a:pt x="665" y="204"/>
                </a:lnTo>
                <a:lnTo>
                  <a:pt x="665" y="206"/>
                </a:lnTo>
                <a:lnTo>
                  <a:pt x="665" y="204"/>
                </a:lnTo>
                <a:lnTo>
                  <a:pt x="667" y="200"/>
                </a:lnTo>
                <a:lnTo>
                  <a:pt x="667" y="198"/>
                </a:lnTo>
                <a:lnTo>
                  <a:pt x="667" y="194"/>
                </a:lnTo>
                <a:lnTo>
                  <a:pt x="669" y="196"/>
                </a:lnTo>
                <a:lnTo>
                  <a:pt x="669" y="198"/>
                </a:lnTo>
                <a:lnTo>
                  <a:pt x="669" y="196"/>
                </a:lnTo>
                <a:lnTo>
                  <a:pt x="671" y="192"/>
                </a:lnTo>
                <a:lnTo>
                  <a:pt x="671" y="194"/>
                </a:lnTo>
                <a:lnTo>
                  <a:pt x="671" y="198"/>
                </a:lnTo>
                <a:lnTo>
                  <a:pt x="671" y="200"/>
                </a:lnTo>
                <a:lnTo>
                  <a:pt x="673" y="200"/>
                </a:lnTo>
                <a:lnTo>
                  <a:pt x="673" y="198"/>
                </a:lnTo>
                <a:lnTo>
                  <a:pt x="673" y="192"/>
                </a:lnTo>
                <a:lnTo>
                  <a:pt x="673" y="190"/>
                </a:lnTo>
                <a:lnTo>
                  <a:pt x="675" y="194"/>
                </a:lnTo>
                <a:lnTo>
                  <a:pt x="675" y="196"/>
                </a:lnTo>
                <a:lnTo>
                  <a:pt x="675" y="194"/>
                </a:lnTo>
                <a:lnTo>
                  <a:pt x="675" y="192"/>
                </a:lnTo>
                <a:lnTo>
                  <a:pt x="675" y="196"/>
                </a:lnTo>
                <a:lnTo>
                  <a:pt x="677" y="194"/>
                </a:lnTo>
                <a:lnTo>
                  <a:pt x="677" y="200"/>
                </a:lnTo>
                <a:lnTo>
                  <a:pt x="679" y="194"/>
                </a:lnTo>
                <a:lnTo>
                  <a:pt x="679" y="185"/>
                </a:lnTo>
                <a:lnTo>
                  <a:pt x="679" y="181"/>
                </a:lnTo>
                <a:lnTo>
                  <a:pt x="681" y="185"/>
                </a:lnTo>
                <a:lnTo>
                  <a:pt x="681" y="187"/>
                </a:lnTo>
                <a:lnTo>
                  <a:pt x="681" y="192"/>
                </a:lnTo>
                <a:lnTo>
                  <a:pt x="681" y="198"/>
                </a:lnTo>
                <a:lnTo>
                  <a:pt x="683" y="196"/>
                </a:lnTo>
                <a:lnTo>
                  <a:pt x="683" y="190"/>
                </a:lnTo>
                <a:lnTo>
                  <a:pt x="683" y="187"/>
                </a:lnTo>
                <a:lnTo>
                  <a:pt x="683" y="185"/>
                </a:lnTo>
                <a:lnTo>
                  <a:pt x="685" y="190"/>
                </a:lnTo>
                <a:lnTo>
                  <a:pt x="685" y="185"/>
                </a:lnTo>
                <a:lnTo>
                  <a:pt x="685" y="187"/>
                </a:lnTo>
                <a:lnTo>
                  <a:pt x="685" y="190"/>
                </a:lnTo>
                <a:lnTo>
                  <a:pt x="687" y="187"/>
                </a:lnTo>
                <a:lnTo>
                  <a:pt x="687" y="183"/>
                </a:lnTo>
                <a:lnTo>
                  <a:pt x="687" y="185"/>
                </a:lnTo>
                <a:lnTo>
                  <a:pt x="687" y="181"/>
                </a:lnTo>
                <a:lnTo>
                  <a:pt x="689" y="179"/>
                </a:lnTo>
                <a:lnTo>
                  <a:pt x="689" y="181"/>
                </a:lnTo>
                <a:lnTo>
                  <a:pt x="689" y="183"/>
                </a:lnTo>
                <a:lnTo>
                  <a:pt x="689" y="181"/>
                </a:lnTo>
                <a:lnTo>
                  <a:pt x="691" y="177"/>
                </a:lnTo>
                <a:lnTo>
                  <a:pt x="691" y="179"/>
                </a:lnTo>
                <a:lnTo>
                  <a:pt x="691" y="181"/>
                </a:lnTo>
                <a:lnTo>
                  <a:pt x="691" y="185"/>
                </a:lnTo>
                <a:lnTo>
                  <a:pt x="694" y="190"/>
                </a:lnTo>
                <a:lnTo>
                  <a:pt x="694" y="183"/>
                </a:lnTo>
                <a:lnTo>
                  <a:pt x="694" y="181"/>
                </a:lnTo>
                <a:lnTo>
                  <a:pt x="696" y="183"/>
                </a:lnTo>
                <a:lnTo>
                  <a:pt x="696" y="179"/>
                </a:lnTo>
                <a:lnTo>
                  <a:pt x="696" y="183"/>
                </a:lnTo>
                <a:lnTo>
                  <a:pt x="698" y="185"/>
                </a:lnTo>
                <a:lnTo>
                  <a:pt x="698" y="183"/>
                </a:lnTo>
                <a:lnTo>
                  <a:pt x="698" y="187"/>
                </a:lnTo>
                <a:lnTo>
                  <a:pt x="700" y="183"/>
                </a:lnTo>
                <a:lnTo>
                  <a:pt x="700" y="179"/>
                </a:lnTo>
                <a:lnTo>
                  <a:pt x="700" y="181"/>
                </a:lnTo>
                <a:lnTo>
                  <a:pt x="700" y="187"/>
                </a:lnTo>
                <a:lnTo>
                  <a:pt x="702" y="190"/>
                </a:lnTo>
                <a:lnTo>
                  <a:pt x="702" y="185"/>
                </a:lnTo>
                <a:lnTo>
                  <a:pt x="702" y="190"/>
                </a:lnTo>
                <a:lnTo>
                  <a:pt x="702" y="187"/>
                </a:lnTo>
                <a:lnTo>
                  <a:pt x="704" y="187"/>
                </a:lnTo>
                <a:lnTo>
                  <a:pt x="704" y="190"/>
                </a:lnTo>
                <a:lnTo>
                  <a:pt x="704" y="194"/>
                </a:lnTo>
                <a:lnTo>
                  <a:pt x="704" y="192"/>
                </a:lnTo>
                <a:lnTo>
                  <a:pt x="706" y="187"/>
                </a:lnTo>
                <a:lnTo>
                  <a:pt x="706" y="192"/>
                </a:lnTo>
                <a:lnTo>
                  <a:pt x="706" y="194"/>
                </a:lnTo>
                <a:lnTo>
                  <a:pt x="706" y="192"/>
                </a:lnTo>
                <a:lnTo>
                  <a:pt x="708" y="194"/>
                </a:lnTo>
                <a:lnTo>
                  <a:pt x="708" y="192"/>
                </a:lnTo>
                <a:lnTo>
                  <a:pt x="708" y="187"/>
                </a:lnTo>
                <a:lnTo>
                  <a:pt x="708" y="185"/>
                </a:lnTo>
                <a:lnTo>
                  <a:pt x="710" y="185"/>
                </a:lnTo>
                <a:lnTo>
                  <a:pt x="710" y="187"/>
                </a:lnTo>
                <a:lnTo>
                  <a:pt x="712" y="192"/>
                </a:lnTo>
                <a:lnTo>
                  <a:pt x="712" y="196"/>
                </a:lnTo>
                <a:lnTo>
                  <a:pt x="712" y="190"/>
                </a:lnTo>
                <a:lnTo>
                  <a:pt x="712" y="187"/>
                </a:lnTo>
                <a:lnTo>
                  <a:pt x="714" y="185"/>
                </a:lnTo>
                <a:lnTo>
                  <a:pt x="714" y="187"/>
                </a:lnTo>
                <a:lnTo>
                  <a:pt x="714" y="190"/>
                </a:lnTo>
                <a:lnTo>
                  <a:pt x="714" y="192"/>
                </a:lnTo>
                <a:lnTo>
                  <a:pt x="716" y="194"/>
                </a:lnTo>
                <a:lnTo>
                  <a:pt x="716" y="192"/>
                </a:lnTo>
                <a:lnTo>
                  <a:pt x="716" y="194"/>
                </a:lnTo>
                <a:lnTo>
                  <a:pt x="716" y="192"/>
                </a:lnTo>
                <a:lnTo>
                  <a:pt x="716" y="196"/>
                </a:lnTo>
                <a:lnTo>
                  <a:pt x="718" y="194"/>
                </a:lnTo>
                <a:lnTo>
                  <a:pt x="718" y="192"/>
                </a:lnTo>
                <a:lnTo>
                  <a:pt x="718" y="187"/>
                </a:lnTo>
                <a:lnTo>
                  <a:pt x="720" y="187"/>
                </a:lnTo>
                <a:lnTo>
                  <a:pt x="720" y="196"/>
                </a:lnTo>
                <a:lnTo>
                  <a:pt x="722" y="192"/>
                </a:lnTo>
                <a:lnTo>
                  <a:pt x="722" y="187"/>
                </a:lnTo>
                <a:lnTo>
                  <a:pt x="724" y="192"/>
                </a:lnTo>
                <a:lnTo>
                  <a:pt x="724" y="198"/>
                </a:lnTo>
                <a:lnTo>
                  <a:pt x="724" y="196"/>
                </a:lnTo>
                <a:lnTo>
                  <a:pt x="724" y="198"/>
                </a:lnTo>
                <a:lnTo>
                  <a:pt x="726" y="194"/>
                </a:lnTo>
                <a:lnTo>
                  <a:pt x="726" y="190"/>
                </a:lnTo>
                <a:lnTo>
                  <a:pt x="726" y="187"/>
                </a:lnTo>
                <a:lnTo>
                  <a:pt x="728" y="190"/>
                </a:lnTo>
                <a:lnTo>
                  <a:pt x="728" y="196"/>
                </a:lnTo>
                <a:lnTo>
                  <a:pt x="728" y="200"/>
                </a:lnTo>
                <a:lnTo>
                  <a:pt x="728" y="202"/>
                </a:lnTo>
                <a:lnTo>
                  <a:pt x="728" y="206"/>
                </a:lnTo>
                <a:lnTo>
                  <a:pt x="730" y="204"/>
                </a:lnTo>
                <a:lnTo>
                  <a:pt x="730" y="200"/>
                </a:lnTo>
                <a:lnTo>
                  <a:pt x="730" y="198"/>
                </a:lnTo>
                <a:lnTo>
                  <a:pt x="730" y="194"/>
                </a:lnTo>
                <a:lnTo>
                  <a:pt x="732" y="194"/>
                </a:lnTo>
                <a:lnTo>
                  <a:pt x="732" y="200"/>
                </a:lnTo>
                <a:lnTo>
                  <a:pt x="732" y="198"/>
                </a:lnTo>
                <a:lnTo>
                  <a:pt x="732" y="194"/>
                </a:lnTo>
                <a:lnTo>
                  <a:pt x="734" y="192"/>
                </a:lnTo>
                <a:lnTo>
                  <a:pt x="734" y="194"/>
                </a:lnTo>
                <a:lnTo>
                  <a:pt x="734" y="192"/>
                </a:lnTo>
                <a:lnTo>
                  <a:pt x="734" y="194"/>
                </a:lnTo>
                <a:lnTo>
                  <a:pt x="736" y="198"/>
                </a:lnTo>
                <a:lnTo>
                  <a:pt x="736" y="206"/>
                </a:lnTo>
                <a:lnTo>
                  <a:pt x="736" y="202"/>
                </a:lnTo>
                <a:lnTo>
                  <a:pt x="736" y="200"/>
                </a:lnTo>
                <a:lnTo>
                  <a:pt x="739" y="200"/>
                </a:lnTo>
                <a:lnTo>
                  <a:pt x="739" y="198"/>
                </a:lnTo>
                <a:lnTo>
                  <a:pt x="739" y="194"/>
                </a:lnTo>
                <a:lnTo>
                  <a:pt x="741" y="196"/>
                </a:lnTo>
                <a:lnTo>
                  <a:pt x="741" y="194"/>
                </a:lnTo>
                <a:lnTo>
                  <a:pt x="741" y="190"/>
                </a:lnTo>
                <a:lnTo>
                  <a:pt x="741" y="185"/>
                </a:lnTo>
                <a:lnTo>
                  <a:pt x="743" y="187"/>
                </a:lnTo>
                <a:lnTo>
                  <a:pt x="743" y="190"/>
                </a:lnTo>
                <a:lnTo>
                  <a:pt x="743" y="194"/>
                </a:lnTo>
                <a:lnTo>
                  <a:pt x="743" y="192"/>
                </a:lnTo>
                <a:lnTo>
                  <a:pt x="745" y="190"/>
                </a:lnTo>
                <a:lnTo>
                  <a:pt x="745" y="194"/>
                </a:lnTo>
                <a:lnTo>
                  <a:pt x="745" y="196"/>
                </a:lnTo>
                <a:lnTo>
                  <a:pt x="745" y="194"/>
                </a:lnTo>
                <a:lnTo>
                  <a:pt x="747" y="190"/>
                </a:lnTo>
                <a:lnTo>
                  <a:pt x="747" y="196"/>
                </a:lnTo>
                <a:lnTo>
                  <a:pt x="747" y="198"/>
                </a:lnTo>
                <a:lnTo>
                  <a:pt x="747" y="200"/>
                </a:lnTo>
                <a:lnTo>
                  <a:pt x="749" y="200"/>
                </a:lnTo>
                <a:lnTo>
                  <a:pt x="749" y="202"/>
                </a:lnTo>
                <a:lnTo>
                  <a:pt x="749" y="198"/>
                </a:lnTo>
                <a:lnTo>
                  <a:pt x="749" y="190"/>
                </a:lnTo>
                <a:lnTo>
                  <a:pt x="751" y="192"/>
                </a:lnTo>
                <a:lnTo>
                  <a:pt x="751" y="198"/>
                </a:lnTo>
                <a:lnTo>
                  <a:pt x="751" y="194"/>
                </a:lnTo>
                <a:lnTo>
                  <a:pt x="753" y="190"/>
                </a:lnTo>
                <a:lnTo>
                  <a:pt x="753" y="194"/>
                </a:lnTo>
                <a:lnTo>
                  <a:pt x="753" y="200"/>
                </a:lnTo>
                <a:lnTo>
                  <a:pt x="755" y="204"/>
                </a:lnTo>
                <a:lnTo>
                  <a:pt x="755" y="202"/>
                </a:lnTo>
                <a:lnTo>
                  <a:pt x="755" y="204"/>
                </a:lnTo>
                <a:lnTo>
                  <a:pt x="755" y="200"/>
                </a:lnTo>
                <a:lnTo>
                  <a:pt x="757" y="200"/>
                </a:lnTo>
                <a:lnTo>
                  <a:pt x="757" y="196"/>
                </a:lnTo>
                <a:lnTo>
                  <a:pt x="757" y="198"/>
                </a:lnTo>
                <a:lnTo>
                  <a:pt x="759" y="198"/>
                </a:lnTo>
                <a:lnTo>
                  <a:pt x="759" y="202"/>
                </a:lnTo>
                <a:lnTo>
                  <a:pt x="759" y="196"/>
                </a:lnTo>
                <a:lnTo>
                  <a:pt x="761" y="194"/>
                </a:lnTo>
                <a:lnTo>
                  <a:pt x="761" y="204"/>
                </a:lnTo>
                <a:lnTo>
                  <a:pt x="761" y="206"/>
                </a:lnTo>
                <a:lnTo>
                  <a:pt x="763" y="204"/>
                </a:lnTo>
                <a:lnTo>
                  <a:pt x="763" y="198"/>
                </a:lnTo>
                <a:lnTo>
                  <a:pt x="763" y="202"/>
                </a:lnTo>
                <a:lnTo>
                  <a:pt x="765" y="200"/>
                </a:lnTo>
                <a:lnTo>
                  <a:pt x="765" y="198"/>
                </a:lnTo>
                <a:lnTo>
                  <a:pt x="765" y="200"/>
                </a:lnTo>
                <a:lnTo>
                  <a:pt x="765" y="198"/>
                </a:lnTo>
                <a:lnTo>
                  <a:pt x="765" y="196"/>
                </a:lnTo>
                <a:lnTo>
                  <a:pt x="767" y="194"/>
                </a:lnTo>
                <a:lnTo>
                  <a:pt x="767" y="204"/>
                </a:lnTo>
                <a:lnTo>
                  <a:pt x="767" y="210"/>
                </a:lnTo>
                <a:lnTo>
                  <a:pt x="767" y="206"/>
                </a:lnTo>
                <a:lnTo>
                  <a:pt x="769" y="202"/>
                </a:lnTo>
                <a:lnTo>
                  <a:pt x="769" y="198"/>
                </a:lnTo>
                <a:lnTo>
                  <a:pt x="769" y="202"/>
                </a:lnTo>
                <a:lnTo>
                  <a:pt x="771" y="204"/>
                </a:lnTo>
                <a:lnTo>
                  <a:pt x="771" y="206"/>
                </a:lnTo>
                <a:lnTo>
                  <a:pt x="771" y="212"/>
                </a:lnTo>
                <a:lnTo>
                  <a:pt x="773" y="214"/>
                </a:lnTo>
                <a:lnTo>
                  <a:pt x="773" y="206"/>
                </a:lnTo>
                <a:lnTo>
                  <a:pt x="773" y="198"/>
                </a:lnTo>
                <a:lnTo>
                  <a:pt x="773" y="204"/>
                </a:lnTo>
                <a:lnTo>
                  <a:pt x="775" y="206"/>
                </a:lnTo>
                <a:lnTo>
                  <a:pt x="775" y="210"/>
                </a:lnTo>
                <a:lnTo>
                  <a:pt x="775" y="218"/>
                </a:lnTo>
                <a:lnTo>
                  <a:pt x="775" y="220"/>
                </a:lnTo>
                <a:lnTo>
                  <a:pt x="775" y="218"/>
                </a:lnTo>
                <a:lnTo>
                  <a:pt x="777" y="212"/>
                </a:lnTo>
                <a:lnTo>
                  <a:pt x="777" y="210"/>
                </a:lnTo>
                <a:lnTo>
                  <a:pt x="777" y="204"/>
                </a:lnTo>
                <a:lnTo>
                  <a:pt x="779" y="206"/>
                </a:lnTo>
                <a:lnTo>
                  <a:pt x="779" y="204"/>
                </a:lnTo>
                <a:lnTo>
                  <a:pt x="779" y="202"/>
                </a:lnTo>
                <a:lnTo>
                  <a:pt x="779" y="208"/>
                </a:lnTo>
                <a:lnTo>
                  <a:pt x="781" y="216"/>
                </a:lnTo>
                <a:lnTo>
                  <a:pt x="781" y="218"/>
                </a:lnTo>
                <a:lnTo>
                  <a:pt x="781" y="216"/>
                </a:lnTo>
                <a:lnTo>
                  <a:pt x="781" y="212"/>
                </a:lnTo>
                <a:lnTo>
                  <a:pt x="784" y="210"/>
                </a:lnTo>
                <a:lnTo>
                  <a:pt x="784" y="208"/>
                </a:lnTo>
                <a:lnTo>
                  <a:pt x="784" y="204"/>
                </a:lnTo>
                <a:lnTo>
                  <a:pt x="786" y="200"/>
                </a:lnTo>
                <a:lnTo>
                  <a:pt x="786" y="202"/>
                </a:lnTo>
                <a:lnTo>
                  <a:pt x="786" y="206"/>
                </a:lnTo>
                <a:lnTo>
                  <a:pt x="786" y="210"/>
                </a:lnTo>
                <a:lnTo>
                  <a:pt x="786" y="214"/>
                </a:lnTo>
                <a:lnTo>
                  <a:pt x="788" y="214"/>
                </a:lnTo>
                <a:lnTo>
                  <a:pt x="788" y="216"/>
                </a:lnTo>
                <a:lnTo>
                  <a:pt x="788" y="214"/>
                </a:lnTo>
                <a:lnTo>
                  <a:pt x="788" y="210"/>
                </a:lnTo>
                <a:lnTo>
                  <a:pt x="790" y="204"/>
                </a:lnTo>
                <a:lnTo>
                  <a:pt x="790" y="206"/>
                </a:lnTo>
                <a:lnTo>
                  <a:pt x="790" y="208"/>
                </a:lnTo>
                <a:lnTo>
                  <a:pt x="790" y="212"/>
                </a:lnTo>
                <a:lnTo>
                  <a:pt x="792" y="214"/>
                </a:lnTo>
                <a:lnTo>
                  <a:pt x="792" y="210"/>
                </a:lnTo>
                <a:lnTo>
                  <a:pt x="792" y="218"/>
                </a:lnTo>
                <a:lnTo>
                  <a:pt x="792" y="238"/>
                </a:lnTo>
                <a:lnTo>
                  <a:pt x="794" y="253"/>
                </a:lnTo>
                <a:lnTo>
                  <a:pt x="794" y="251"/>
                </a:lnTo>
                <a:lnTo>
                  <a:pt x="794" y="241"/>
                </a:lnTo>
                <a:lnTo>
                  <a:pt x="794" y="228"/>
                </a:lnTo>
                <a:lnTo>
                  <a:pt x="796" y="220"/>
                </a:lnTo>
                <a:lnTo>
                  <a:pt x="796" y="206"/>
                </a:lnTo>
                <a:lnTo>
                  <a:pt x="796" y="198"/>
                </a:lnTo>
                <a:lnTo>
                  <a:pt x="796" y="194"/>
                </a:lnTo>
                <a:lnTo>
                  <a:pt x="796" y="192"/>
                </a:lnTo>
                <a:lnTo>
                  <a:pt x="798" y="190"/>
                </a:lnTo>
                <a:lnTo>
                  <a:pt x="798" y="192"/>
                </a:lnTo>
                <a:lnTo>
                  <a:pt x="800" y="192"/>
                </a:lnTo>
                <a:lnTo>
                  <a:pt x="800" y="194"/>
                </a:lnTo>
                <a:lnTo>
                  <a:pt x="800" y="190"/>
                </a:lnTo>
                <a:lnTo>
                  <a:pt x="802" y="190"/>
                </a:lnTo>
                <a:lnTo>
                  <a:pt x="802" y="194"/>
                </a:lnTo>
                <a:lnTo>
                  <a:pt x="802" y="200"/>
                </a:lnTo>
                <a:lnTo>
                  <a:pt x="802" y="202"/>
                </a:lnTo>
                <a:lnTo>
                  <a:pt x="804" y="198"/>
                </a:lnTo>
                <a:lnTo>
                  <a:pt x="806" y="202"/>
                </a:lnTo>
                <a:lnTo>
                  <a:pt x="806" y="204"/>
                </a:lnTo>
                <a:lnTo>
                  <a:pt x="806" y="202"/>
                </a:lnTo>
                <a:lnTo>
                  <a:pt x="806" y="204"/>
                </a:lnTo>
                <a:lnTo>
                  <a:pt x="806" y="202"/>
                </a:lnTo>
                <a:lnTo>
                  <a:pt x="808" y="192"/>
                </a:lnTo>
                <a:lnTo>
                  <a:pt x="808" y="185"/>
                </a:lnTo>
                <a:lnTo>
                  <a:pt x="808" y="190"/>
                </a:lnTo>
                <a:lnTo>
                  <a:pt x="808" y="185"/>
                </a:lnTo>
                <a:lnTo>
                  <a:pt x="810" y="183"/>
                </a:lnTo>
                <a:lnTo>
                  <a:pt x="810" y="185"/>
                </a:lnTo>
                <a:lnTo>
                  <a:pt x="810" y="187"/>
                </a:lnTo>
                <a:lnTo>
                  <a:pt x="810" y="194"/>
                </a:lnTo>
                <a:lnTo>
                  <a:pt x="812" y="190"/>
                </a:lnTo>
                <a:lnTo>
                  <a:pt x="812" y="187"/>
                </a:lnTo>
                <a:lnTo>
                  <a:pt x="812" y="185"/>
                </a:lnTo>
                <a:lnTo>
                  <a:pt x="812" y="187"/>
                </a:lnTo>
                <a:lnTo>
                  <a:pt x="814" y="187"/>
                </a:lnTo>
                <a:lnTo>
                  <a:pt x="814" y="190"/>
                </a:lnTo>
                <a:lnTo>
                  <a:pt x="814" y="194"/>
                </a:lnTo>
                <a:lnTo>
                  <a:pt x="816" y="190"/>
                </a:lnTo>
                <a:lnTo>
                  <a:pt x="816" y="198"/>
                </a:lnTo>
                <a:lnTo>
                  <a:pt x="816" y="202"/>
                </a:lnTo>
                <a:lnTo>
                  <a:pt x="818" y="202"/>
                </a:lnTo>
                <a:lnTo>
                  <a:pt x="818" y="196"/>
                </a:lnTo>
                <a:lnTo>
                  <a:pt x="818" y="194"/>
                </a:lnTo>
                <a:lnTo>
                  <a:pt x="818" y="200"/>
                </a:lnTo>
                <a:lnTo>
                  <a:pt x="818" y="198"/>
                </a:lnTo>
                <a:lnTo>
                  <a:pt x="820" y="190"/>
                </a:lnTo>
                <a:lnTo>
                  <a:pt x="820" y="185"/>
                </a:lnTo>
                <a:lnTo>
                  <a:pt x="820" y="183"/>
                </a:lnTo>
                <a:lnTo>
                  <a:pt x="822" y="187"/>
                </a:lnTo>
                <a:lnTo>
                  <a:pt x="822" y="190"/>
                </a:lnTo>
                <a:lnTo>
                  <a:pt x="822" y="187"/>
                </a:lnTo>
                <a:lnTo>
                  <a:pt x="824" y="181"/>
                </a:lnTo>
                <a:lnTo>
                  <a:pt x="824" y="190"/>
                </a:lnTo>
                <a:lnTo>
                  <a:pt x="824" y="198"/>
                </a:lnTo>
                <a:lnTo>
                  <a:pt x="826" y="194"/>
                </a:lnTo>
                <a:lnTo>
                  <a:pt x="826" y="192"/>
                </a:lnTo>
                <a:lnTo>
                  <a:pt x="826" y="194"/>
                </a:lnTo>
                <a:lnTo>
                  <a:pt x="826" y="196"/>
                </a:lnTo>
                <a:lnTo>
                  <a:pt x="829" y="198"/>
                </a:lnTo>
                <a:lnTo>
                  <a:pt x="829" y="200"/>
                </a:lnTo>
                <a:lnTo>
                  <a:pt x="829" y="198"/>
                </a:lnTo>
                <a:lnTo>
                  <a:pt x="829" y="194"/>
                </a:lnTo>
                <a:lnTo>
                  <a:pt x="831" y="185"/>
                </a:lnTo>
                <a:lnTo>
                  <a:pt x="831" y="183"/>
                </a:lnTo>
                <a:lnTo>
                  <a:pt x="831" y="179"/>
                </a:lnTo>
                <a:lnTo>
                  <a:pt x="831" y="183"/>
                </a:lnTo>
                <a:lnTo>
                  <a:pt x="833" y="185"/>
                </a:lnTo>
                <a:lnTo>
                  <a:pt x="833" y="183"/>
                </a:lnTo>
                <a:lnTo>
                  <a:pt x="833" y="181"/>
                </a:lnTo>
                <a:lnTo>
                  <a:pt x="833" y="179"/>
                </a:lnTo>
                <a:lnTo>
                  <a:pt x="835" y="181"/>
                </a:lnTo>
                <a:lnTo>
                  <a:pt x="835" y="187"/>
                </a:lnTo>
                <a:lnTo>
                  <a:pt x="835" y="192"/>
                </a:lnTo>
                <a:lnTo>
                  <a:pt x="837" y="192"/>
                </a:lnTo>
                <a:lnTo>
                  <a:pt x="837" y="194"/>
                </a:lnTo>
                <a:lnTo>
                  <a:pt x="837" y="190"/>
                </a:lnTo>
                <a:lnTo>
                  <a:pt x="837" y="194"/>
                </a:lnTo>
                <a:lnTo>
                  <a:pt x="839" y="192"/>
                </a:lnTo>
                <a:lnTo>
                  <a:pt x="839" y="187"/>
                </a:lnTo>
                <a:lnTo>
                  <a:pt x="839" y="185"/>
                </a:lnTo>
                <a:lnTo>
                  <a:pt x="839" y="187"/>
                </a:lnTo>
                <a:lnTo>
                  <a:pt x="841" y="190"/>
                </a:lnTo>
                <a:lnTo>
                  <a:pt x="841" y="187"/>
                </a:lnTo>
                <a:lnTo>
                  <a:pt x="841" y="185"/>
                </a:lnTo>
                <a:lnTo>
                  <a:pt x="841" y="177"/>
                </a:lnTo>
                <a:lnTo>
                  <a:pt x="843" y="175"/>
                </a:lnTo>
                <a:lnTo>
                  <a:pt x="843" y="177"/>
                </a:lnTo>
                <a:lnTo>
                  <a:pt x="843" y="179"/>
                </a:lnTo>
                <a:lnTo>
                  <a:pt x="843" y="177"/>
                </a:lnTo>
                <a:lnTo>
                  <a:pt x="845" y="179"/>
                </a:lnTo>
                <a:lnTo>
                  <a:pt x="845" y="181"/>
                </a:lnTo>
                <a:lnTo>
                  <a:pt x="845" y="179"/>
                </a:lnTo>
                <a:lnTo>
                  <a:pt x="847" y="177"/>
                </a:lnTo>
                <a:lnTo>
                  <a:pt x="847" y="169"/>
                </a:lnTo>
                <a:lnTo>
                  <a:pt x="847" y="165"/>
                </a:lnTo>
                <a:lnTo>
                  <a:pt x="847" y="167"/>
                </a:lnTo>
                <a:lnTo>
                  <a:pt x="849" y="169"/>
                </a:lnTo>
                <a:lnTo>
                  <a:pt x="849" y="175"/>
                </a:lnTo>
                <a:lnTo>
                  <a:pt x="849" y="177"/>
                </a:lnTo>
                <a:lnTo>
                  <a:pt x="851" y="173"/>
                </a:lnTo>
                <a:lnTo>
                  <a:pt x="851" y="181"/>
                </a:lnTo>
                <a:lnTo>
                  <a:pt x="851" y="179"/>
                </a:lnTo>
                <a:lnTo>
                  <a:pt x="853" y="177"/>
                </a:lnTo>
                <a:lnTo>
                  <a:pt x="853" y="179"/>
                </a:lnTo>
                <a:lnTo>
                  <a:pt x="853" y="181"/>
                </a:lnTo>
                <a:lnTo>
                  <a:pt x="855" y="181"/>
                </a:lnTo>
                <a:lnTo>
                  <a:pt x="855" y="173"/>
                </a:lnTo>
                <a:lnTo>
                  <a:pt x="855" y="167"/>
                </a:lnTo>
                <a:lnTo>
                  <a:pt x="855" y="163"/>
                </a:lnTo>
                <a:lnTo>
                  <a:pt x="857" y="169"/>
                </a:lnTo>
                <a:lnTo>
                  <a:pt x="857" y="177"/>
                </a:lnTo>
                <a:lnTo>
                  <a:pt x="857" y="175"/>
                </a:lnTo>
                <a:lnTo>
                  <a:pt x="857" y="173"/>
                </a:lnTo>
                <a:lnTo>
                  <a:pt x="857" y="175"/>
                </a:lnTo>
                <a:lnTo>
                  <a:pt x="859" y="175"/>
                </a:lnTo>
                <a:lnTo>
                  <a:pt x="859" y="173"/>
                </a:lnTo>
                <a:lnTo>
                  <a:pt x="859" y="169"/>
                </a:lnTo>
                <a:lnTo>
                  <a:pt x="861" y="167"/>
                </a:lnTo>
                <a:lnTo>
                  <a:pt x="861" y="175"/>
                </a:lnTo>
                <a:lnTo>
                  <a:pt x="861" y="183"/>
                </a:lnTo>
                <a:lnTo>
                  <a:pt x="861" y="179"/>
                </a:lnTo>
                <a:lnTo>
                  <a:pt x="863" y="183"/>
                </a:lnTo>
                <a:lnTo>
                  <a:pt x="863" y="177"/>
                </a:lnTo>
                <a:lnTo>
                  <a:pt x="863" y="173"/>
                </a:lnTo>
                <a:lnTo>
                  <a:pt x="865" y="177"/>
                </a:lnTo>
                <a:lnTo>
                  <a:pt x="865" y="183"/>
                </a:lnTo>
                <a:lnTo>
                  <a:pt x="865" y="179"/>
                </a:lnTo>
                <a:lnTo>
                  <a:pt x="865" y="177"/>
                </a:lnTo>
                <a:lnTo>
                  <a:pt x="865" y="175"/>
                </a:lnTo>
                <a:lnTo>
                  <a:pt x="867" y="177"/>
                </a:lnTo>
                <a:lnTo>
                  <a:pt x="867" y="179"/>
                </a:lnTo>
                <a:lnTo>
                  <a:pt x="867" y="175"/>
                </a:lnTo>
                <a:lnTo>
                  <a:pt x="867" y="173"/>
                </a:lnTo>
                <a:lnTo>
                  <a:pt x="869" y="175"/>
                </a:lnTo>
                <a:lnTo>
                  <a:pt x="869" y="181"/>
                </a:lnTo>
                <a:lnTo>
                  <a:pt x="869" y="183"/>
                </a:lnTo>
                <a:lnTo>
                  <a:pt x="869" y="181"/>
                </a:lnTo>
                <a:lnTo>
                  <a:pt x="871" y="177"/>
                </a:lnTo>
                <a:lnTo>
                  <a:pt x="871" y="171"/>
                </a:lnTo>
                <a:lnTo>
                  <a:pt x="871" y="177"/>
                </a:lnTo>
                <a:lnTo>
                  <a:pt x="871" y="181"/>
                </a:lnTo>
                <a:lnTo>
                  <a:pt x="874" y="181"/>
                </a:lnTo>
                <a:lnTo>
                  <a:pt x="874" y="173"/>
                </a:lnTo>
                <a:lnTo>
                  <a:pt x="874" y="169"/>
                </a:lnTo>
                <a:lnTo>
                  <a:pt x="874" y="173"/>
                </a:lnTo>
                <a:lnTo>
                  <a:pt x="876" y="181"/>
                </a:lnTo>
                <a:lnTo>
                  <a:pt x="876" y="179"/>
                </a:lnTo>
                <a:lnTo>
                  <a:pt x="876" y="175"/>
                </a:lnTo>
                <a:lnTo>
                  <a:pt x="876" y="177"/>
                </a:lnTo>
                <a:lnTo>
                  <a:pt x="878" y="187"/>
                </a:lnTo>
                <a:lnTo>
                  <a:pt x="878" y="177"/>
                </a:lnTo>
                <a:lnTo>
                  <a:pt x="878" y="173"/>
                </a:lnTo>
                <a:lnTo>
                  <a:pt x="880" y="171"/>
                </a:lnTo>
                <a:lnTo>
                  <a:pt x="880" y="173"/>
                </a:lnTo>
                <a:lnTo>
                  <a:pt x="880" y="179"/>
                </a:lnTo>
                <a:lnTo>
                  <a:pt x="880" y="183"/>
                </a:lnTo>
                <a:lnTo>
                  <a:pt x="882" y="181"/>
                </a:lnTo>
                <a:lnTo>
                  <a:pt x="882" y="177"/>
                </a:lnTo>
                <a:lnTo>
                  <a:pt x="882" y="175"/>
                </a:lnTo>
                <a:lnTo>
                  <a:pt x="884" y="173"/>
                </a:lnTo>
                <a:lnTo>
                  <a:pt x="884" y="169"/>
                </a:lnTo>
                <a:lnTo>
                  <a:pt x="884" y="167"/>
                </a:lnTo>
                <a:lnTo>
                  <a:pt x="884" y="171"/>
                </a:lnTo>
                <a:lnTo>
                  <a:pt x="886" y="175"/>
                </a:lnTo>
                <a:lnTo>
                  <a:pt x="886" y="179"/>
                </a:lnTo>
                <a:lnTo>
                  <a:pt x="886" y="181"/>
                </a:lnTo>
                <a:lnTo>
                  <a:pt x="886" y="183"/>
                </a:lnTo>
                <a:lnTo>
                  <a:pt x="888" y="177"/>
                </a:lnTo>
                <a:lnTo>
                  <a:pt x="888" y="171"/>
                </a:lnTo>
                <a:lnTo>
                  <a:pt x="888" y="169"/>
                </a:lnTo>
                <a:lnTo>
                  <a:pt x="888" y="167"/>
                </a:lnTo>
                <a:lnTo>
                  <a:pt x="890" y="169"/>
                </a:lnTo>
                <a:lnTo>
                  <a:pt x="890" y="175"/>
                </a:lnTo>
                <a:lnTo>
                  <a:pt x="890" y="185"/>
                </a:lnTo>
                <a:lnTo>
                  <a:pt x="890" y="192"/>
                </a:lnTo>
                <a:lnTo>
                  <a:pt x="892" y="194"/>
                </a:lnTo>
                <a:lnTo>
                  <a:pt x="892" y="192"/>
                </a:lnTo>
                <a:lnTo>
                  <a:pt x="892" y="190"/>
                </a:lnTo>
                <a:lnTo>
                  <a:pt x="892" y="183"/>
                </a:lnTo>
                <a:lnTo>
                  <a:pt x="894" y="183"/>
                </a:lnTo>
                <a:lnTo>
                  <a:pt x="894" y="185"/>
                </a:lnTo>
                <a:lnTo>
                  <a:pt x="894" y="183"/>
                </a:lnTo>
                <a:lnTo>
                  <a:pt x="894" y="181"/>
                </a:lnTo>
                <a:lnTo>
                  <a:pt x="896" y="179"/>
                </a:lnTo>
                <a:lnTo>
                  <a:pt x="896" y="181"/>
                </a:lnTo>
                <a:lnTo>
                  <a:pt x="896" y="185"/>
                </a:lnTo>
                <a:lnTo>
                  <a:pt x="896" y="187"/>
                </a:lnTo>
                <a:lnTo>
                  <a:pt x="898" y="194"/>
                </a:lnTo>
                <a:lnTo>
                  <a:pt x="898" y="198"/>
                </a:lnTo>
                <a:lnTo>
                  <a:pt x="898" y="190"/>
                </a:lnTo>
                <a:lnTo>
                  <a:pt x="898" y="187"/>
                </a:lnTo>
                <a:lnTo>
                  <a:pt x="900" y="185"/>
                </a:lnTo>
                <a:lnTo>
                  <a:pt x="900" y="181"/>
                </a:lnTo>
                <a:lnTo>
                  <a:pt x="902" y="183"/>
                </a:lnTo>
                <a:lnTo>
                  <a:pt x="902" y="187"/>
                </a:lnTo>
                <a:lnTo>
                  <a:pt x="902" y="192"/>
                </a:lnTo>
                <a:lnTo>
                  <a:pt x="902" y="196"/>
                </a:lnTo>
                <a:lnTo>
                  <a:pt x="904" y="194"/>
                </a:lnTo>
                <a:lnTo>
                  <a:pt x="904" y="192"/>
                </a:lnTo>
                <a:lnTo>
                  <a:pt x="904" y="185"/>
                </a:lnTo>
                <a:lnTo>
                  <a:pt x="906" y="187"/>
                </a:lnTo>
                <a:lnTo>
                  <a:pt x="906" y="185"/>
                </a:lnTo>
                <a:lnTo>
                  <a:pt x="908" y="183"/>
                </a:lnTo>
                <a:lnTo>
                  <a:pt x="908" y="192"/>
                </a:lnTo>
                <a:lnTo>
                  <a:pt x="908" y="198"/>
                </a:lnTo>
                <a:lnTo>
                  <a:pt x="908" y="192"/>
                </a:lnTo>
                <a:lnTo>
                  <a:pt x="908" y="194"/>
                </a:lnTo>
                <a:lnTo>
                  <a:pt x="910" y="196"/>
                </a:lnTo>
                <a:lnTo>
                  <a:pt x="910" y="194"/>
                </a:lnTo>
                <a:lnTo>
                  <a:pt x="910" y="196"/>
                </a:lnTo>
                <a:lnTo>
                  <a:pt x="912" y="198"/>
                </a:lnTo>
                <a:lnTo>
                  <a:pt x="912" y="196"/>
                </a:lnTo>
                <a:lnTo>
                  <a:pt x="912" y="198"/>
                </a:lnTo>
                <a:lnTo>
                  <a:pt x="914" y="198"/>
                </a:lnTo>
                <a:lnTo>
                  <a:pt x="914" y="196"/>
                </a:lnTo>
                <a:lnTo>
                  <a:pt x="914" y="192"/>
                </a:lnTo>
                <a:lnTo>
                  <a:pt x="916" y="185"/>
                </a:lnTo>
                <a:lnTo>
                  <a:pt x="916" y="187"/>
                </a:lnTo>
                <a:lnTo>
                  <a:pt x="916" y="192"/>
                </a:lnTo>
                <a:lnTo>
                  <a:pt x="919" y="198"/>
                </a:lnTo>
                <a:lnTo>
                  <a:pt x="919" y="200"/>
                </a:lnTo>
                <a:lnTo>
                  <a:pt x="919" y="194"/>
                </a:lnTo>
                <a:lnTo>
                  <a:pt x="919" y="190"/>
                </a:lnTo>
                <a:lnTo>
                  <a:pt x="919" y="196"/>
                </a:lnTo>
                <a:lnTo>
                  <a:pt x="921" y="198"/>
                </a:lnTo>
                <a:lnTo>
                  <a:pt x="921" y="194"/>
                </a:lnTo>
                <a:lnTo>
                  <a:pt x="921" y="190"/>
                </a:lnTo>
                <a:lnTo>
                  <a:pt x="921" y="185"/>
                </a:lnTo>
                <a:lnTo>
                  <a:pt x="923" y="185"/>
                </a:lnTo>
                <a:lnTo>
                  <a:pt x="923" y="187"/>
                </a:lnTo>
                <a:lnTo>
                  <a:pt x="923" y="185"/>
                </a:lnTo>
                <a:lnTo>
                  <a:pt x="925" y="185"/>
                </a:lnTo>
                <a:lnTo>
                  <a:pt x="925" y="183"/>
                </a:lnTo>
                <a:lnTo>
                  <a:pt x="925" y="185"/>
                </a:lnTo>
                <a:lnTo>
                  <a:pt x="925" y="190"/>
                </a:lnTo>
                <a:lnTo>
                  <a:pt x="927" y="192"/>
                </a:lnTo>
                <a:lnTo>
                  <a:pt x="927" y="190"/>
                </a:lnTo>
                <a:lnTo>
                  <a:pt x="927" y="192"/>
                </a:lnTo>
                <a:lnTo>
                  <a:pt x="929" y="190"/>
                </a:lnTo>
                <a:lnTo>
                  <a:pt x="929" y="192"/>
                </a:lnTo>
                <a:lnTo>
                  <a:pt x="929" y="190"/>
                </a:lnTo>
                <a:lnTo>
                  <a:pt x="931" y="183"/>
                </a:lnTo>
                <a:lnTo>
                  <a:pt x="931" y="187"/>
                </a:lnTo>
                <a:lnTo>
                  <a:pt x="931" y="194"/>
                </a:lnTo>
                <a:lnTo>
                  <a:pt x="931" y="198"/>
                </a:lnTo>
                <a:lnTo>
                  <a:pt x="933" y="194"/>
                </a:lnTo>
                <a:lnTo>
                  <a:pt x="933" y="190"/>
                </a:lnTo>
                <a:lnTo>
                  <a:pt x="933" y="185"/>
                </a:lnTo>
                <a:lnTo>
                  <a:pt x="933" y="190"/>
                </a:lnTo>
                <a:lnTo>
                  <a:pt x="935" y="194"/>
                </a:lnTo>
                <a:lnTo>
                  <a:pt x="935" y="192"/>
                </a:lnTo>
                <a:lnTo>
                  <a:pt x="935" y="190"/>
                </a:lnTo>
                <a:lnTo>
                  <a:pt x="937" y="190"/>
                </a:lnTo>
                <a:lnTo>
                  <a:pt x="937" y="192"/>
                </a:lnTo>
                <a:lnTo>
                  <a:pt x="937" y="194"/>
                </a:lnTo>
                <a:lnTo>
                  <a:pt x="939" y="190"/>
                </a:lnTo>
                <a:lnTo>
                  <a:pt x="939" y="183"/>
                </a:lnTo>
                <a:lnTo>
                  <a:pt x="939" y="187"/>
                </a:lnTo>
                <a:lnTo>
                  <a:pt x="941" y="183"/>
                </a:lnTo>
                <a:lnTo>
                  <a:pt x="941" y="185"/>
                </a:lnTo>
                <a:lnTo>
                  <a:pt x="941" y="190"/>
                </a:lnTo>
                <a:lnTo>
                  <a:pt x="941" y="183"/>
                </a:lnTo>
                <a:lnTo>
                  <a:pt x="943" y="181"/>
                </a:lnTo>
                <a:lnTo>
                  <a:pt x="943" y="185"/>
                </a:lnTo>
                <a:lnTo>
                  <a:pt x="943" y="187"/>
                </a:lnTo>
                <a:lnTo>
                  <a:pt x="943" y="185"/>
                </a:lnTo>
                <a:lnTo>
                  <a:pt x="945" y="181"/>
                </a:lnTo>
                <a:lnTo>
                  <a:pt x="945" y="179"/>
                </a:lnTo>
                <a:lnTo>
                  <a:pt x="945" y="185"/>
                </a:lnTo>
                <a:lnTo>
                  <a:pt x="947" y="192"/>
                </a:lnTo>
                <a:lnTo>
                  <a:pt x="947" y="196"/>
                </a:lnTo>
                <a:lnTo>
                  <a:pt x="947" y="192"/>
                </a:lnTo>
                <a:lnTo>
                  <a:pt x="949" y="196"/>
                </a:lnTo>
                <a:lnTo>
                  <a:pt x="949" y="198"/>
                </a:lnTo>
                <a:lnTo>
                  <a:pt x="949" y="192"/>
                </a:lnTo>
                <a:lnTo>
                  <a:pt x="949" y="183"/>
                </a:lnTo>
                <a:lnTo>
                  <a:pt x="949" y="185"/>
                </a:lnTo>
                <a:lnTo>
                  <a:pt x="951" y="183"/>
                </a:lnTo>
                <a:lnTo>
                  <a:pt x="951" y="179"/>
                </a:lnTo>
                <a:lnTo>
                  <a:pt x="951" y="183"/>
                </a:lnTo>
                <a:lnTo>
                  <a:pt x="951" y="194"/>
                </a:lnTo>
                <a:lnTo>
                  <a:pt x="953" y="200"/>
                </a:lnTo>
                <a:lnTo>
                  <a:pt x="953" y="198"/>
                </a:lnTo>
                <a:lnTo>
                  <a:pt x="953" y="190"/>
                </a:lnTo>
                <a:lnTo>
                  <a:pt x="953" y="183"/>
                </a:lnTo>
                <a:lnTo>
                  <a:pt x="955" y="179"/>
                </a:lnTo>
                <a:lnTo>
                  <a:pt x="955" y="183"/>
                </a:lnTo>
                <a:lnTo>
                  <a:pt x="955" y="192"/>
                </a:lnTo>
                <a:lnTo>
                  <a:pt x="955" y="196"/>
                </a:lnTo>
                <a:lnTo>
                  <a:pt x="957" y="190"/>
                </a:lnTo>
                <a:lnTo>
                  <a:pt x="957" y="187"/>
                </a:lnTo>
                <a:lnTo>
                  <a:pt x="957" y="185"/>
                </a:lnTo>
                <a:lnTo>
                  <a:pt x="957" y="190"/>
                </a:lnTo>
                <a:lnTo>
                  <a:pt x="959" y="192"/>
                </a:lnTo>
                <a:lnTo>
                  <a:pt x="959" y="190"/>
                </a:lnTo>
                <a:lnTo>
                  <a:pt x="959" y="181"/>
                </a:lnTo>
                <a:lnTo>
                  <a:pt x="959" y="177"/>
                </a:lnTo>
                <a:lnTo>
                  <a:pt x="961" y="181"/>
                </a:lnTo>
                <a:lnTo>
                  <a:pt x="961" y="187"/>
                </a:lnTo>
                <a:lnTo>
                  <a:pt x="961" y="181"/>
                </a:lnTo>
                <a:lnTo>
                  <a:pt x="964" y="185"/>
                </a:lnTo>
                <a:lnTo>
                  <a:pt x="964" y="187"/>
                </a:lnTo>
                <a:lnTo>
                  <a:pt x="964" y="196"/>
                </a:lnTo>
                <a:lnTo>
                  <a:pt x="966" y="190"/>
                </a:lnTo>
                <a:lnTo>
                  <a:pt x="966" y="187"/>
                </a:lnTo>
                <a:lnTo>
                  <a:pt x="968" y="187"/>
                </a:lnTo>
                <a:lnTo>
                  <a:pt x="968" y="194"/>
                </a:lnTo>
                <a:lnTo>
                  <a:pt x="968" y="200"/>
                </a:lnTo>
                <a:lnTo>
                  <a:pt x="968" y="1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6" name="Group 55">
            <a:extLst>
              <a:ext uri="{FF2B5EF4-FFF2-40B4-BE49-F238E27FC236}">
                <a16:creationId xmlns:a16="http://schemas.microsoft.com/office/drawing/2014/main" id="{1811E2EB-6D6B-4BF5-94D1-81B61ECF4236}"/>
              </a:ext>
            </a:extLst>
          </p:cNvPr>
          <p:cNvGrpSpPr>
            <a:grpSpLocks/>
          </p:cNvGrpSpPr>
          <p:nvPr/>
        </p:nvGrpSpPr>
        <p:grpSpPr bwMode="auto">
          <a:xfrm>
            <a:off x="2557478" y="1747847"/>
            <a:ext cx="749300" cy="1033463"/>
            <a:chOff x="1192" y="1014"/>
            <a:chExt cx="472" cy="651"/>
          </a:xfrm>
        </p:grpSpPr>
        <p:sp>
          <p:nvSpPr>
            <p:cNvPr id="57" name="Line 56">
              <a:extLst>
                <a:ext uri="{FF2B5EF4-FFF2-40B4-BE49-F238E27FC236}">
                  <a16:creationId xmlns:a16="http://schemas.microsoft.com/office/drawing/2014/main" id="{44B355BC-0705-425A-B6D1-8CB41FFC4278}"/>
                </a:ext>
              </a:extLst>
            </p:cNvPr>
            <p:cNvSpPr>
              <a:spLocks noChangeAspect="1" noChangeShapeType="1"/>
            </p:cNvSpPr>
            <p:nvPr/>
          </p:nvSpPr>
          <p:spPr bwMode="auto">
            <a:xfrm>
              <a:off x="1359" y="1523"/>
              <a:ext cx="285"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57">
              <a:extLst>
                <a:ext uri="{FF2B5EF4-FFF2-40B4-BE49-F238E27FC236}">
                  <a16:creationId xmlns:a16="http://schemas.microsoft.com/office/drawing/2014/main" id="{544B3A5D-E8A9-4CB2-8ECC-69C21ED56A07}"/>
                </a:ext>
              </a:extLst>
            </p:cNvPr>
            <p:cNvSpPr>
              <a:spLocks noChangeAspect="1" noChangeShapeType="1"/>
            </p:cNvSpPr>
            <p:nvPr/>
          </p:nvSpPr>
          <p:spPr bwMode="auto">
            <a:xfrm>
              <a:off x="1350" y="1579"/>
              <a:ext cx="278"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58">
              <a:extLst>
                <a:ext uri="{FF2B5EF4-FFF2-40B4-BE49-F238E27FC236}">
                  <a16:creationId xmlns:a16="http://schemas.microsoft.com/office/drawing/2014/main" id="{4A3770CC-BD0B-409A-96C2-E5B9D2F567C9}"/>
                </a:ext>
              </a:extLst>
            </p:cNvPr>
            <p:cNvSpPr>
              <a:spLocks noChangeAspect="1" noChangeShapeType="1"/>
            </p:cNvSpPr>
            <p:nvPr/>
          </p:nvSpPr>
          <p:spPr bwMode="auto">
            <a:xfrm>
              <a:off x="1376" y="1272"/>
              <a:ext cx="28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59">
              <a:extLst>
                <a:ext uri="{FF2B5EF4-FFF2-40B4-BE49-F238E27FC236}">
                  <a16:creationId xmlns:a16="http://schemas.microsoft.com/office/drawing/2014/main" id="{7625736D-CC99-4499-9308-BBC2A0A4B62C}"/>
                </a:ext>
              </a:extLst>
            </p:cNvPr>
            <p:cNvSpPr>
              <a:spLocks noChangeAspect="1" noChangeShapeType="1"/>
            </p:cNvSpPr>
            <p:nvPr/>
          </p:nvSpPr>
          <p:spPr bwMode="auto">
            <a:xfrm>
              <a:off x="1367" y="1327"/>
              <a:ext cx="279"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60">
              <a:extLst>
                <a:ext uri="{FF2B5EF4-FFF2-40B4-BE49-F238E27FC236}">
                  <a16:creationId xmlns:a16="http://schemas.microsoft.com/office/drawing/2014/main" id="{BA87555C-BB74-4356-A1BB-368EAE736EA2}"/>
                </a:ext>
              </a:extLst>
            </p:cNvPr>
            <p:cNvSpPr>
              <a:spLocks noChangeAspect="1" noChangeShapeType="1"/>
            </p:cNvSpPr>
            <p:nvPr/>
          </p:nvSpPr>
          <p:spPr bwMode="auto">
            <a:xfrm>
              <a:off x="1376" y="1112"/>
              <a:ext cx="288"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61">
              <a:extLst>
                <a:ext uri="{FF2B5EF4-FFF2-40B4-BE49-F238E27FC236}">
                  <a16:creationId xmlns:a16="http://schemas.microsoft.com/office/drawing/2014/main" id="{2AB22239-BE3E-4D75-92D0-88FFF5031043}"/>
                </a:ext>
              </a:extLst>
            </p:cNvPr>
            <p:cNvSpPr>
              <a:spLocks noChangeAspect="1" noChangeShapeType="1"/>
            </p:cNvSpPr>
            <p:nvPr/>
          </p:nvSpPr>
          <p:spPr bwMode="auto">
            <a:xfrm>
              <a:off x="1367" y="1167"/>
              <a:ext cx="279"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62">
              <a:extLst>
                <a:ext uri="{FF2B5EF4-FFF2-40B4-BE49-F238E27FC236}">
                  <a16:creationId xmlns:a16="http://schemas.microsoft.com/office/drawing/2014/main" id="{F2415139-E92C-4E99-A397-DD281E25C878}"/>
                </a:ext>
              </a:extLst>
            </p:cNvPr>
            <p:cNvSpPr>
              <a:spLocks noChangeAspect="1" noChangeShapeType="1"/>
            </p:cNvSpPr>
            <p:nvPr/>
          </p:nvSpPr>
          <p:spPr bwMode="auto">
            <a:xfrm>
              <a:off x="1286" y="1069"/>
              <a:ext cx="280" cy="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63">
              <a:extLst>
                <a:ext uri="{FF2B5EF4-FFF2-40B4-BE49-F238E27FC236}">
                  <a16:creationId xmlns:a16="http://schemas.microsoft.com/office/drawing/2014/main" id="{63728612-E34A-45FD-80E3-10C774AF7779}"/>
                </a:ext>
              </a:extLst>
            </p:cNvPr>
            <p:cNvSpPr>
              <a:spLocks noChangeAspect="1" noChangeShapeType="1"/>
            </p:cNvSpPr>
            <p:nvPr/>
          </p:nvSpPr>
          <p:spPr bwMode="auto">
            <a:xfrm>
              <a:off x="1296" y="1014"/>
              <a:ext cx="28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Freeform 64">
              <a:extLst>
                <a:ext uri="{FF2B5EF4-FFF2-40B4-BE49-F238E27FC236}">
                  <a16:creationId xmlns:a16="http://schemas.microsoft.com/office/drawing/2014/main" id="{68340716-EC59-4A30-BEC0-780238958F5E}"/>
                </a:ext>
              </a:extLst>
            </p:cNvPr>
            <p:cNvSpPr>
              <a:spLocks noChangeAspect="1"/>
            </p:cNvSpPr>
            <p:nvPr/>
          </p:nvSpPr>
          <p:spPr bwMode="auto">
            <a:xfrm>
              <a:off x="1242" y="1140"/>
              <a:ext cx="124" cy="71"/>
            </a:xfrm>
            <a:custGeom>
              <a:avLst/>
              <a:gdLst>
                <a:gd name="T0" fmla="*/ 124 w 155"/>
                <a:gd name="T1" fmla="*/ 6 h 89"/>
                <a:gd name="T2" fmla="*/ 3 w 155"/>
                <a:gd name="T3" fmla="*/ 71 h 89"/>
                <a:gd name="T4" fmla="*/ 0 w 155"/>
                <a:gd name="T5" fmla="*/ 63 h 89"/>
                <a:gd name="T6" fmla="*/ 119 w 155"/>
                <a:gd name="T7" fmla="*/ 0 h 89"/>
                <a:gd name="T8" fmla="*/ 124 w 155"/>
                <a:gd name="T9" fmla="*/ 6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89">
                  <a:moveTo>
                    <a:pt x="155" y="8"/>
                  </a:moveTo>
                  <a:lnTo>
                    <a:pt x="4" y="89"/>
                  </a:lnTo>
                  <a:lnTo>
                    <a:pt x="0" y="79"/>
                  </a:lnTo>
                  <a:lnTo>
                    <a:pt x="149" y="0"/>
                  </a:lnTo>
                  <a:lnTo>
                    <a:pt x="155" y="8"/>
                  </a:lnTo>
                  <a:close/>
                </a:path>
              </a:pathLst>
            </a:custGeom>
            <a:solidFill>
              <a:srgbClr val="4D4D4D"/>
            </a:solidFill>
            <a:ln w="9525">
              <a:solidFill>
                <a:schemeClr val="tx1"/>
              </a:solidFill>
              <a:round/>
              <a:headEnd/>
              <a:tailEnd/>
            </a:ln>
          </p:spPr>
          <p:txBody>
            <a:bodyPr/>
            <a:lstStyle/>
            <a:p>
              <a:endParaRPr lang="en-US"/>
            </a:p>
          </p:txBody>
        </p:sp>
        <p:sp>
          <p:nvSpPr>
            <p:cNvPr id="66" name="Freeform 65">
              <a:extLst>
                <a:ext uri="{FF2B5EF4-FFF2-40B4-BE49-F238E27FC236}">
                  <a16:creationId xmlns:a16="http://schemas.microsoft.com/office/drawing/2014/main" id="{3192539D-6468-4483-9FD7-59E737C56529}"/>
                </a:ext>
              </a:extLst>
            </p:cNvPr>
            <p:cNvSpPr>
              <a:spLocks noChangeAspect="1"/>
            </p:cNvSpPr>
            <p:nvPr/>
          </p:nvSpPr>
          <p:spPr bwMode="auto">
            <a:xfrm>
              <a:off x="1253" y="1275"/>
              <a:ext cx="111" cy="30"/>
            </a:xfrm>
            <a:custGeom>
              <a:avLst/>
              <a:gdLst>
                <a:gd name="T0" fmla="*/ 109 w 139"/>
                <a:gd name="T1" fmla="*/ 30 h 37"/>
                <a:gd name="T2" fmla="*/ 0 w 139"/>
                <a:gd name="T3" fmla="*/ 6 h 37"/>
                <a:gd name="T4" fmla="*/ 2 w 139"/>
                <a:gd name="T5" fmla="*/ 0 h 37"/>
                <a:gd name="T6" fmla="*/ 111 w 139"/>
                <a:gd name="T7" fmla="*/ 24 h 37"/>
                <a:gd name="T8" fmla="*/ 109 w 139"/>
                <a:gd name="T9" fmla="*/ 3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 h="37">
                  <a:moveTo>
                    <a:pt x="137" y="37"/>
                  </a:moveTo>
                  <a:lnTo>
                    <a:pt x="0" y="8"/>
                  </a:lnTo>
                  <a:lnTo>
                    <a:pt x="2" y="0"/>
                  </a:lnTo>
                  <a:lnTo>
                    <a:pt x="139" y="29"/>
                  </a:lnTo>
                  <a:lnTo>
                    <a:pt x="137" y="37"/>
                  </a:lnTo>
                  <a:close/>
                </a:path>
              </a:pathLst>
            </a:custGeom>
            <a:solidFill>
              <a:srgbClr val="4D4D4D"/>
            </a:solidFill>
            <a:ln w="9525">
              <a:solidFill>
                <a:schemeClr val="tx1"/>
              </a:solidFill>
              <a:round/>
              <a:headEnd/>
              <a:tailEnd/>
            </a:ln>
          </p:spPr>
          <p:txBody>
            <a:bodyPr/>
            <a:lstStyle/>
            <a:p>
              <a:endParaRPr lang="en-US"/>
            </a:p>
          </p:txBody>
        </p:sp>
        <p:sp>
          <p:nvSpPr>
            <p:cNvPr id="67" name="Freeform 66">
              <a:extLst>
                <a:ext uri="{FF2B5EF4-FFF2-40B4-BE49-F238E27FC236}">
                  <a16:creationId xmlns:a16="http://schemas.microsoft.com/office/drawing/2014/main" id="{2CF7DDC1-5EDD-4320-8B35-0B5E9EDF3032}"/>
                </a:ext>
              </a:extLst>
            </p:cNvPr>
            <p:cNvSpPr>
              <a:spLocks noChangeAspect="1"/>
            </p:cNvSpPr>
            <p:nvPr/>
          </p:nvSpPr>
          <p:spPr bwMode="auto">
            <a:xfrm>
              <a:off x="1224" y="1380"/>
              <a:ext cx="127" cy="177"/>
            </a:xfrm>
            <a:custGeom>
              <a:avLst/>
              <a:gdLst>
                <a:gd name="T0" fmla="*/ 121 w 160"/>
                <a:gd name="T1" fmla="*/ 177 h 222"/>
                <a:gd name="T2" fmla="*/ 0 w 160"/>
                <a:gd name="T3" fmla="*/ 5 h 222"/>
                <a:gd name="T4" fmla="*/ 7 w 160"/>
                <a:gd name="T5" fmla="*/ 0 h 222"/>
                <a:gd name="T6" fmla="*/ 127 w 160"/>
                <a:gd name="T7" fmla="*/ 172 h 222"/>
                <a:gd name="T8" fmla="*/ 121 w 160"/>
                <a:gd name="T9" fmla="*/ 177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22">
                  <a:moveTo>
                    <a:pt x="152" y="222"/>
                  </a:moveTo>
                  <a:lnTo>
                    <a:pt x="0" y="6"/>
                  </a:lnTo>
                  <a:lnTo>
                    <a:pt x="9" y="0"/>
                  </a:lnTo>
                  <a:lnTo>
                    <a:pt x="160" y="216"/>
                  </a:lnTo>
                  <a:lnTo>
                    <a:pt x="152" y="222"/>
                  </a:lnTo>
                  <a:close/>
                </a:path>
              </a:pathLst>
            </a:custGeom>
            <a:solidFill>
              <a:srgbClr val="4D4D4D"/>
            </a:solidFill>
            <a:ln w="9525">
              <a:solidFill>
                <a:schemeClr val="tx1"/>
              </a:solidFill>
              <a:round/>
              <a:headEnd/>
              <a:tailEnd/>
            </a:ln>
          </p:spPr>
          <p:txBody>
            <a:bodyPr/>
            <a:lstStyle/>
            <a:p>
              <a:endParaRPr lang="en-US"/>
            </a:p>
          </p:txBody>
        </p:sp>
        <p:sp>
          <p:nvSpPr>
            <p:cNvPr id="68" name="Freeform 67">
              <a:extLst>
                <a:ext uri="{FF2B5EF4-FFF2-40B4-BE49-F238E27FC236}">
                  <a16:creationId xmlns:a16="http://schemas.microsoft.com/office/drawing/2014/main" id="{EC590CC1-2F9E-4FDA-BE53-F5C8067A9FF1}"/>
                </a:ext>
              </a:extLst>
            </p:cNvPr>
            <p:cNvSpPr>
              <a:spLocks noChangeAspect="1"/>
            </p:cNvSpPr>
            <p:nvPr/>
          </p:nvSpPr>
          <p:spPr bwMode="auto">
            <a:xfrm>
              <a:off x="1192" y="1041"/>
              <a:ext cx="99" cy="126"/>
            </a:xfrm>
            <a:custGeom>
              <a:avLst/>
              <a:gdLst>
                <a:gd name="T0" fmla="*/ 99 w 124"/>
                <a:gd name="T1" fmla="*/ 5 h 157"/>
                <a:gd name="T2" fmla="*/ 6 w 124"/>
                <a:gd name="T3" fmla="*/ 126 h 157"/>
                <a:gd name="T4" fmla="*/ 0 w 124"/>
                <a:gd name="T5" fmla="*/ 121 h 157"/>
                <a:gd name="T6" fmla="*/ 93 w 124"/>
                <a:gd name="T7" fmla="*/ 0 h 157"/>
                <a:gd name="T8" fmla="*/ 99 w 124"/>
                <a:gd name="T9" fmla="*/ 5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157">
                  <a:moveTo>
                    <a:pt x="124" y="6"/>
                  </a:moveTo>
                  <a:lnTo>
                    <a:pt x="8" y="157"/>
                  </a:lnTo>
                  <a:lnTo>
                    <a:pt x="0" y="151"/>
                  </a:lnTo>
                  <a:lnTo>
                    <a:pt x="116" y="0"/>
                  </a:lnTo>
                  <a:lnTo>
                    <a:pt x="124" y="6"/>
                  </a:lnTo>
                  <a:close/>
                </a:path>
              </a:pathLst>
            </a:custGeom>
            <a:solidFill>
              <a:srgbClr val="4D4D4D"/>
            </a:solidFill>
            <a:ln w="9525">
              <a:solidFill>
                <a:schemeClr val="tx1"/>
              </a:solidFill>
              <a:round/>
              <a:headEnd/>
              <a:tailEnd/>
            </a:ln>
          </p:spPr>
          <p:txBody>
            <a:bodyPr/>
            <a:lstStyle/>
            <a:p>
              <a:endParaRPr lang="en-US"/>
            </a:p>
          </p:txBody>
        </p:sp>
      </p:grpSp>
      <p:sp>
        <p:nvSpPr>
          <p:cNvPr id="69" name="Text Box 68">
            <a:extLst>
              <a:ext uri="{FF2B5EF4-FFF2-40B4-BE49-F238E27FC236}">
                <a16:creationId xmlns:a16="http://schemas.microsoft.com/office/drawing/2014/main" id="{3AC1BDC0-1C3B-49F2-81C1-819A6B5011FE}"/>
              </a:ext>
            </a:extLst>
          </p:cNvPr>
          <p:cNvSpPr txBox="1">
            <a:spLocks noChangeAspect="1" noChangeArrowheads="1"/>
          </p:cNvSpPr>
          <p:nvPr/>
        </p:nvSpPr>
        <p:spPr bwMode="auto">
          <a:xfrm>
            <a:off x="4605353" y="136208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CC"/>
                </a:solidFill>
              </a:rPr>
              <a:t>1</a:t>
            </a:r>
          </a:p>
        </p:txBody>
      </p:sp>
      <p:sp>
        <p:nvSpPr>
          <p:cNvPr id="70" name="Text Box 69">
            <a:extLst>
              <a:ext uri="{FF2B5EF4-FFF2-40B4-BE49-F238E27FC236}">
                <a16:creationId xmlns:a16="http://schemas.microsoft.com/office/drawing/2014/main" id="{41697BAF-0554-4975-86E0-E665A89D4065}"/>
              </a:ext>
            </a:extLst>
          </p:cNvPr>
          <p:cNvSpPr txBox="1">
            <a:spLocks noChangeAspect="1" noChangeArrowheads="1"/>
          </p:cNvSpPr>
          <p:nvPr/>
        </p:nvSpPr>
        <p:spPr bwMode="auto">
          <a:xfrm>
            <a:off x="4605353" y="1789122"/>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FF"/>
                </a:solidFill>
              </a:rPr>
              <a:t>2</a:t>
            </a:r>
          </a:p>
        </p:txBody>
      </p:sp>
      <p:sp>
        <p:nvSpPr>
          <p:cNvPr id="71" name="Text Box 70">
            <a:extLst>
              <a:ext uri="{FF2B5EF4-FFF2-40B4-BE49-F238E27FC236}">
                <a16:creationId xmlns:a16="http://schemas.microsoft.com/office/drawing/2014/main" id="{9143DF81-B221-4E3D-BEFB-F503F3AA3F7E}"/>
              </a:ext>
            </a:extLst>
          </p:cNvPr>
          <p:cNvSpPr txBox="1">
            <a:spLocks noChangeAspect="1" noChangeArrowheads="1"/>
          </p:cNvSpPr>
          <p:nvPr/>
        </p:nvSpPr>
        <p:spPr bwMode="auto">
          <a:xfrm>
            <a:off x="2032016" y="1911360"/>
            <a:ext cx="6540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r>
              <a:rPr lang="en-US" altLang="en-US">
                <a:solidFill>
                  <a:srgbClr val="000000"/>
                </a:solidFill>
              </a:rPr>
              <a:t>Stim</a:t>
            </a:r>
          </a:p>
          <a:p>
            <a:pPr>
              <a:lnSpc>
                <a:spcPct val="80000"/>
              </a:lnSpc>
            </a:pPr>
            <a:r>
              <a:rPr lang="en-US" altLang="en-US">
                <a:solidFill>
                  <a:srgbClr val="000000"/>
                </a:solidFill>
              </a:rPr>
              <a:t>sites</a:t>
            </a:r>
          </a:p>
        </p:txBody>
      </p:sp>
      <p:sp>
        <p:nvSpPr>
          <p:cNvPr id="72" name="Text Box 71">
            <a:extLst>
              <a:ext uri="{FF2B5EF4-FFF2-40B4-BE49-F238E27FC236}">
                <a16:creationId xmlns:a16="http://schemas.microsoft.com/office/drawing/2014/main" id="{9CB9D0CF-1F4C-4407-9409-C14376B2E1E7}"/>
              </a:ext>
            </a:extLst>
          </p:cNvPr>
          <p:cNvSpPr txBox="1">
            <a:spLocks noChangeAspect="1" noChangeArrowheads="1"/>
          </p:cNvSpPr>
          <p:nvPr/>
        </p:nvSpPr>
        <p:spPr bwMode="auto">
          <a:xfrm rot="20082396">
            <a:off x="3257566" y="1514485"/>
            <a:ext cx="10493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CC"/>
                </a:solidFill>
              </a:rPr>
              <a:t>microgyrus</a:t>
            </a:r>
          </a:p>
        </p:txBody>
      </p:sp>
      <p:sp>
        <p:nvSpPr>
          <p:cNvPr id="73" name="Text Box 72">
            <a:extLst>
              <a:ext uri="{FF2B5EF4-FFF2-40B4-BE49-F238E27FC236}">
                <a16:creationId xmlns:a16="http://schemas.microsoft.com/office/drawing/2014/main" id="{97F1AB19-05B2-47DD-9CCD-5595E7700B04}"/>
              </a:ext>
            </a:extLst>
          </p:cNvPr>
          <p:cNvSpPr txBox="1">
            <a:spLocks noChangeAspect="1" noChangeArrowheads="1"/>
          </p:cNvSpPr>
          <p:nvPr/>
        </p:nvSpPr>
        <p:spPr bwMode="auto">
          <a:xfrm>
            <a:off x="4605353" y="221933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3300"/>
                </a:solidFill>
              </a:rPr>
              <a:t>3</a:t>
            </a:r>
          </a:p>
        </p:txBody>
      </p:sp>
      <p:sp>
        <p:nvSpPr>
          <p:cNvPr id="74" name="Text Box 73">
            <a:extLst>
              <a:ext uri="{FF2B5EF4-FFF2-40B4-BE49-F238E27FC236}">
                <a16:creationId xmlns:a16="http://schemas.microsoft.com/office/drawing/2014/main" id="{C2788C46-F315-447B-AEF6-396A420B657B}"/>
              </a:ext>
            </a:extLst>
          </p:cNvPr>
          <p:cNvSpPr txBox="1">
            <a:spLocks noChangeAspect="1" noChangeArrowheads="1"/>
          </p:cNvSpPr>
          <p:nvPr/>
        </p:nvSpPr>
        <p:spPr bwMode="auto">
          <a:xfrm>
            <a:off x="4605353" y="2928947"/>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6600CC"/>
                </a:solidFill>
              </a:rPr>
              <a:t>4</a:t>
            </a:r>
          </a:p>
        </p:txBody>
      </p:sp>
      <p:sp>
        <p:nvSpPr>
          <p:cNvPr id="75" name="Text Box 74">
            <a:extLst>
              <a:ext uri="{FF2B5EF4-FFF2-40B4-BE49-F238E27FC236}">
                <a16:creationId xmlns:a16="http://schemas.microsoft.com/office/drawing/2014/main" id="{5E496D04-B04C-4665-9DBB-ADC0F22CFB20}"/>
              </a:ext>
            </a:extLst>
          </p:cNvPr>
          <p:cNvSpPr txBox="1">
            <a:spLocks noChangeAspect="1" noChangeArrowheads="1"/>
          </p:cNvSpPr>
          <p:nvPr/>
        </p:nvSpPr>
        <p:spPr bwMode="auto">
          <a:xfrm>
            <a:off x="5100653" y="3376622"/>
            <a:ext cx="528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chemeClr val="tx2"/>
                </a:solidFill>
              </a:rPr>
              <a:t>20 ms</a:t>
            </a:r>
          </a:p>
        </p:txBody>
      </p:sp>
      <p:sp>
        <p:nvSpPr>
          <p:cNvPr id="76" name="Text Box 75">
            <a:extLst>
              <a:ext uri="{FF2B5EF4-FFF2-40B4-BE49-F238E27FC236}">
                <a16:creationId xmlns:a16="http://schemas.microsoft.com/office/drawing/2014/main" id="{94800D7B-1C47-4FEF-9F2B-CCF42A29BC76}"/>
              </a:ext>
            </a:extLst>
          </p:cNvPr>
          <p:cNvSpPr txBox="1">
            <a:spLocks noChangeAspect="1" noChangeArrowheads="1"/>
          </p:cNvSpPr>
          <p:nvPr/>
        </p:nvSpPr>
        <p:spPr bwMode="auto">
          <a:xfrm>
            <a:off x="5341953" y="3122622"/>
            <a:ext cx="460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chemeClr val="tx2"/>
                </a:solidFill>
              </a:rPr>
              <a:t>0.25</a:t>
            </a:r>
          </a:p>
          <a:p>
            <a:r>
              <a:rPr lang="en-US" altLang="en-US" sz="1000">
                <a:solidFill>
                  <a:schemeClr val="tx2"/>
                </a:solidFill>
              </a:rPr>
              <a:t>mV</a:t>
            </a:r>
          </a:p>
        </p:txBody>
      </p:sp>
      <p:sp>
        <p:nvSpPr>
          <p:cNvPr id="77" name="Text Box 76">
            <a:extLst>
              <a:ext uri="{FF2B5EF4-FFF2-40B4-BE49-F238E27FC236}">
                <a16:creationId xmlns:a16="http://schemas.microsoft.com/office/drawing/2014/main" id="{E474E9FB-B6BA-4BDD-A75E-F24CF3EF1FFE}"/>
              </a:ext>
            </a:extLst>
          </p:cNvPr>
          <p:cNvSpPr txBox="1">
            <a:spLocks noChangeAspect="1" noChangeArrowheads="1"/>
          </p:cNvSpPr>
          <p:nvPr/>
        </p:nvSpPr>
        <p:spPr bwMode="auto">
          <a:xfrm>
            <a:off x="5086366" y="998547"/>
            <a:ext cx="765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Sulcus</a:t>
            </a:r>
            <a:endParaRPr lang="en-US" altLang="en-US" b="1"/>
          </a:p>
        </p:txBody>
      </p:sp>
      <p:sp>
        <p:nvSpPr>
          <p:cNvPr id="78" name="Text Box 77">
            <a:extLst>
              <a:ext uri="{FF2B5EF4-FFF2-40B4-BE49-F238E27FC236}">
                <a16:creationId xmlns:a16="http://schemas.microsoft.com/office/drawing/2014/main" id="{F9C34DFC-04E0-4B34-AFAA-2C6A80C5A197}"/>
              </a:ext>
            </a:extLst>
          </p:cNvPr>
          <p:cNvSpPr txBox="1">
            <a:spLocks noChangeAspect="1" noChangeArrowheads="1"/>
          </p:cNvSpPr>
          <p:nvPr/>
        </p:nvSpPr>
        <p:spPr bwMode="auto">
          <a:xfrm>
            <a:off x="5073666" y="2136785"/>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1.0 mm</a:t>
            </a:r>
            <a:endParaRPr lang="en-US" altLang="en-US" b="1"/>
          </a:p>
        </p:txBody>
      </p:sp>
      <p:sp>
        <p:nvSpPr>
          <p:cNvPr id="79" name="Text Box 78">
            <a:extLst>
              <a:ext uri="{FF2B5EF4-FFF2-40B4-BE49-F238E27FC236}">
                <a16:creationId xmlns:a16="http://schemas.microsoft.com/office/drawing/2014/main" id="{050190F7-5B59-435F-820B-D274AD3828CD}"/>
              </a:ext>
            </a:extLst>
          </p:cNvPr>
          <p:cNvSpPr txBox="1">
            <a:spLocks noChangeAspect="1" noChangeArrowheads="1"/>
          </p:cNvSpPr>
          <p:nvPr/>
        </p:nvSpPr>
        <p:spPr bwMode="auto">
          <a:xfrm>
            <a:off x="5073666" y="1557347"/>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0.5 mm</a:t>
            </a:r>
            <a:endParaRPr lang="en-US" altLang="en-US" b="1"/>
          </a:p>
        </p:txBody>
      </p:sp>
      <p:sp>
        <p:nvSpPr>
          <p:cNvPr id="80" name="Text Box 79">
            <a:extLst>
              <a:ext uri="{FF2B5EF4-FFF2-40B4-BE49-F238E27FC236}">
                <a16:creationId xmlns:a16="http://schemas.microsoft.com/office/drawing/2014/main" id="{6F4FF662-545B-41BC-9EF5-E478402D2435}"/>
              </a:ext>
            </a:extLst>
          </p:cNvPr>
          <p:cNvSpPr txBox="1">
            <a:spLocks noChangeAspect="1" noChangeArrowheads="1"/>
          </p:cNvSpPr>
          <p:nvPr/>
        </p:nvSpPr>
        <p:spPr bwMode="auto">
          <a:xfrm>
            <a:off x="5073666" y="2681297"/>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2.0 mm</a:t>
            </a:r>
            <a:endParaRPr lang="en-US" altLang="en-US" b="1"/>
          </a:p>
        </p:txBody>
      </p:sp>
      <p:sp>
        <p:nvSpPr>
          <p:cNvPr id="81" name="Freeform 80">
            <a:extLst>
              <a:ext uri="{FF2B5EF4-FFF2-40B4-BE49-F238E27FC236}">
                <a16:creationId xmlns:a16="http://schemas.microsoft.com/office/drawing/2014/main" id="{24895DCF-EE45-4ABB-ACEA-3D0D7288E5BD}"/>
              </a:ext>
            </a:extLst>
          </p:cNvPr>
          <p:cNvSpPr>
            <a:spLocks noChangeAspect="1"/>
          </p:cNvSpPr>
          <p:nvPr/>
        </p:nvSpPr>
        <p:spPr bwMode="auto">
          <a:xfrm>
            <a:off x="4165616" y="1146185"/>
            <a:ext cx="134937" cy="631825"/>
          </a:xfrm>
          <a:custGeom>
            <a:avLst/>
            <a:gdLst>
              <a:gd name="T0" fmla="*/ 26483 w 107"/>
              <a:gd name="T1" fmla="*/ 0 h 497"/>
              <a:gd name="T2" fmla="*/ 64316 w 107"/>
              <a:gd name="T3" fmla="*/ 175436 h 497"/>
              <a:gd name="T4" fmla="*/ 124848 w 107"/>
              <a:gd name="T5" fmla="*/ 551735 h 497"/>
              <a:gd name="T6" fmla="*/ 0 w 107"/>
              <a:gd name="T7" fmla="*/ 631825 h 4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497">
                <a:moveTo>
                  <a:pt x="21" y="0"/>
                </a:moveTo>
                <a:cubicBezTo>
                  <a:pt x="25" y="23"/>
                  <a:pt x="38" y="66"/>
                  <a:pt x="51" y="138"/>
                </a:cubicBezTo>
                <a:cubicBezTo>
                  <a:pt x="64" y="210"/>
                  <a:pt x="107" y="374"/>
                  <a:pt x="99" y="434"/>
                </a:cubicBezTo>
                <a:cubicBezTo>
                  <a:pt x="91" y="494"/>
                  <a:pt x="21" y="484"/>
                  <a:pt x="0" y="497"/>
                </a:cubicBezTo>
              </a:path>
            </a:pathLst>
          </a:custGeom>
          <a:noFill/>
          <a:ln w="9525">
            <a:solidFill>
              <a:srgbClr val="0000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Oval 81">
            <a:extLst>
              <a:ext uri="{FF2B5EF4-FFF2-40B4-BE49-F238E27FC236}">
                <a16:creationId xmlns:a16="http://schemas.microsoft.com/office/drawing/2014/main" id="{E589CDB2-EA3A-49A2-BDCD-98415A858FBA}"/>
              </a:ext>
            </a:extLst>
          </p:cNvPr>
          <p:cNvSpPr>
            <a:spLocks noChangeAspect="1" noChangeArrowheads="1"/>
          </p:cNvSpPr>
          <p:nvPr/>
        </p:nvSpPr>
        <p:spPr bwMode="auto">
          <a:xfrm>
            <a:off x="3314716" y="1903422"/>
            <a:ext cx="61912" cy="61913"/>
          </a:xfrm>
          <a:prstGeom prst="ellipse">
            <a:avLst/>
          </a:prstGeom>
          <a:solidFill>
            <a:srgbClr val="00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Oval 82">
            <a:extLst>
              <a:ext uri="{FF2B5EF4-FFF2-40B4-BE49-F238E27FC236}">
                <a16:creationId xmlns:a16="http://schemas.microsoft.com/office/drawing/2014/main" id="{9BFE8DA0-3C42-4043-BDF2-FD19765D4569}"/>
              </a:ext>
            </a:extLst>
          </p:cNvPr>
          <p:cNvSpPr>
            <a:spLocks noChangeAspect="1" noChangeArrowheads="1"/>
          </p:cNvSpPr>
          <p:nvPr/>
        </p:nvSpPr>
        <p:spPr bwMode="auto">
          <a:xfrm>
            <a:off x="3986228" y="2063760"/>
            <a:ext cx="60325" cy="60325"/>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Oval 83">
            <a:extLst>
              <a:ext uri="{FF2B5EF4-FFF2-40B4-BE49-F238E27FC236}">
                <a16:creationId xmlns:a16="http://schemas.microsoft.com/office/drawing/2014/main" id="{9A19723D-0C70-45F5-9765-E63ED67E8687}"/>
              </a:ext>
            </a:extLst>
          </p:cNvPr>
          <p:cNvSpPr>
            <a:spLocks noChangeAspect="1" noChangeArrowheads="1"/>
          </p:cNvSpPr>
          <p:nvPr/>
        </p:nvSpPr>
        <p:spPr bwMode="auto">
          <a:xfrm>
            <a:off x="3986228" y="2308235"/>
            <a:ext cx="60325" cy="60325"/>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5" name="Oval 84">
            <a:extLst>
              <a:ext uri="{FF2B5EF4-FFF2-40B4-BE49-F238E27FC236}">
                <a16:creationId xmlns:a16="http://schemas.microsoft.com/office/drawing/2014/main" id="{13AB6047-7136-4E49-BDFC-B5024B19AF89}"/>
              </a:ext>
            </a:extLst>
          </p:cNvPr>
          <p:cNvSpPr>
            <a:spLocks noChangeAspect="1" noChangeArrowheads="1"/>
          </p:cNvSpPr>
          <p:nvPr/>
        </p:nvSpPr>
        <p:spPr bwMode="auto">
          <a:xfrm>
            <a:off x="3986228" y="2795597"/>
            <a:ext cx="60325" cy="60325"/>
          </a:xfrm>
          <a:prstGeom prst="ellipse">
            <a:avLst/>
          </a:prstGeom>
          <a:solidFill>
            <a:srgbClr val="6600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6" name="Text Box 85">
            <a:extLst>
              <a:ext uri="{FF2B5EF4-FFF2-40B4-BE49-F238E27FC236}">
                <a16:creationId xmlns:a16="http://schemas.microsoft.com/office/drawing/2014/main" id="{D27DA15D-128F-4FA5-A2F8-3A60480EFE09}"/>
              </a:ext>
            </a:extLst>
          </p:cNvPr>
          <p:cNvSpPr txBox="1">
            <a:spLocks noChangeAspect="1" noChangeArrowheads="1"/>
          </p:cNvSpPr>
          <p:nvPr/>
        </p:nvSpPr>
        <p:spPr bwMode="auto">
          <a:xfrm rot="4666979">
            <a:off x="4013216" y="1160472"/>
            <a:ext cx="6143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CC"/>
                </a:solidFill>
              </a:rPr>
              <a:t>sulcus</a:t>
            </a:r>
          </a:p>
        </p:txBody>
      </p:sp>
      <p:grpSp>
        <p:nvGrpSpPr>
          <p:cNvPr id="87" name="Group 86">
            <a:extLst>
              <a:ext uri="{FF2B5EF4-FFF2-40B4-BE49-F238E27FC236}">
                <a16:creationId xmlns:a16="http://schemas.microsoft.com/office/drawing/2014/main" id="{DACECB7D-2EE4-4113-9453-C7E91B402710}"/>
              </a:ext>
            </a:extLst>
          </p:cNvPr>
          <p:cNvGrpSpPr>
            <a:grpSpLocks/>
          </p:cNvGrpSpPr>
          <p:nvPr/>
        </p:nvGrpSpPr>
        <p:grpSpPr bwMode="auto">
          <a:xfrm>
            <a:off x="3154378" y="1925647"/>
            <a:ext cx="147638" cy="823913"/>
            <a:chOff x="1568" y="1126"/>
            <a:chExt cx="93" cy="519"/>
          </a:xfrm>
        </p:grpSpPr>
        <p:sp>
          <p:nvSpPr>
            <p:cNvPr id="88" name="Freeform 87">
              <a:extLst>
                <a:ext uri="{FF2B5EF4-FFF2-40B4-BE49-F238E27FC236}">
                  <a16:creationId xmlns:a16="http://schemas.microsoft.com/office/drawing/2014/main" id="{9CCB6212-ABB1-4B46-847E-21BDBF6A477D}"/>
                </a:ext>
              </a:extLst>
            </p:cNvPr>
            <p:cNvSpPr>
              <a:spLocks noChangeAspect="1"/>
            </p:cNvSpPr>
            <p:nvPr/>
          </p:nvSpPr>
          <p:spPr bwMode="auto">
            <a:xfrm>
              <a:off x="1630" y="1635"/>
              <a:ext cx="13" cy="10"/>
            </a:xfrm>
            <a:custGeom>
              <a:avLst/>
              <a:gdLst>
                <a:gd name="T0" fmla="*/ 13 w 16"/>
                <a:gd name="T1" fmla="*/ 5 h 12"/>
                <a:gd name="T2" fmla="*/ 13 w 16"/>
                <a:gd name="T3" fmla="*/ 7 h 12"/>
                <a:gd name="T4" fmla="*/ 11 w 16"/>
                <a:gd name="T5" fmla="*/ 8 h 12"/>
                <a:gd name="T6" fmla="*/ 10 w 16"/>
                <a:gd name="T7" fmla="*/ 10 h 12"/>
                <a:gd name="T8" fmla="*/ 7 w 16"/>
                <a:gd name="T9" fmla="*/ 10 h 12"/>
                <a:gd name="T10" fmla="*/ 5 w 16"/>
                <a:gd name="T11" fmla="*/ 10 h 12"/>
                <a:gd name="T12" fmla="*/ 2 w 16"/>
                <a:gd name="T13" fmla="*/ 8 h 12"/>
                <a:gd name="T14" fmla="*/ 2 w 16"/>
                <a:gd name="T15" fmla="*/ 7 h 12"/>
                <a:gd name="T16" fmla="*/ 0 w 16"/>
                <a:gd name="T17" fmla="*/ 5 h 12"/>
                <a:gd name="T18" fmla="*/ 2 w 16"/>
                <a:gd name="T19" fmla="*/ 3 h 12"/>
                <a:gd name="T20" fmla="*/ 2 w 16"/>
                <a:gd name="T21" fmla="*/ 2 h 12"/>
                <a:gd name="T22" fmla="*/ 5 w 16"/>
                <a:gd name="T23" fmla="*/ 0 h 12"/>
                <a:gd name="T24" fmla="*/ 7 w 16"/>
                <a:gd name="T25" fmla="*/ 0 h 12"/>
                <a:gd name="T26" fmla="*/ 10 w 16"/>
                <a:gd name="T27" fmla="*/ 0 h 12"/>
                <a:gd name="T28" fmla="*/ 11 w 16"/>
                <a:gd name="T29" fmla="*/ 2 h 12"/>
                <a:gd name="T30" fmla="*/ 13 w 16"/>
                <a:gd name="T31" fmla="*/ 3 h 12"/>
                <a:gd name="T32" fmla="*/ 13 w 16"/>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2">
                  <a:moveTo>
                    <a:pt x="16" y="6"/>
                  </a:moveTo>
                  <a:lnTo>
                    <a:pt x="16" y="8"/>
                  </a:lnTo>
                  <a:lnTo>
                    <a:pt x="14" y="10"/>
                  </a:lnTo>
                  <a:lnTo>
                    <a:pt x="12" y="12"/>
                  </a:lnTo>
                  <a:lnTo>
                    <a:pt x="8" y="12"/>
                  </a:lnTo>
                  <a:lnTo>
                    <a:pt x="6" y="12"/>
                  </a:lnTo>
                  <a:lnTo>
                    <a:pt x="2" y="10"/>
                  </a:lnTo>
                  <a:lnTo>
                    <a:pt x="2" y="8"/>
                  </a:lnTo>
                  <a:lnTo>
                    <a:pt x="0" y="6"/>
                  </a:lnTo>
                  <a:lnTo>
                    <a:pt x="2" y="4"/>
                  </a:lnTo>
                  <a:lnTo>
                    <a:pt x="2" y="2"/>
                  </a:lnTo>
                  <a:lnTo>
                    <a:pt x="6" y="0"/>
                  </a:lnTo>
                  <a:lnTo>
                    <a:pt x="8" y="0"/>
                  </a:lnTo>
                  <a:lnTo>
                    <a:pt x="12" y="0"/>
                  </a:lnTo>
                  <a:lnTo>
                    <a:pt x="14" y="2"/>
                  </a:lnTo>
                  <a:lnTo>
                    <a:pt x="16" y="4"/>
                  </a:lnTo>
                  <a:lnTo>
                    <a:pt x="16" y="6"/>
                  </a:lnTo>
                </a:path>
              </a:pathLst>
            </a:custGeom>
            <a:solidFill>
              <a:srgbClr val="4D4D4D"/>
            </a:solidFill>
            <a:ln w="9525">
              <a:solidFill>
                <a:schemeClr val="tx1"/>
              </a:solidFill>
              <a:prstDash val="solid"/>
              <a:round/>
              <a:headEnd/>
              <a:tailEnd/>
            </a:ln>
          </p:spPr>
          <p:txBody>
            <a:bodyPr/>
            <a:lstStyle/>
            <a:p>
              <a:endParaRPr lang="en-US"/>
            </a:p>
          </p:txBody>
        </p:sp>
        <p:sp>
          <p:nvSpPr>
            <p:cNvPr id="89" name="Freeform 88">
              <a:extLst>
                <a:ext uri="{FF2B5EF4-FFF2-40B4-BE49-F238E27FC236}">
                  <a16:creationId xmlns:a16="http://schemas.microsoft.com/office/drawing/2014/main" id="{22845BD3-13DE-47BC-8702-FDB11F92571F}"/>
                </a:ext>
              </a:extLst>
            </p:cNvPr>
            <p:cNvSpPr>
              <a:spLocks noChangeAspect="1"/>
            </p:cNvSpPr>
            <p:nvPr/>
          </p:nvSpPr>
          <p:spPr bwMode="auto">
            <a:xfrm>
              <a:off x="1647" y="1384"/>
              <a:ext cx="14" cy="10"/>
            </a:xfrm>
            <a:custGeom>
              <a:avLst/>
              <a:gdLst>
                <a:gd name="T0" fmla="*/ 14 w 17"/>
                <a:gd name="T1" fmla="*/ 5 h 12"/>
                <a:gd name="T2" fmla="*/ 14 w 17"/>
                <a:gd name="T3" fmla="*/ 7 h 12"/>
                <a:gd name="T4" fmla="*/ 12 w 17"/>
                <a:gd name="T5" fmla="*/ 8 h 12"/>
                <a:gd name="T6" fmla="*/ 11 w 17"/>
                <a:gd name="T7" fmla="*/ 10 h 12"/>
                <a:gd name="T8" fmla="*/ 7 w 17"/>
                <a:gd name="T9" fmla="*/ 10 h 12"/>
                <a:gd name="T10" fmla="*/ 5 w 17"/>
                <a:gd name="T11" fmla="*/ 10 h 12"/>
                <a:gd name="T12" fmla="*/ 2 w 17"/>
                <a:gd name="T13" fmla="*/ 8 h 12"/>
                <a:gd name="T14" fmla="*/ 0 w 17"/>
                <a:gd name="T15" fmla="*/ 7 h 12"/>
                <a:gd name="T16" fmla="*/ 0 w 17"/>
                <a:gd name="T17" fmla="*/ 5 h 12"/>
                <a:gd name="T18" fmla="*/ 0 w 17"/>
                <a:gd name="T19" fmla="*/ 3 h 12"/>
                <a:gd name="T20" fmla="*/ 2 w 17"/>
                <a:gd name="T21" fmla="*/ 2 h 12"/>
                <a:gd name="T22" fmla="*/ 5 w 17"/>
                <a:gd name="T23" fmla="*/ 0 h 12"/>
                <a:gd name="T24" fmla="*/ 7 w 17"/>
                <a:gd name="T25" fmla="*/ 0 h 12"/>
                <a:gd name="T26" fmla="*/ 11 w 17"/>
                <a:gd name="T27" fmla="*/ 0 h 12"/>
                <a:gd name="T28" fmla="*/ 12 w 17"/>
                <a:gd name="T29" fmla="*/ 2 h 12"/>
                <a:gd name="T30" fmla="*/ 14 w 17"/>
                <a:gd name="T31" fmla="*/ 3 h 12"/>
                <a:gd name="T32" fmla="*/ 14 w 17"/>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17" y="6"/>
                  </a:moveTo>
                  <a:lnTo>
                    <a:pt x="17" y="8"/>
                  </a:lnTo>
                  <a:lnTo>
                    <a:pt x="15" y="10"/>
                  </a:lnTo>
                  <a:lnTo>
                    <a:pt x="13" y="12"/>
                  </a:lnTo>
                  <a:lnTo>
                    <a:pt x="8" y="12"/>
                  </a:lnTo>
                  <a:lnTo>
                    <a:pt x="6" y="12"/>
                  </a:lnTo>
                  <a:lnTo>
                    <a:pt x="2" y="10"/>
                  </a:lnTo>
                  <a:lnTo>
                    <a:pt x="0" y="8"/>
                  </a:lnTo>
                  <a:lnTo>
                    <a:pt x="0" y="6"/>
                  </a:lnTo>
                  <a:lnTo>
                    <a:pt x="0" y="4"/>
                  </a:lnTo>
                  <a:lnTo>
                    <a:pt x="2" y="2"/>
                  </a:lnTo>
                  <a:lnTo>
                    <a:pt x="6" y="0"/>
                  </a:lnTo>
                  <a:lnTo>
                    <a:pt x="8" y="0"/>
                  </a:lnTo>
                  <a:lnTo>
                    <a:pt x="13" y="0"/>
                  </a:lnTo>
                  <a:lnTo>
                    <a:pt x="15" y="2"/>
                  </a:lnTo>
                  <a:lnTo>
                    <a:pt x="17" y="4"/>
                  </a:lnTo>
                  <a:lnTo>
                    <a:pt x="17" y="6"/>
                  </a:lnTo>
                </a:path>
              </a:pathLst>
            </a:custGeom>
            <a:solidFill>
              <a:srgbClr val="4D4D4D"/>
            </a:solidFill>
            <a:ln w="9525">
              <a:solidFill>
                <a:schemeClr val="tx1"/>
              </a:solidFill>
              <a:prstDash val="solid"/>
              <a:round/>
              <a:headEnd/>
              <a:tailEnd/>
            </a:ln>
          </p:spPr>
          <p:txBody>
            <a:bodyPr/>
            <a:lstStyle/>
            <a:p>
              <a:endParaRPr lang="en-US"/>
            </a:p>
          </p:txBody>
        </p:sp>
        <p:sp>
          <p:nvSpPr>
            <p:cNvPr id="90" name="Freeform 89">
              <a:extLst>
                <a:ext uri="{FF2B5EF4-FFF2-40B4-BE49-F238E27FC236}">
                  <a16:creationId xmlns:a16="http://schemas.microsoft.com/office/drawing/2014/main" id="{21FF50F3-383A-46A9-8CD9-8BA0548F9A52}"/>
                </a:ext>
              </a:extLst>
            </p:cNvPr>
            <p:cNvSpPr>
              <a:spLocks noChangeAspect="1"/>
            </p:cNvSpPr>
            <p:nvPr/>
          </p:nvSpPr>
          <p:spPr bwMode="auto">
            <a:xfrm>
              <a:off x="1647" y="1224"/>
              <a:ext cx="14" cy="10"/>
            </a:xfrm>
            <a:custGeom>
              <a:avLst/>
              <a:gdLst>
                <a:gd name="T0" fmla="*/ 14 w 17"/>
                <a:gd name="T1" fmla="*/ 5 h 12"/>
                <a:gd name="T2" fmla="*/ 14 w 17"/>
                <a:gd name="T3" fmla="*/ 8 h 12"/>
                <a:gd name="T4" fmla="*/ 12 w 17"/>
                <a:gd name="T5" fmla="*/ 8 h 12"/>
                <a:gd name="T6" fmla="*/ 11 w 17"/>
                <a:gd name="T7" fmla="*/ 10 h 12"/>
                <a:gd name="T8" fmla="*/ 7 w 17"/>
                <a:gd name="T9" fmla="*/ 10 h 12"/>
                <a:gd name="T10" fmla="*/ 5 w 17"/>
                <a:gd name="T11" fmla="*/ 10 h 12"/>
                <a:gd name="T12" fmla="*/ 2 w 17"/>
                <a:gd name="T13" fmla="*/ 8 h 12"/>
                <a:gd name="T14" fmla="*/ 0 w 17"/>
                <a:gd name="T15" fmla="*/ 8 h 12"/>
                <a:gd name="T16" fmla="*/ 0 w 17"/>
                <a:gd name="T17" fmla="*/ 5 h 12"/>
                <a:gd name="T18" fmla="*/ 0 w 17"/>
                <a:gd name="T19" fmla="*/ 3 h 12"/>
                <a:gd name="T20" fmla="*/ 2 w 17"/>
                <a:gd name="T21" fmla="*/ 2 h 12"/>
                <a:gd name="T22" fmla="*/ 5 w 17"/>
                <a:gd name="T23" fmla="*/ 0 h 12"/>
                <a:gd name="T24" fmla="*/ 7 w 17"/>
                <a:gd name="T25" fmla="*/ 0 h 12"/>
                <a:gd name="T26" fmla="*/ 11 w 17"/>
                <a:gd name="T27" fmla="*/ 0 h 12"/>
                <a:gd name="T28" fmla="*/ 12 w 17"/>
                <a:gd name="T29" fmla="*/ 2 h 12"/>
                <a:gd name="T30" fmla="*/ 14 w 17"/>
                <a:gd name="T31" fmla="*/ 3 h 12"/>
                <a:gd name="T32" fmla="*/ 14 w 17"/>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17" y="6"/>
                  </a:moveTo>
                  <a:lnTo>
                    <a:pt x="17" y="10"/>
                  </a:lnTo>
                  <a:lnTo>
                    <a:pt x="15" y="10"/>
                  </a:lnTo>
                  <a:lnTo>
                    <a:pt x="13" y="12"/>
                  </a:lnTo>
                  <a:lnTo>
                    <a:pt x="8" y="12"/>
                  </a:lnTo>
                  <a:lnTo>
                    <a:pt x="6" y="12"/>
                  </a:lnTo>
                  <a:lnTo>
                    <a:pt x="2" y="10"/>
                  </a:lnTo>
                  <a:lnTo>
                    <a:pt x="0" y="10"/>
                  </a:lnTo>
                  <a:lnTo>
                    <a:pt x="0" y="6"/>
                  </a:lnTo>
                  <a:lnTo>
                    <a:pt x="0" y="4"/>
                  </a:lnTo>
                  <a:lnTo>
                    <a:pt x="2" y="2"/>
                  </a:lnTo>
                  <a:lnTo>
                    <a:pt x="6" y="0"/>
                  </a:lnTo>
                  <a:lnTo>
                    <a:pt x="8" y="0"/>
                  </a:lnTo>
                  <a:lnTo>
                    <a:pt x="13" y="0"/>
                  </a:lnTo>
                  <a:lnTo>
                    <a:pt x="15" y="2"/>
                  </a:lnTo>
                  <a:lnTo>
                    <a:pt x="17" y="4"/>
                  </a:lnTo>
                  <a:lnTo>
                    <a:pt x="17" y="6"/>
                  </a:lnTo>
                </a:path>
              </a:pathLst>
            </a:custGeom>
            <a:solidFill>
              <a:srgbClr val="4D4D4D"/>
            </a:solidFill>
            <a:ln w="9525">
              <a:solidFill>
                <a:schemeClr val="tx1"/>
              </a:solidFill>
              <a:prstDash val="solid"/>
              <a:round/>
              <a:headEnd/>
              <a:tailEnd/>
            </a:ln>
          </p:spPr>
          <p:txBody>
            <a:bodyPr/>
            <a:lstStyle/>
            <a:p>
              <a:endParaRPr lang="en-US"/>
            </a:p>
          </p:txBody>
        </p:sp>
        <p:sp>
          <p:nvSpPr>
            <p:cNvPr id="91" name="Freeform 90">
              <a:extLst>
                <a:ext uri="{FF2B5EF4-FFF2-40B4-BE49-F238E27FC236}">
                  <a16:creationId xmlns:a16="http://schemas.microsoft.com/office/drawing/2014/main" id="{560896C5-E760-4E67-9DE5-4D4E95529BDF}"/>
                </a:ext>
              </a:extLst>
            </p:cNvPr>
            <p:cNvSpPr>
              <a:spLocks noChangeAspect="1"/>
            </p:cNvSpPr>
            <p:nvPr/>
          </p:nvSpPr>
          <p:spPr bwMode="auto">
            <a:xfrm>
              <a:off x="1568" y="1126"/>
              <a:ext cx="13" cy="10"/>
            </a:xfrm>
            <a:custGeom>
              <a:avLst/>
              <a:gdLst>
                <a:gd name="T0" fmla="*/ 13 w 16"/>
                <a:gd name="T1" fmla="*/ 5 h 13"/>
                <a:gd name="T2" fmla="*/ 13 w 16"/>
                <a:gd name="T3" fmla="*/ 7 h 13"/>
                <a:gd name="T4" fmla="*/ 11 w 16"/>
                <a:gd name="T5" fmla="*/ 8 h 13"/>
                <a:gd name="T6" fmla="*/ 10 w 16"/>
                <a:gd name="T7" fmla="*/ 10 h 13"/>
                <a:gd name="T8" fmla="*/ 7 w 16"/>
                <a:gd name="T9" fmla="*/ 10 h 13"/>
                <a:gd name="T10" fmla="*/ 3 w 16"/>
                <a:gd name="T11" fmla="*/ 10 h 13"/>
                <a:gd name="T12" fmla="*/ 2 w 16"/>
                <a:gd name="T13" fmla="*/ 8 h 13"/>
                <a:gd name="T14" fmla="*/ 0 w 16"/>
                <a:gd name="T15" fmla="*/ 7 h 13"/>
                <a:gd name="T16" fmla="*/ 0 w 16"/>
                <a:gd name="T17" fmla="*/ 5 h 13"/>
                <a:gd name="T18" fmla="*/ 0 w 16"/>
                <a:gd name="T19" fmla="*/ 3 h 13"/>
                <a:gd name="T20" fmla="*/ 2 w 16"/>
                <a:gd name="T21" fmla="*/ 2 h 13"/>
                <a:gd name="T22" fmla="*/ 3 w 16"/>
                <a:gd name="T23" fmla="*/ 0 h 13"/>
                <a:gd name="T24" fmla="*/ 7 w 16"/>
                <a:gd name="T25" fmla="*/ 0 h 13"/>
                <a:gd name="T26" fmla="*/ 10 w 16"/>
                <a:gd name="T27" fmla="*/ 0 h 13"/>
                <a:gd name="T28" fmla="*/ 11 w 16"/>
                <a:gd name="T29" fmla="*/ 2 h 13"/>
                <a:gd name="T30" fmla="*/ 13 w 16"/>
                <a:gd name="T31" fmla="*/ 3 h 13"/>
                <a:gd name="T32" fmla="*/ 13 w 16"/>
                <a:gd name="T33" fmla="*/ 5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3">
                  <a:moveTo>
                    <a:pt x="16" y="6"/>
                  </a:moveTo>
                  <a:lnTo>
                    <a:pt x="16" y="9"/>
                  </a:lnTo>
                  <a:lnTo>
                    <a:pt x="14" y="11"/>
                  </a:lnTo>
                  <a:lnTo>
                    <a:pt x="12" y="13"/>
                  </a:lnTo>
                  <a:lnTo>
                    <a:pt x="8" y="13"/>
                  </a:lnTo>
                  <a:lnTo>
                    <a:pt x="4" y="13"/>
                  </a:lnTo>
                  <a:lnTo>
                    <a:pt x="2" y="11"/>
                  </a:lnTo>
                  <a:lnTo>
                    <a:pt x="0" y="9"/>
                  </a:lnTo>
                  <a:lnTo>
                    <a:pt x="0" y="6"/>
                  </a:lnTo>
                  <a:lnTo>
                    <a:pt x="0" y="4"/>
                  </a:lnTo>
                  <a:lnTo>
                    <a:pt x="2" y="2"/>
                  </a:lnTo>
                  <a:lnTo>
                    <a:pt x="4" y="0"/>
                  </a:lnTo>
                  <a:lnTo>
                    <a:pt x="8" y="0"/>
                  </a:lnTo>
                  <a:lnTo>
                    <a:pt x="12" y="0"/>
                  </a:lnTo>
                  <a:lnTo>
                    <a:pt x="14" y="2"/>
                  </a:lnTo>
                  <a:lnTo>
                    <a:pt x="16" y="4"/>
                  </a:lnTo>
                  <a:lnTo>
                    <a:pt x="16" y="6"/>
                  </a:lnTo>
                </a:path>
              </a:pathLst>
            </a:custGeom>
            <a:solidFill>
              <a:srgbClr val="4D4D4D"/>
            </a:solidFill>
            <a:ln w="9525">
              <a:solidFill>
                <a:schemeClr val="tx1"/>
              </a:solidFill>
              <a:prstDash val="solid"/>
              <a:round/>
              <a:headEnd/>
              <a:tailEnd/>
            </a:ln>
          </p:spPr>
          <p:txBody>
            <a:bodyPr/>
            <a:lstStyle/>
            <a:p>
              <a:endParaRPr lang="en-US"/>
            </a:p>
          </p:txBody>
        </p:sp>
      </p:grpSp>
      <p:grpSp>
        <p:nvGrpSpPr>
          <p:cNvPr id="92" name="Group 91">
            <a:extLst>
              <a:ext uri="{FF2B5EF4-FFF2-40B4-BE49-F238E27FC236}">
                <a16:creationId xmlns:a16="http://schemas.microsoft.com/office/drawing/2014/main" id="{7686BC0E-3EBC-4D9C-BF64-DB54E1D5F4DF}"/>
              </a:ext>
            </a:extLst>
          </p:cNvPr>
          <p:cNvGrpSpPr>
            <a:grpSpLocks/>
          </p:cNvGrpSpPr>
          <p:nvPr/>
        </p:nvGrpSpPr>
        <p:grpSpPr bwMode="auto">
          <a:xfrm>
            <a:off x="3225816" y="2014547"/>
            <a:ext cx="976312" cy="720725"/>
            <a:chOff x="4823" y="960"/>
            <a:chExt cx="615" cy="454"/>
          </a:xfrm>
        </p:grpSpPr>
        <p:sp>
          <p:nvSpPr>
            <p:cNvPr id="93" name="Freeform 92">
              <a:extLst>
                <a:ext uri="{FF2B5EF4-FFF2-40B4-BE49-F238E27FC236}">
                  <a16:creationId xmlns:a16="http://schemas.microsoft.com/office/drawing/2014/main" id="{EB478309-9822-414F-BBBB-CD19C04A7ED5}"/>
                </a:ext>
              </a:extLst>
            </p:cNvPr>
            <p:cNvSpPr>
              <a:spLocks noChangeAspect="1"/>
            </p:cNvSpPr>
            <p:nvPr/>
          </p:nvSpPr>
          <p:spPr bwMode="auto">
            <a:xfrm>
              <a:off x="4823" y="960"/>
              <a:ext cx="615" cy="454"/>
            </a:xfrm>
            <a:custGeom>
              <a:avLst/>
              <a:gdLst>
                <a:gd name="T0" fmla="*/ 5 w 767"/>
                <a:gd name="T1" fmla="*/ 38 h 567"/>
                <a:gd name="T2" fmla="*/ 597 w 767"/>
                <a:gd name="T3" fmla="*/ 0 h 567"/>
                <a:gd name="T4" fmla="*/ 610 w 767"/>
                <a:gd name="T5" fmla="*/ 110 h 567"/>
                <a:gd name="T6" fmla="*/ 615 w 767"/>
                <a:gd name="T7" fmla="*/ 305 h 567"/>
                <a:gd name="T8" fmla="*/ 593 w 767"/>
                <a:gd name="T9" fmla="*/ 454 h 567"/>
                <a:gd name="T10" fmla="*/ 0 w 767"/>
                <a:gd name="T11" fmla="*/ 454 h 567"/>
                <a:gd name="T12" fmla="*/ 5 w 767"/>
                <a:gd name="T13" fmla="*/ 38 h 5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7" h="567">
                  <a:moveTo>
                    <a:pt x="6" y="48"/>
                  </a:moveTo>
                  <a:lnTo>
                    <a:pt x="744" y="0"/>
                  </a:lnTo>
                  <a:lnTo>
                    <a:pt x="761" y="138"/>
                  </a:lnTo>
                  <a:lnTo>
                    <a:pt x="767" y="381"/>
                  </a:lnTo>
                  <a:lnTo>
                    <a:pt x="740" y="567"/>
                  </a:lnTo>
                  <a:lnTo>
                    <a:pt x="0" y="567"/>
                  </a:lnTo>
                  <a:lnTo>
                    <a:pt x="6" y="48"/>
                  </a:lnTo>
                  <a:close/>
                </a:path>
              </a:pathLst>
            </a:custGeom>
            <a:solidFill>
              <a:srgbClr val="FF0000"/>
            </a:solidFill>
            <a:ln w="38100" cmpd="sng">
              <a:solidFill>
                <a:srgbClr val="0000FF"/>
              </a:solidFill>
              <a:round/>
              <a:headEnd/>
              <a:tailEnd/>
            </a:ln>
          </p:spPr>
          <p:txBody>
            <a:bodyPr/>
            <a:lstStyle/>
            <a:p>
              <a:endParaRPr lang="en-US"/>
            </a:p>
          </p:txBody>
        </p:sp>
        <p:sp>
          <p:nvSpPr>
            <p:cNvPr id="94" name="Text Box 93">
              <a:extLst>
                <a:ext uri="{FF2B5EF4-FFF2-40B4-BE49-F238E27FC236}">
                  <a16:creationId xmlns:a16="http://schemas.microsoft.com/office/drawing/2014/main" id="{FBBCEDB3-22BE-4C79-B811-489FAA4F1B84}"/>
                </a:ext>
              </a:extLst>
            </p:cNvPr>
            <p:cNvSpPr txBox="1">
              <a:spLocks noChangeAspect="1" noChangeArrowheads="1"/>
            </p:cNvSpPr>
            <p:nvPr/>
          </p:nvSpPr>
          <p:spPr bwMode="auto">
            <a:xfrm>
              <a:off x="4827" y="995"/>
              <a:ext cx="60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solidFill>
                    <a:srgbClr val="FFFFFF"/>
                  </a:solidFill>
                </a:rPr>
                <a:t>Para-</a:t>
              </a:r>
            </a:p>
            <a:p>
              <a:pPr algn="ctr" eaLnBrk="1" hangingPunct="1"/>
              <a:r>
                <a:rPr lang="en-US" altLang="en-US" sz="1200" b="1">
                  <a:solidFill>
                    <a:srgbClr val="FFFFFF"/>
                  </a:solidFill>
                </a:rPr>
                <a:t>microgyral</a:t>
              </a:r>
            </a:p>
            <a:p>
              <a:pPr algn="ctr" eaLnBrk="1" hangingPunct="1"/>
              <a:r>
                <a:rPr lang="en-US" altLang="en-US" sz="1200" b="1">
                  <a:solidFill>
                    <a:srgbClr val="FFFFFF"/>
                  </a:solidFill>
                </a:rPr>
                <a:t>Zone</a:t>
              </a:r>
            </a:p>
          </p:txBody>
        </p:sp>
      </p:grpSp>
      <p:grpSp>
        <p:nvGrpSpPr>
          <p:cNvPr id="95" name="Group 208">
            <a:extLst>
              <a:ext uri="{FF2B5EF4-FFF2-40B4-BE49-F238E27FC236}">
                <a16:creationId xmlns:a16="http://schemas.microsoft.com/office/drawing/2014/main" id="{A0427752-17B7-4EAE-8B48-FBCB58F0535C}"/>
              </a:ext>
            </a:extLst>
          </p:cNvPr>
          <p:cNvGrpSpPr>
            <a:grpSpLocks/>
          </p:cNvGrpSpPr>
          <p:nvPr/>
        </p:nvGrpSpPr>
        <p:grpSpPr bwMode="auto">
          <a:xfrm>
            <a:off x="2055828" y="4054475"/>
            <a:ext cx="8328025" cy="2443163"/>
            <a:chOff x="236" y="2554"/>
            <a:chExt cx="5246" cy="1539"/>
          </a:xfrm>
        </p:grpSpPr>
        <p:sp>
          <p:nvSpPr>
            <p:cNvPr id="96" name="Rectangle 95">
              <a:extLst>
                <a:ext uri="{FF2B5EF4-FFF2-40B4-BE49-F238E27FC236}">
                  <a16:creationId xmlns:a16="http://schemas.microsoft.com/office/drawing/2014/main" id="{B882B460-8C61-42C5-B50C-297A94C3A877}"/>
                </a:ext>
              </a:extLst>
            </p:cNvPr>
            <p:cNvSpPr>
              <a:spLocks noChangeAspect="1" noChangeArrowheads="1"/>
            </p:cNvSpPr>
            <p:nvPr/>
          </p:nvSpPr>
          <p:spPr bwMode="auto">
            <a:xfrm>
              <a:off x="720" y="2682"/>
              <a:ext cx="6" cy="1104"/>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7" name="Rectangle 96">
              <a:extLst>
                <a:ext uri="{FF2B5EF4-FFF2-40B4-BE49-F238E27FC236}">
                  <a16:creationId xmlns:a16="http://schemas.microsoft.com/office/drawing/2014/main" id="{D38217EE-98E9-4DB3-AF70-F1627DF91FF7}"/>
                </a:ext>
              </a:extLst>
            </p:cNvPr>
            <p:cNvSpPr>
              <a:spLocks noChangeAspect="1" noChangeArrowheads="1"/>
            </p:cNvSpPr>
            <p:nvPr/>
          </p:nvSpPr>
          <p:spPr bwMode="auto">
            <a:xfrm>
              <a:off x="1592" y="3959"/>
              <a:ext cx="10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Survival Age  (days)</a:t>
              </a:r>
              <a:endParaRPr lang="en-US" altLang="en-US" sz="1400" i="1">
                <a:solidFill>
                  <a:srgbClr val="000000"/>
                </a:solidFill>
                <a:latin typeface="Times New Roman" panose="02020603050405020304" pitchFamily="18" charset="0"/>
              </a:endParaRPr>
            </a:p>
          </p:txBody>
        </p:sp>
        <p:grpSp>
          <p:nvGrpSpPr>
            <p:cNvPr id="98" name="Group 97">
              <a:extLst>
                <a:ext uri="{FF2B5EF4-FFF2-40B4-BE49-F238E27FC236}">
                  <a16:creationId xmlns:a16="http://schemas.microsoft.com/office/drawing/2014/main" id="{44CB23E7-EA17-45E4-B539-C723C8FEF7C0}"/>
                </a:ext>
              </a:extLst>
            </p:cNvPr>
            <p:cNvGrpSpPr>
              <a:grpSpLocks noChangeAspect="1"/>
            </p:cNvGrpSpPr>
            <p:nvPr/>
          </p:nvGrpSpPr>
          <p:grpSpPr bwMode="auto">
            <a:xfrm>
              <a:off x="850" y="3804"/>
              <a:ext cx="2594" cy="155"/>
              <a:chOff x="1247" y="4029"/>
              <a:chExt cx="3710" cy="222"/>
            </a:xfrm>
          </p:grpSpPr>
          <p:sp>
            <p:nvSpPr>
              <p:cNvPr id="163" name="Rectangle 98">
                <a:extLst>
                  <a:ext uri="{FF2B5EF4-FFF2-40B4-BE49-F238E27FC236}">
                    <a16:creationId xmlns:a16="http://schemas.microsoft.com/office/drawing/2014/main" id="{7663718D-C882-4A02-AEFB-D59593C634F6}"/>
                  </a:ext>
                </a:extLst>
              </p:cNvPr>
              <p:cNvSpPr>
                <a:spLocks noChangeAspect="1" noChangeArrowheads="1"/>
              </p:cNvSpPr>
              <p:nvPr/>
            </p:nvSpPr>
            <p:spPr bwMode="auto">
              <a:xfrm>
                <a:off x="1247" y="4029"/>
                <a:ext cx="46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9 - 10</a:t>
                </a:r>
                <a:endParaRPr lang="en-US" altLang="en-US" sz="2400">
                  <a:solidFill>
                    <a:srgbClr val="000000"/>
                  </a:solidFill>
                  <a:latin typeface="Times New Roman" panose="02020603050405020304" pitchFamily="18" charset="0"/>
                </a:endParaRPr>
              </a:p>
            </p:txBody>
          </p:sp>
          <p:sp>
            <p:nvSpPr>
              <p:cNvPr id="164" name="Rectangle 99">
                <a:extLst>
                  <a:ext uri="{FF2B5EF4-FFF2-40B4-BE49-F238E27FC236}">
                    <a16:creationId xmlns:a16="http://schemas.microsoft.com/office/drawing/2014/main" id="{5722A2B8-F58A-4BA6-92EE-E0E797CFDA4C}"/>
                  </a:ext>
                </a:extLst>
              </p:cNvPr>
              <p:cNvSpPr>
                <a:spLocks noChangeAspect="1" noChangeArrowheads="1"/>
              </p:cNvSpPr>
              <p:nvPr/>
            </p:nvSpPr>
            <p:spPr bwMode="auto">
              <a:xfrm>
                <a:off x="2042"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12 - 18</a:t>
                </a:r>
                <a:endParaRPr lang="en-US" altLang="en-US" sz="2400">
                  <a:solidFill>
                    <a:srgbClr val="000000"/>
                  </a:solidFill>
                  <a:latin typeface="Times New Roman" panose="02020603050405020304" pitchFamily="18" charset="0"/>
                </a:endParaRPr>
              </a:p>
            </p:txBody>
          </p:sp>
          <p:sp>
            <p:nvSpPr>
              <p:cNvPr id="165" name="Rectangle 100">
                <a:extLst>
                  <a:ext uri="{FF2B5EF4-FFF2-40B4-BE49-F238E27FC236}">
                    <a16:creationId xmlns:a16="http://schemas.microsoft.com/office/drawing/2014/main" id="{756FC522-DEB3-459D-AB11-AEF2A0CB9B08}"/>
                  </a:ext>
                </a:extLst>
              </p:cNvPr>
              <p:cNvSpPr>
                <a:spLocks noChangeAspect="1" noChangeArrowheads="1"/>
              </p:cNvSpPr>
              <p:nvPr/>
            </p:nvSpPr>
            <p:spPr bwMode="auto">
              <a:xfrm>
                <a:off x="2863"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19 - 29</a:t>
                </a:r>
                <a:endParaRPr lang="en-US" altLang="en-US" sz="2400">
                  <a:solidFill>
                    <a:srgbClr val="000000"/>
                  </a:solidFill>
                  <a:latin typeface="Times New Roman" panose="02020603050405020304" pitchFamily="18" charset="0"/>
                </a:endParaRPr>
              </a:p>
            </p:txBody>
          </p:sp>
          <p:sp>
            <p:nvSpPr>
              <p:cNvPr id="166" name="Rectangle 101">
                <a:extLst>
                  <a:ext uri="{FF2B5EF4-FFF2-40B4-BE49-F238E27FC236}">
                    <a16:creationId xmlns:a16="http://schemas.microsoft.com/office/drawing/2014/main" id="{0B53CCE0-BFD4-4C69-B7F6-D72762CFA708}"/>
                  </a:ext>
                </a:extLst>
              </p:cNvPr>
              <p:cNvSpPr>
                <a:spLocks noChangeAspect="1" noChangeArrowheads="1"/>
              </p:cNvSpPr>
              <p:nvPr/>
            </p:nvSpPr>
            <p:spPr bwMode="auto">
              <a:xfrm>
                <a:off x="3688"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30 - 40</a:t>
                </a:r>
                <a:endParaRPr lang="en-US" altLang="en-US" sz="2400">
                  <a:solidFill>
                    <a:srgbClr val="000000"/>
                  </a:solidFill>
                  <a:latin typeface="Times New Roman" panose="02020603050405020304" pitchFamily="18" charset="0"/>
                </a:endParaRPr>
              </a:p>
            </p:txBody>
          </p:sp>
          <p:sp>
            <p:nvSpPr>
              <p:cNvPr id="167" name="Rectangle 102">
                <a:extLst>
                  <a:ext uri="{FF2B5EF4-FFF2-40B4-BE49-F238E27FC236}">
                    <a16:creationId xmlns:a16="http://schemas.microsoft.com/office/drawing/2014/main" id="{CCE2CFD6-D30D-44AF-B0CC-02D79BCA2FD3}"/>
                  </a:ext>
                </a:extLst>
              </p:cNvPr>
              <p:cNvSpPr>
                <a:spLocks noChangeAspect="1" noChangeArrowheads="1"/>
              </p:cNvSpPr>
              <p:nvPr/>
            </p:nvSpPr>
            <p:spPr bwMode="auto">
              <a:xfrm>
                <a:off x="4595" y="4029"/>
                <a:ext cx="3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&gt; 40</a:t>
                </a:r>
                <a:endParaRPr lang="en-US" altLang="en-US" sz="2400">
                  <a:solidFill>
                    <a:srgbClr val="000000"/>
                  </a:solidFill>
                  <a:latin typeface="Times New Roman" panose="02020603050405020304" pitchFamily="18" charset="0"/>
                </a:endParaRPr>
              </a:p>
            </p:txBody>
          </p:sp>
        </p:grpSp>
        <p:grpSp>
          <p:nvGrpSpPr>
            <p:cNvPr id="99" name="Group 103">
              <a:extLst>
                <a:ext uri="{FF2B5EF4-FFF2-40B4-BE49-F238E27FC236}">
                  <a16:creationId xmlns:a16="http://schemas.microsoft.com/office/drawing/2014/main" id="{F1BE14FE-896E-4DA2-8907-0EC6E56A43A5}"/>
                </a:ext>
              </a:extLst>
            </p:cNvPr>
            <p:cNvGrpSpPr>
              <a:grpSpLocks/>
            </p:cNvGrpSpPr>
            <p:nvPr/>
          </p:nvGrpSpPr>
          <p:grpSpPr bwMode="auto">
            <a:xfrm>
              <a:off x="467" y="2721"/>
              <a:ext cx="186" cy="1118"/>
              <a:chOff x="467" y="2721"/>
              <a:chExt cx="186" cy="1118"/>
            </a:xfrm>
          </p:grpSpPr>
          <p:sp>
            <p:nvSpPr>
              <p:cNvPr id="157" name="Rectangle 104">
                <a:extLst>
                  <a:ext uri="{FF2B5EF4-FFF2-40B4-BE49-F238E27FC236}">
                    <a16:creationId xmlns:a16="http://schemas.microsoft.com/office/drawing/2014/main" id="{222AFA54-E807-41EE-810D-A50E38438DF4}"/>
                  </a:ext>
                </a:extLst>
              </p:cNvPr>
              <p:cNvSpPr>
                <a:spLocks noChangeAspect="1" noChangeArrowheads="1"/>
              </p:cNvSpPr>
              <p:nvPr/>
            </p:nvSpPr>
            <p:spPr bwMode="auto">
              <a:xfrm>
                <a:off x="467" y="2721"/>
                <a:ext cx="1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100</a:t>
                </a:r>
                <a:endParaRPr lang="en-US" altLang="en-US" sz="2400">
                  <a:solidFill>
                    <a:srgbClr val="000000"/>
                  </a:solidFill>
                  <a:latin typeface="Times New Roman" panose="02020603050405020304" pitchFamily="18" charset="0"/>
                </a:endParaRPr>
              </a:p>
            </p:txBody>
          </p:sp>
          <p:sp>
            <p:nvSpPr>
              <p:cNvPr id="158" name="Rectangle 105">
                <a:extLst>
                  <a:ext uri="{FF2B5EF4-FFF2-40B4-BE49-F238E27FC236}">
                    <a16:creationId xmlns:a16="http://schemas.microsoft.com/office/drawing/2014/main" id="{55DC3C54-12B9-4F61-B22D-0622F6F52144}"/>
                  </a:ext>
                </a:extLst>
              </p:cNvPr>
              <p:cNvSpPr>
                <a:spLocks noChangeAspect="1" noChangeArrowheads="1"/>
              </p:cNvSpPr>
              <p:nvPr/>
            </p:nvSpPr>
            <p:spPr bwMode="auto">
              <a:xfrm>
                <a:off x="529" y="2903"/>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80</a:t>
                </a:r>
                <a:endParaRPr lang="en-US" altLang="en-US" sz="2400">
                  <a:solidFill>
                    <a:srgbClr val="000000"/>
                  </a:solidFill>
                  <a:latin typeface="Times New Roman" panose="02020603050405020304" pitchFamily="18" charset="0"/>
                </a:endParaRPr>
              </a:p>
            </p:txBody>
          </p:sp>
          <p:sp>
            <p:nvSpPr>
              <p:cNvPr id="159" name="Rectangle 106">
                <a:extLst>
                  <a:ext uri="{FF2B5EF4-FFF2-40B4-BE49-F238E27FC236}">
                    <a16:creationId xmlns:a16="http://schemas.microsoft.com/office/drawing/2014/main" id="{85E07676-87BC-4347-A9C7-42B9726F3F8C}"/>
                  </a:ext>
                </a:extLst>
              </p:cNvPr>
              <p:cNvSpPr>
                <a:spLocks noChangeAspect="1" noChangeArrowheads="1"/>
              </p:cNvSpPr>
              <p:nvPr/>
            </p:nvSpPr>
            <p:spPr bwMode="auto">
              <a:xfrm>
                <a:off x="529" y="3105"/>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60</a:t>
                </a:r>
                <a:endParaRPr lang="en-US" altLang="en-US" sz="2400">
                  <a:solidFill>
                    <a:srgbClr val="000000"/>
                  </a:solidFill>
                  <a:latin typeface="Times New Roman" panose="02020603050405020304" pitchFamily="18" charset="0"/>
                </a:endParaRPr>
              </a:p>
            </p:txBody>
          </p:sp>
          <p:sp>
            <p:nvSpPr>
              <p:cNvPr id="160" name="Rectangle 107">
                <a:extLst>
                  <a:ext uri="{FF2B5EF4-FFF2-40B4-BE49-F238E27FC236}">
                    <a16:creationId xmlns:a16="http://schemas.microsoft.com/office/drawing/2014/main" id="{346548EC-0F36-44AC-809B-F973D8A25EA3}"/>
                  </a:ext>
                </a:extLst>
              </p:cNvPr>
              <p:cNvSpPr>
                <a:spLocks noChangeAspect="1" noChangeArrowheads="1"/>
              </p:cNvSpPr>
              <p:nvPr/>
            </p:nvSpPr>
            <p:spPr bwMode="auto">
              <a:xfrm>
                <a:off x="529" y="3302"/>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40</a:t>
                </a:r>
                <a:endParaRPr lang="en-US" altLang="en-US" sz="2400">
                  <a:solidFill>
                    <a:srgbClr val="000000"/>
                  </a:solidFill>
                  <a:latin typeface="Times New Roman" panose="02020603050405020304" pitchFamily="18" charset="0"/>
                </a:endParaRPr>
              </a:p>
            </p:txBody>
          </p:sp>
          <p:sp>
            <p:nvSpPr>
              <p:cNvPr id="161" name="Rectangle 108">
                <a:extLst>
                  <a:ext uri="{FF2B5EF4-FFF2-40B4-BE49-F238E27FC236}">
                    <a16:creationId xmlns:a16="http://schemas.microsoft.com/office/drawing/2014/main" id="{487AEA59-6302-45C3-B2B5-8597C6F26863}"/>
                  </a:ext>
                </a:extLst>
              </p:cNvPr>
              <p:cNvSpPr>
                <a:spLocks noChangeAspect="1" noChangeArrowheads="1"/>
              </p:cNvSpPr>
              <p:nvPr/>
            </p:nvSpPr>
            <p:spPr bwMode="auto">
              <a:xfrm>
                <a:off x="529" y="3507"/>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20</a:t>
                </a:r>
                <a:endParaRPr lang="en-US" altLang="en-US" sz="2400">
                  <a:solidFill>
                    <a:srgbClr val="000000"/>
                  </a:solidFill>
                  <a:latin typeface="Times New Roman" panose="02020603050405020304" pitchFamily="18" charset="0"/>
                </a:endParaRPr>
              </a:p>
            </p:txBody>
          </p:sp>
          <p:sp>
            <p:nvSpPr>
              <p:cNvPr id="162" name="Rectangle 109">
                <a:extLst>
                  <a:ext uri="{FF2B5EF4-FFF2-40B4-BE49-F238E27FC236}">
                    <a16:creationId xmlns:a16="http://schemas.microsoft.com/office/drawing/2014/main" id="{ED1D6716-7C51-4285-8D18-0A6EDFAB16D0}"/>
                  </a:ext>
                </a:extLst>
              </p:cNvPr>
              <p:cNvSpPr>
                <a:spLocks noChangeAspect="1" noChangeArrowheads="1"/>
              </p:cNvSpPr>
              <p:nvPr/>
            </p:nvSpPr>
            <p:spPr bwMode="auto">
              <a:xfrm>
                <a:off x="591" y="3705"/>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0</a:t>
                </a:r>
                <a:endParaRPr lang="en-US" altLang="en-US" sz="2400">
                  <a:solidFill>
                    <a:srgbClr val="000000"/>
                  </a:solidFill>
                  <a:latin typeface="Times New Roman" panose="02020603050405020304" pitchFamily="18" charset="0"/>
                </a:endParaRPr>
              </a:p>
            </p:txBody>
          </p:sp>
        </p:grpSp>
        <p:sp>
          <p:nvSpPr>
            <p:cNvPr id="100" name="Rectangle 110">
              <a:extLst>
                <a:ext uri="{FF2B5EF4-FFF2-40B4-BE49-F238E27FC236}">
                  <a16:creationId xmlns:a16="http://schemas.microsoft.com/office/drawing/2014/main" id="{985CB045-25F9-49E3-B669-263A3167F98E}"/>
                </a:ext>
              </a:extLst>
            </p:cNvPr>
            <p:cNvSpPr>
              <a:spLocks noChangeAspect="1" noChangeArrowheads="1"/>
            </p:cNvSpPr>
            <p:nvPr/>
          </p:nvSpPr>
          <p:spPr bwMode="auto">
            <a:xfrm rot="5400000">
              <a:off x="3154" y="3448"/>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0000FF"/>
                  </a:solidFill>
                  <a:latin typeface="Times New Roman" panose="02020603050405020304" pitchFamily="18" charset="0"/>
                </a:rPr>
                <a:t>**</a:t>
              </a:r>
              <a:endParaRPr lang="en-US" altLang="en-US" sz="2400">
                <a:solidFill>
                  <a:srgbClr val="0000FF"/>
                </a:solidFill>
                <a:latin typeface="Times New Roman" panose="02020603050405020304" pitchFamily="18" charset="0"/>
              </a:endParaRPr>
            </a:p>
          </p:txBody>
        </p:sp>
        <p:grpSp>
          <p:nvGrpSpPr>
            <p:cNvPr id="101" name="Group 111">
              <a:extLst>
                <a:ext uri="{FF2B5EF4-FFF2-40B4-BE49-F238E27FC236}">
                  <a16:creationId xmlns:a16="http://schemas.microsoft.com/office/drawing/2014/main" id="{0EA9D333-FAA4-4621-A90A-18182AB13994}"/>
                </a:ext>
              </a:extLst>
            </p:cNvPr>
            <p:cNvGrpSpPr>
              <a:grpSpLocks/>
            </p:cNvGrpSpPr>
            <p:nvPr/>
          </p:nvGrpSpPr>
          <p:grpSpPr bwMode="auto">
            <a:xfrm>
              <a:off x="1443" y="2866"/>
              <a:ext cx="1882" cy="923"/>
              <a:chOff x="1443" y="2866"/>
              <a:chExt cx="1882" cy="923"/>
            </a:xfrm>
          </p:grpSpPr>
          <p:sp>
            <p:nvSpPr>
              <p:cNvPr id="153" name="Rectangle 112">
                <a:extLst>
                  <a:ext uri="{FF2B5EF4-FFF2-40B4-BE49-F238E27FC236}">
                    <a16:creationId xmlns:a16="http://schemas.microsoft.com/office/drawing/2014/main" id="{B8841FB5-98B9-467D-8DB2-3F63C3D40F9E}"/>
                  </a:ext>
                </a:extLst>
              </p:cNvPr>
              <p:cNvSpPr>
                <a:spLocks noChangeAspect="1" noChangeArrowheads="1"/>
              </p:cNvSpPr>
              <p:nvPr/>
            </p:nvSpPr>
            <p:spPr bwMode="auto">
              <a:xfrm>
                <a:off x="1443" y="2907"/>
                <a:ext cx="142" cy="877"/>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4" name="Rectangle 113">
                <a:extLst>
                  <a:ext uri="{FF2B5EF4-FFF2-40B4-BE49-F238E27FC236}">
                    <a16:creationId xmlns:a16="http://schemas.microsoft.com/office/drawing/2014/main" id="{87EF1C8B-0EE8-4EC7-9B66-5B9916A5670A}"/>
                  </a:ext>
                </a:extLst>
              </p:cNvPr>
              <p:cNvSpPr>
                <a:spLocks noChangeAspect="1" noChangeArrowheads="1"/>
              </p:cNvSpPr>
              <p:nvPr/>
            </p:nvSpPr>
            <p:spPr bwMode="auto">
              <a:xfrm>
                <a:off x="2028" y="2866"/>
                <a:ext cx="142" cy="918"/>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5" name="Rectangle 114">
                <a:extLst>
                  <a:ext uri="{FF2B5EF4-FFF2-40B4-BE49-F238E27FC236}">
                    <a16:creationId xmlns:a16="http://schemas.microsoft.com/office/drawing/2014/main" id="{377A595E-26B9-4FF6-8341-BF2DE7A98FF5}"/>
                  </a:ext>
                </a:extLst>
              </p:cNvPr>
              <p:cNvSpPr>
                <a:spLocks noChangeAspect="1" noChangeArrowheads="1"/>
              </p:cNvSpPr>
              <p:nvPr/>
            </p:nvSpPr>
            <p:spPr bwMode="auto">
              <a:xfrm>
                <a:off x="2595" y="2953"/>
                <a:ext cx="148" cy="836"/>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6" name="Rectangle 115">
                <a:extLst>
                  <a:ext uri="{FF2B5EF4-FFF2-40B4-BE49-F238E27FC236}">
                    <a16:creationId xmlns:a16="http://schemas.microsoft.com/office/drawing/2014/main" id="{810874C9-63B7-4A97-9C57-65D8F1C930EE}"/>
                  </a:ext>
                </a:extLst>
              </p:cNvPr>
              <p:cNvSpPr>
                <a:spLocks noChangeAspect="1" noChangeArrowheads="1"/>
              </p:cNvSpPr>
              <p:nvPr/>
            </p:nvSpPr>
            <p:spPr bwMode="auto">
              <a:xfrm>
                <a:off x="3180" y="3682"/>
                <a:ext cx="145" cy="102"/>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2" name="Group 116">
              <a:extLst>
                <a:ext uri="{FF2B5EF4-FFF2-40B4-BE49-F238E27FC236}">
                  <a16:creationId xmlns:a16="http://schemas.microsoft.com/office/drawing/2014/main" id="{6FC2D302-11DF-4819-A385-FAA0743CF868}"/>
                </a:ext>
              </a:extLst>
            </p:cNvPr>
            <p:cNvGrpSpPr>
              <a:grpSpLocks/>
            </p:cNvGrpSpPr>
            <p:nvPr/>
          </p:nvGrpSpPr>
          <p:grpSpPr bwMode="auto">
            <a:xfrm>
              <a:off x="1583" y="2783"/>
              <a:ext cx="1888" cy="1006"/>
              <a:chOff x="1583" y="2783"/>
              <a:chExt cx="1888" cy="1006"/>
            </a:xfrm>
          </p:grpSpPr>
          <p:sp>
            <p:nvSpPr>
              <p:cNvPr id="149" name="Rectangle 117">
                <a:extLst>
                  <a:ext uri="{FF2B5EF4-FFF2-40B4-BE49-F238E27FC236}">
                    <a16:creationId xmlns:a16="http://schemas.microsoft.com/office/drawing/2014/main" id="{FD65D8F6-96B3-4FA9-B233-F984E8AF1F81}"/>
                  </a:ext>
                </a:extLst>
              </p:cNvPr>
              <p:cNvSpPr>
                <a:spLocks noChangeAspect="1" noChangeArrowheads="1"/>
              </p:cNvSpPr>
              <p:nvPr/>
            </p:nvSpPr>
            <p:spPr bwMode="auto">
              <a:xfrm>
                <a:off x="1583" y="2783"/>
                <a:ext cx="145" cy="1001"/>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0" name="Rectangle 118">
                <a:extLst>
                  <a:ext uri="{FF2B5EF4-FFF2-40B4-BE49-F238E27FC236}">
                    <a16:creationId xmlns:a16="http://schemas.microsoft.com/office/drawing/2014/main" id="{28E85C5E-B4AD-4ADB-A6C8-567461CFE2FE}"/>
                  </a:ext>
                </a:extLst>
              </p:cNvPr>
              <p:cNvSpPr>
                <a:spLocks noChangeAspect="1" noChangeArrowheads="1"/>
              </p:cNvSpPr>
              <p:nvPr/>
            </p:nvSpPr>
            <p:spPr bwMode="auto">
              <a:xfrm>
                <a:off x="2166" y="2783"/>
                <a:ext cx="144" cy="1001"/>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1" name="Rectangle 119">
                <a:extLst>
                  <a:ext uri="{FF2B5EF4-FFF2-40B4-BE49-F238E27FC236}">
                    <a16:creationId xmlns:a16="http://schemas.microsoft.com/office/drawing/2014/main" id="{80A5A9EB-EC73-4B50-BCBA-A3B2AD65DDDE}"/>
                  </a:ext>
                </a:extLst>
              </p:cNvPr>
              <p:cNvSpPr>
                <a:spLocks noChangeAspect="1" noChangeArrowheads="1"/>
              </p:cNvSpPr>
              <p:nvPr/>
            </p:nvSpPr>
            <p:spPr bwMode="auto">
              <a:xfrm>
                <a:off x="2740" y="2870"/>
                <a:ext cx="142" cy="919"/>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2" name="Rectangle 120">
                <a:extLst>
                  <a:ext uri="{FF2B5EF4-FFF2-40B4-BE49-F238E27FC236}">
                    <a16:creationId xmlns:a16="http://schemas.microsoft.com/office/drawing/2014/main" id="{4FB91E57-0C01-46F2-B7E0-5CD0BDB1FFD1}"/>
                  </a:ext>
                </a:extLst>
              </p:cNvPr>
              <p:cNvSpPr>
                <a:spLocks noChangeAspect="1" noChangeArrowheads="1"/>
              </p:cNvSpPr>
              <p:nvPr/>
            </p:nvSpPr>
            <p:spPr bwMode="auto">
              <a:xfrm>
                <a:off x="3324" y="3068"/>
                <a:ext cx="147" cy="716"/>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3" name="Group 121">
              <a:extLst>
                <a:ext uri="{FF2B5EF4-FFF2-40B4-BE49-F238E27FC236}">
                  <a16:creationId xmlns:a16="http://schemas.microsoft.com/office/drawing/2014/main" id="{015B67AD-1EFC-4298-9BFF-8FADE3F78361}"/>
                </a:ext>
              </a:extLst>
            </p:cNvPr>
            <p:cNvGrpSpPr>
              <a:grpSpLocks/>
            </p:cNvGrpSpPr>
            <p:nvPr/>
          </p:nvGrpSpPr>
          <p:grpSpPr bwMode="auto">
            <a:xfrm>
              <a:off x="1318" y="2554"/>
              <a:ext cx="1648" cy="154"/>
              <a:chOff x="1282" y="2614"/>
              <a:chExt cx="1648" cy="154"/>
            </a:xfrm>
          </p:grpSpPr>
          <p:sp>
            <p:nvSpPr>
              <p:cNvPr id="145" name="Rectangle 122">
                <a:extLst>
                  <a:ext uri="{FF2B5EF4-FFF2-40B4-BE49-F238E27FC236}">
                    <a16:creationId xmlns:a16="http://schemas.microsoft.com/office/drawing/2014/main" id="{5179D4B1-ADB4-42EC-8198-73FB37AFD25B}"/>
                  </a:ext>
                </a:extLst>
              </p:cNvPr>
              <p:cNvSpPr>
                <a:spLocks noChangeAspect="1" noChangeArrowheads="1"/>
              </p:cNvSpPr>
              <p:nvPr/>
            </p:nvSpPr>
            <p:spPr bwMode="auto">
              <a:xfrm>
                <a:off x="1282" y="2640"/>
                <a:ext cx="132" cy="87"/>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6" name="Rectangle 123">
                <a:extLst>
                  <a:ext uri="{FF2B5EF4-FFF2-40B4-BE49-F238E27FC236}">
                    <a16:creationId xmlns:a16="http://schemas.microsoft.com/office/drawing/2014/main" id="{6E357BE7-5BFB-400E-A9C3-6A8E5D6CCD29}"/>
                  </a:ext>
                </a:extLst>
              </p:cNvPr>
              <p:cNvSpPr>
                <a:spLocks noChangeAspect="1" noChangeArrowheads="1"/>
              </p:cNvSpPr>
              <p:nvPr/>
            </p:nvSpPr>
            <p:spPr bwMode="auto">
              <a:xfrm>
                <a:off x="1448" y="2614"/>
                <a:ext cx="5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P0 lesions</a:t>
                </a:r>
                <a:endParaRPr lang="en-US" altLang="en-US" sz="2400">
                  <a:solidFill>
                    <a:srgbClr val="000000"/>
                  </a:solidFill>
                  <a:latin typeface="Times New Roman" panose="02020603050405020304" pitchFamily="18" charset="0"/>
                </a:endParaRPr>
              </a:p>
            </p:txBody>
          </p:sp>
          <p:sp>
            <p:nvSpPr>
              <p:cNvPr id="147" name="Rectangle 124">
                <a:extLst>
                  <a:ext uri="{FF2B5EF4-FFF2-40B4-BE49-F238E27FC236}">
                    <a16:creationId xmlns:a16="http://schemas.microsoft.com/office/drawing/2014/main" id="{E19CC722-E56A-4A68-B907-ACAEAE11B0DB}"/>
                  </a:ext>
                </a:extLst>
              </p:cNvPr>
              <p:cNvSpPr>
                <a:spLocks noChangeAspect="1" noChangeArrowheads="1"/>
              </p:cNvSpPr>
              <p:nvPr/>
            </p:nvSpPr>
            <p:spPr bwMode="auto">
              <a:xfrm>
                <a:off x="2175" y="2640"/>
                <a:ext cx="132" cy="85"/>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8" name="Rectangle 125">
                <a:extLst>
                  <a:ext uri="{FF2B5EF4-FFF2-40B4-BE49-F238E27FC236}">
                    <a16:creationId xmlns:a16="http://schemas.microsoft.com/office/drawing/2014/main" id="{6863CC61-94FE-4F05-84CF-602EA10D33A6}"/>
                  </a:ext>
                </a:extLst>
              </p:cNvPr>
              <p:cNvSpPr>
                <a:spLocks noChangeAspect="1" noChangeArrowheads="1"/>
              </p:cNvSpPr>
              <p:nvPr/>
            </p:nvSpPr>
            <p:spPr bwMode="auto">
              <a:xfrm>
                <a:off x="2341" y="2614"/>
                <a:ext cx="5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P1 lesions</a:t>
                </a:r>
                <a:endParaRPr lang="en-US" altLang="en-US" sz="2400">
                  <a:solidFill>
                    <a:srgbClr val="000000"/>
                  </a:solidFill>
                  <a:latin typeface="Times New Roman" panose="02020603050405020304" pitchFamily="18" charset="0"/>
                </a:endParaRPr>
              </a:p>
            </p:txBody>
          </p:sp>
        </p:grpSp>
        <p:grpSp>
          <p:nvGrpSpPr>
            <p:cNvPr id="104" name="Group 126">
              <a:extLst>
                <a:ext uri="{FF2B5EF4-FFF2-40B4-BE49-F238E27FC236}">
                  <a16:creationId xmlns:a16="http://schemas.microsoft.com/office/drawing/2014/main" id="{F1DEAD27-E9C0-4532-AC79-2F30D006A973}"/>
                </a:ext>
              </a:extLst>
            </p:cNvPr>
            <p:cNvGrpSpPr>
              <a:grpSpLocks noChangeAspect="1"/>
            </p:cNvGrpSpPr>
            <p:nvPr/>
          </p:nvGrpSpPr>
          <p:grpSpPr bwMode="auto">
            <a:xfrm>
              <a:off x="670" y="2678"/>
              <a:ext cx="202" cy="1111"/>
              <a:chOff x="904" y="2410"/>
              <a:chExt cx="288" cy="1590"/>
            </a:xfrm>
          </p:grpSpPr>
          <p:sp>
            <p:nvSpPr>
              <p:cNvPr id="132" name="Rectangle 127">
                <a:extLst>
                  <a:ext uri="{FF2B5EF4-FFF2-40B4-BE49-F238E27FC236}">
                    <a16:creationId xmlns:a16="http://schemas.microsoft.com/office/drawing/2014/main" id="{3EEC49E9-961E-47DE-A4F6-6565410769FF}"/>
                  </a:ext>
                </a:extLst>
              </p:cNvPr>
              <p:cNvSpPr>
                <a:spLocks noChangeAspect="1" noChangeArrowheads="1"/>
              </p:cNvSpPr>
              <p:nvPr/>
            </p:nvSpPr>
            <p:spPr bwMode="auto">
              <a:xfrm>
                <a:off x="904" y="3991"/>
                <a:ext cx="7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 name="Rectangle 128">
                <a:extLst>
                  <a:ext uri="{FF2B5EF4-FFF2-40B4-BE49-F238E27FC236}">
                    <a16:creationId xmlns:a16="http://schemas.microsoft.com/office/drawing/2014/main" id="{00547DB0-DE54-42BD-A8AC-FE727489C553}"/>
                  </a:ext>
                </a:extLst>
              </p:cNvPr>
              <p:cNvSpPr>
                <a:spLocks noChangeAspect="1" noChangeArrowheads="1"/>
              </p:cNvSpPr>
              <p:nvPr/>
            </p:nvSpPr>
            <p:spPr bwMode="auto">
              <a:xfrm>
                <a:off x="904" y="3703"/>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4" name="Rectangle 129">
                <a:extLst>
                  <a:ext uri="{FF2B5EF4-FFF2-40B4-BE49-F238E27FC236}">
                    <a16:creationId xmlns:a16="http://schemas.microsoft.com/office/drawing/2014/main" id="{A0FF2FA5-B7F7-453A-A8C8-195DA2631458}"/>
                  </a:ext>
                </a:extLst>
              </p:cNvPr>
              <p:cNvSpPr>
                <a:spLocks noChangeAspect="1" noChangeArrowheads="1"/>
              </p:cNvSpPr>
              <p:nvPr/>
            </p:nvSpPr>
            <p:spPr bwMode="auto">
              <a:xfrm>
                <a:off x="904" y="3415"/>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5" name="Rectangle 130">
                <a:extLst>
                  <a:ext uri="{FF2B5EF4-FFF2-40B4-BE49-F238E27FC236}">
                    <a16:creationId xmlns:a16="http://schemas.microsoft.com/office/drawing/2014/main" id="{6D1EC2AB-46AF-4956-A816-9F862805DA98}"/>
                  </a:ext>
                </a:extLst>
              </p:cNvPr>
              <p:cNvSpPr>
                <a:spLocks noChangeAspect="1" noChangeArrowheads="1"/>
              </p:cNvSpPr>
              <p:nvPr/>
            </p:nvSpPr>
            <p:spPr bwMode="auto">
              <a:xfrm>
                <a:off x="904" y="3129"/>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6" name="Rectangle 131">
                <a:extLst>
                  <a:ext uri="{FF2B5EF4-FFF2-40B4-BE49-F238E27FC236}">
                    <a16:creationId xmlns:a16="http://schemas.microsoft.com/office/drawing/2014/main" id="{9E870EF5-9BAF-4688-B2B9-B242811AE11D}"/>
                  </a:ext>
                </a:extLst>
              </p:cNvPr>
              <p:cNvSpPr>
                <a:spLocks noChangeAspect="1" noChangeArrowheads="1"/>
              </p:cNvSpPr>
              <p:nvPr/>
            </p:nvSpPr>
            <p:spPr bwMode="auto">
              <a:xfrm>
                <a:off x="904" y="2842"/>
                <a:ext cx="7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7" name="Rectangle 132">
                <a:extLst>
                  <a:ext uri="{FF2B5EF4-FFF2-40B4-BE49-F238E27FC236}">
                    <a16:creationId xmlns:a16="http://schemas.microsoft.com/office/drawing/2014/main" id="{45AA6590-35F5-4091-AACB-E83A5812A9B9}"/>
                  </a:ext>
                </a:extLst>
              </p:cNvPr>
              <p:cNvSpPr>
                <a:spLocks noChangeAspect="1" noChangeArrowheads="1"/>
              </p:cNvSpPr>
              <p:nvPr/>
            </p:nvSpPr>
            <p:spPr bwMode="auto">
              <a:xfrm>
                <a:off x="904" y="2554"/>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8" name="Freeform 133">
                <a:extLst>
                  <a:ext uri="{FF2B5EF4-FFF2-40B4-BE49-F238E27FC236}">
                    <a16:creationId xmlns:a16="http://schemas.microsoft.com/office/drawing/2014/main" id="{540CD59C-EBC2-451A-9650-8971F8EAC9ED}"/>
                  </a:ext>
                </a:extLst>
              </p:cNvPr>
              <p:cNvSpPr>
                <a:spLocks noChangeAspect="1"/>
              </p:cNvSpPr>
              <p:nvPr/>
            </p:nvSpPr>
            <p:spPr bwMode="auto">
              <a:xfrm>
                <a:off x="1180" y="3991"/>
                <a:ext cx="12" cy="6"/>
              </a:xfrm>
              <a:custGeom>
                <a:avLst/>
                <a:gdLst>
                  <a:gd name="T0" fmla="*/ 6 w 12"/>
                  <a:gd name="T1" fmla="*/ 6 h 6"/>
                  <a:gd name="T2" fmla="*/ 12 w 12"/>
                  <a:gd name="T3" fmla="*/ 4 h 6"/>
                  <a:gd name="T4" fmla="*/ 12 w 12"/>
                  <a:gd name="T5" fmla="*/ 0 h 6"/>
                  <a:gd name="T6" fmla="*/ 0 w 12"/>
                  <a:gd name="T7" fmla="*/ 0 h 6"/>
                  <a:gd name="T8" fmla="*/ 0 w 12"/>
                  <a:gd name="T9" fmla="*/ 4 h 6"/>
                  <a:gd name="T10" fmla="*/ 6 w 12"/>
                  <a:gd name="T11" fmla="*/ 6 h 6"/>
                  <a:gd name="T12" fmla="*/ 0 w 12"/>
                  <a:gd name="T13" fmla="*/ 4 h 6"/>
                  <a:gd name="T14" fmla="*/ 0 w 12"/>
                  <a:gd name="T15" fmla="*/ 6 h 6"/>
                  <a:gd name="T16" fmla="*/ 6 w 12"/>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6">
                    <a:moveTo>
                      <a:pt x="6" y="6"/>
                    </a:moveTo>
                    <a:lnTo>
                      <a:pt x="12" y="4"/>
                    </a:lnTo>
                    <a:lnTo>
                      <a:pt x="12" y="0"/>
                    </a:lnTo>
                    <a:lnTo>
                      <a:pt x="0" y="0"/>
                    </a:lnTo>
                    <a:lnTo>
                      <a:pt x="0" y="4"/>
                    </a:lnTo>
                    <a:lnTo>
                      <a:pt x="6" y="6"/>
                    </a:lnTo>
                    <a:lnTo>
                      <a:pt x="0" y="4"/>
                    </a:lnTo>
                    <a:lnTo>
                      <a:pt x="0" y="6"/>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Rectangle 134">
                <a:extLst>
                  <a:ext uri="{FF2B5EF4-FFF2-40B4-BE49-F238E27FC236}">
                    <a16:creationId xmlns:a16="http://schemas.microsoft.com/office/drawing/2014/main" id="{6E8ED4B9-074D-4074-8B71-D28803E70DD4}"/>
                  </a:ext>
                </a:extLst>
              </p:cNvPr>
              <p:cNvSpPr>
                <a:spLocks noChangeAspect="1" noChangeArrowheads="1"/>
              </p:cNvSpPr>
              <p:nvPr/>
            </p:nvSpPr>
            <p:spPr bwMode="auto">
              <a:xfrm>
                <a:off x="946" y="3847"/>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0" name="Rectangle 135">
                <a:extLst>
                  <a:ext uri="{FF2B5EF4-FFF2-40B4-BE49-F238E27FC236}">
                    <a16:creationId xmlns:a16="http://schemas.microsoft.com/office/drawing/2014/main" id="{BCEE71BD-F8E8-41FA-A2E0-393B515379DF}"/>
                  </a:ext>
                </a:extLst>
              </p:cNvPr>
              <p:cNvSpPr>
                <a:spLocks noChangeAspect="1" noChangeArrowheads="1"/>
              </p:cNvSpPr>
              <p:nvPr/>
            </p:nvSpPr>
            <p:spPr bwMode="auto">
              <a:xfrm>
                <a:off x="946" y="3559"/>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1" name="Rectangle 136">
                <a:extLst>
                  <a:ext uri="{FF2B5EF4-FFF2-40B4-BE49-F238E27FC236}">
                    <a16:creationId xmlns:a16="http://schemas.microsoft.com/office/drawing/2014/main" id="{C83E8848-0D00-416E-A7D2-601718234D1F}"/>
                  </a:ext>
                </a:extLst>
              </p:cNvPr>
              <p:cNvSpPr>
                <a:spLocks noChangeAspect="1" noChangeArrowheads="1"/>
              </p:cNvSpPr>
              <p:nvPr/>
            </p:nvSpPr>
            <p:spPr bwMode="auto">
              <a:xfrm>
                <a:off x="946" y="3273"/>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2" name="Rectangle 137">
                <a:extLst>
                  <a:ext uri="{FF2B5EF4-FFF2-40B4-BE49-F238E27FC236}">
                    <a16:creationId xmlns:a16="http://schemas.microsoft.com/office/drawing/2014/main" id="{DE84C782-F425-4C72-A240-0A105BE659AE}"/>
                  </a:ext>
                </a:extLst>
              </p:cNvPr>
              <p:cNvSpPr>
                <a:spLocks noChangeAspect="1" noChangeArrowheads="1"/>
              </p:cNvSpPr>
              <p:nvPr/>
            </p:nvSpPr>
            <p:spPr bwMode="auto">
              <a:xfrm>
                <a:off x="946" y="2984"/>
                <a:ext cx="37"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 name="Rectangle 138">
                <a:extLst>
                  <a:ext uri="{FF2B5EF4-FFF2-40B4-BE49-F238E27FC236}">
                    <a16:creationId xmlns:a16="http://schemas.microsoft.com/office/drawing/2014/main" id="{7221AEB6-2F93-447B-89D8-1C9B191079F6}"/>
                  </a:ext>
                </a:extLst>
              </p:cNvPr>
              <p:cNvSpPr>
                <a:spLocks noChangeAspect="1" noChangeArrowheads="1"/>
              </p:cNvSpPr>
              <p:nvPr/>
            </p:nvSpPr>
            <p:spPr bwMode="auto">
              <a:xfrm>
                <a:off x="946" y="2698"/>
                <a:ext cx="37"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4" name="Rectangle 139">
                <a:extLst>
                  <a:ext uri="{FF2B5EF4-FFF2-40B4-BE49-F238E27FC236}">
                    <a16:creationId xmlns:a16="http://schemas.microsoft.com/office/drawing/2014/main" id="{76F86ADC-E3F5-4543-A11B-3A5963C48939}"/>
                  </a:ext>
                </a:extLst>
              </p:cNvPr>
              <p:cNvSpPr>
                <a:spLocks noChangeAspect="1" noChangeArrowheads="1"/>
              </p:cNvSpPr>
              <p:nvPr/>
            </p:nvSpPr>
            <p:spPr bwMode="auto">
              <a:xfrm>
                <a:off x="946" y="2410"/>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05" name="Rectangle 140">
              <a:extLst>
                <a:ext uri="{FF2B5EF4-FFF2-40B4-BE49-F238E27FC236}">
                  <a16:creationId xmlns:a16="http://schemas.microsoft.com/office/drawing/2014/main" id="{56F38E41-C5AC-41EA-AD12-8FC7BC52AB8A}"/>
                </a:ext>
              </a:extLst>
            </p:cNvPr>
            <p:cNvSpPr>
              <a:spLocks noChangeAspect="1" noChangeArrowheads="1"/>
            </p:cNvSpPr>
            <p:nvPr/>
          </p:nvSpPr>
          <p:spPr bwMode="auto">
            <a:xfrm>
              <a:off x="723" y="3783"/>
              <a:ext cx="2882" cy="6"/>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06" name="Group 141">
              <a:extLst>
                <a:ext uri="{FF2B5EF4-FFF2-40B4-BE49-F238E27FC236}">
                  <a16:creationId xmlns:a16="http://schemas.microsoft.com/office/drawing/2014/main" id="{A1086036-4556-4C74-A70B-43EF8911280F}"/>
                </a:ext>
              </a:extLst>
            </p:cNvPr>
            <p:cNvGrpSpPr>
              <a:grpSpLocks noChangeAspect="1"/>
            </p:cNvGrpSpPr>
            <p:nvPr/>
          </p:nvGrpSpPr>
          <p:grpSpPr bwMode="auto">
            <a:xfrm>
              <a:off x="1294" y="3764"/>
              <a:ext cx="1736" cy="43"/>
              <a:chOff x="1796" y="3964"/>
              <a:chExt cx="2483" cy="61"/>
            </a:xfrm>
          </p:grpSpPr>
          <p:sp>
            <p:nvSpPr>
              <p:cNvPr id="128" name="Rectangle 142">
                <a:extLst>
                  <a:ext uri="{FF2B5EF4-FFF2-40B4-BE49-F238E27FC236}">
                    <a16:creationId xmlns:a16="http://schemas.microsoft.com/office/drawing/2014/main" id="{AC7C9656-A062-44D6-A8C3-0CCEAA936C40}"/>
                  </a:ext>
                </a:extLst>
              </p:cNvPr>
              <p:cNvSpPr>
                <a:spLocks noChangeAspect="1" noChangeArrowheads="1"/>
              </p:cNvSpPr>
              <p:nvPr/>
            </p:nvSpPr>
            <p:spPr bwMode="auto">
              <a:xfrm>
                <a:off x="1796" y="3964"/>
                <a:ext cx="10"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9" name="Rectangle 143">
                <a:extLst>
                  <a:ext uri="{FF2B5EF4-FFF2-40B4-BE49-F238E27FC236}">
                    <a16:creationId xmlns:a16="http://schemas.microsoft.com/office/drawing/2014/main" id="{01E9B48B-31C1-443C-BB3C-52A32E5964C5}"/>
                  </a:ext>
                </a:extLst>
              </p:cNvPr>
              <p:cNvSpPr>
                <a:spLocks noChangeAspect="1" noChangeArrowheads="1"/>
              </p:cNvSpPr>
              <p:nvPr/>
            </p:nvSpPr>
            <p:spPr bwMode="auto">
              <a:xfrm>
                <a:off x="2621"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0" name="Rectangle 144">
                <a:extLst>
                  <a:ext uri="{FF2B5EF4-FFF2-40B4-BE49-F238E27FC236}">
                    <a16:creationId xmlns:a16="http://schemas.microsoft.com/office/drawing/2014/main" id="{4F8D40A8-DB70-4BB8-9B56-35C88D3EA983}"/>
                  </a:ext>
                </a:extLst>
              </p:cNvPr>
              <p:cNvSpPr>
                <a:spLocks noChangeAspect="1" noChangeArrowheads="1"/>
              </p:cNvSpPr>
              <p:nvPr/>
            </p:nvSpPr>
            <p:spPr bwMode="auto">
              <a:xfrm>
                <a:off x="3446"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1" name="Rectangle 145">
                <a:extLst>
                  <a:ext uri="{FF2B5EF4-FFF2-40B4-BE49-F238E27FC236}">
                    <a16:creationId xmlns:a16="http://schemas.microsoft.com/office/drawing/2014/main" id="{58FFE9B1-4541-4EB4-8837-055F13483B3C}"/>
                  </a:ext>
                </a:extLst>
              </p:cNvPr>
              <p:cNvSpPr>
                <a:spLocks noChangeAspect="1" noChangeArrowheads="1"/>
              </p:cNvSpPr>
              <p:nvPr/>
            </p:nvSpPr>
            <p:spPr bwMode="auto">
              <a:xfrm>
                <a:off x="4271"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7" name="Group 146">
              <a:extLst>
                <a:ext uri="{FF2B5EF4-FFF2-40B4-BE49-F238E27FC236}">
                  <a16:creationId xmlns:a16="http://schemas.microsoft.com/office/drawing/2014/main" id="{76F32A46-38EA-455F-AC48-6EB5927DF939}"/>
                </a:ext>
              </a:extLst>
            </p:cNvPr>
            <p:cNvGrpSpPr>
              <a:grpSpLocks noChangeAspect="1"/>
            </p:cNvGrpSpPr>
            <p:nvPr/>
          </p:nvGrpSpPr>
          <p:grpSpPr bwMode="auto">
            <a:xfrm>
              <a:off x="916" y="3679"/>
              <a:ext cx="2497" cy="106"/>
              <a:chOff x="1272" y="3885"/>
              <a:chExt cx="3572" cy="152"/>
            </a:xfrm>
          </p:grpSpPr>
          <p:sp>
            <p:nvSpPr>
              <p:cNvPr id="118" name="Rectangle 147">
                <a:extLst>
                  <a:ext uri="{FF2B5EF4-FFF2-40B4-BE49-F238E27FC236}">
                    <a16:creationId xmlns:a16="http://schemas.microsoft.com/office/drawing/2014/main" id="{764BBA53-04D4-4004-8B93-460F8F4CBBCC}"/>
                  </a:ext>
                </a:extLst>
              </p:cNvPr>
              <p:cNvSpPr>
                <a:spLocks noChangeAspect="1" noChangeArrowheads="1"/>
              </p:cNvSpPr>
              <p:nvPr/>
            </p:nvSpPr>
            <p:spPr bwMode="auto">
              <a:xfrm>
                <a:off x="1272"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3</a:t>
                </a:r>
                <a:endParaRPr lang="en-US" altLang="en-US" sz="2400">
                  <a:solidFill>
                    <a:srgbClr val="000000"/>
                  </a:solidFill>
                  <a:latin typeface="Times New Roman" panose="02020603050405020304" pitchFamily="18" charset="0"/>
                </a:endParaRPr>
              </a:p>
            </p:txBody>
          </p:sp>
          <p:sp>
            <p:nvSpPr>
              <p:cNvPr id="119" name="Rectangle 148">
                <a:extLst>
                  <a:ext uri="{FF2B5EF4-FFF2-40B4-BE49-F238E27FC236}">
                    <a16:creationId xmlns:a16="http://schemas.microsoft.com/office/drawing/2014/main" id="{4F14F144-D8B4-4CCF-9D67-88199C0DE1DF}"/>
                  </a:ext>
                </a:extLst>
              </p:cNvPr>
              <p:cNvSpPr>
                <a:spLocks noChangeAspect="1" noChangeArrowheads="1"/>
              </p:cNvSpPr>
              <p:nvPr/>
            </p:nvSpPr>
            <p:spPr bwMode="auto">
              <a:xfrm>
                <a:off x="1489" y="3885"/>
                <a:ext cx="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2</a:t>
                </a:r>
                <a:endParaRPr lang="en-US" altLang="en-US" sz="2400">
                  <a:solidFill>
                    <a:srgbClr val="000000"/>
                  </a:solidFill>
                  <a:latin typeface="Times New Roman" panose="02020603050405020304" pitchFamily="18" charset="0"/>
                </a:endParaRPr>
              </a:p>
            </p:txBody>
          </p:sp>
          <p:sp>
            <p:nvSpPr>
              <p:cNvPr id="120" name="Rectangle 149">
                <a:extLst>
                  <a:ext uri="{FF2B5EF4-FFF2-40B4-BE49-F238E27FC236}">
                    <a16:creationId xmlns:a16="http://schemas.microsoft.com/office/drawing/2014/main" id="{1C31E70F-FF27-4598-AF77-02BD79C84858}"/>
                  </a:ext>
                </a:extLst>
              </p:cNvPr>
              <p:cNvSpPr>
                <a:spLocks noChangeAspect="1" noChangeArrowheads="1"/>
              </p:cNvSpPr>
              <p:nvPr/>
            </p:nvSpPr>
            <p:spPr bwMode="auto">
              <a:xfrm>
                <a:off x="4554" y="3885"/>
                <a:ext cx="1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10</a:t>
                </a:r>
                <a:endParaRPr lang="en-US" altLang="en-US" sz="2400">
                  <a:solidFill>
                    <a:srgbClr val="000000"/>
                  </a:solidFill>
                  <a:latin typeface="Times New Roman" panose="02020603050405020304" pitchFamily="18" charset="0"/>
                </a:endParaRPr>
              </a:p>
            </p:txBody>
          </p:sp>
          <p:sp>
            <p:nvSpPr>
              <p:cNvPr id="121" name="Rectangle 150">
                <a:extLst>
                  <a:ext uri="{FF2B5EF4-FFF2-40B4-BE49-F238E27FC236}">
                    <a16:creationId xmlns:a16="http://schemas.microsoft.com/office/drawing/2014/main" id="{71F862A9-EFD0-41FA-AE7B-000A162D893D}"/>
                  </a:ext>
                </a:extLst>
              </p:cNvPr>
              <p:cNvSpPr>
                <a:spLocks noChangeAspect="1" noChangeArrowheads="1"/>
              </p:cNvSpPr>
              <p:nvPr/>
            </p:nvSpPr>
            <p:spPr bwMode="auto">
              <a:xfrm>
                <a:off x="2087"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8</a:t>
                </a:r>
                <a:endParaRPr lang="en-US" altLang="en-US" sz="2400">
                  <a:solidFill>
                    <a:srgbClr val="000000"/>
                  </a:solidFill>
                  <a:latin typeface="Times New Roman" panose="02020603050405020304" pitchFamily="18" charset="0"/>
                </a:endParaRPr>
              </a:p>
            </p:txBody>
          </p:sp>
          <p:sp>
            <p:nvSpPr>
              <p:cNvPr id="122" name="Rectangle 151">
                <a:extLst>
                  <a:ext uri="{FF2B5EF4-FFF2-40B4-BE49-F238E27FC236}">
                    <a16:creationId xmlns:a16="http://schemas.microsoft.com/office/drawing/2014/main" id="{47AAFA86-F790-4C46-B808-0BF6AF8FD4D3}"/>
                  </a:ext>
                </a:extLst>
              </p:cNvPr>
              <p:cNvSpPr>
                <a:spLocks noChangeAspect="1" noChangeArrowheads="1"/>
              </p:cNvSpPr>
              <p:nvPr/>
            </p:nvSpPr>
            <p:spPr bwMode="auto">
              <a:xfrm>
                <a:off x="2250"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sp>
            <p:nvSpPr>
              <p:cNvPr id="123" name="Rectangle 152">
                <a:extLst>
                  <a:ext uri="{FF2B5EF4-FFF2-40B4-BE49-F238E27FC236}">
                    <a16:creationId xmlns:a16="http://schemas.microsoft.com/office/drawing/2014/main" id="{514A40A5-254D-43D9-9192-D8FA855764BA}"/>
                  </a:ext>
                </a:extLst>
              </p:cNvPr>
              <p:cNvSpPr>
                <a:spLocks noChangeAspect="1" noChangeArrowheads="1"/>
              </p:cNvSpPr>
              <p:nvPr/>
            </p:nvSpPr>
            <p:spPr bwMode="auto">
              <a:xfrm>
                <a:off x="2898"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sp>
            <p:nvSpPr>
              <p:cNvPr id="124" name="Rectangle 153">
                <a:extLst>
                  <a:ext uri="{FF2B5EF4-FFF2-40B4-BE49-F238E27FC236}">
                    <a16:creationId xmlns:a16="http://schemas.microsoft.com/office/drawing/2014/main" id="{8809E0AB-3BA1-4ADD-A0E1-AB376323EA47}"/>
                  </a:ext>
                </a:extLst>
              </p:cNvPr>
              <p:cNvSpPr>
                <a:spLocks noChangeAspect="1" noChangeArrowheads="1"/>
              </p:cNvSpPr>
              <p:nvPr/>
            </p:nvSpPr>
            <p:spPr bwMode="auto">
              <a:xfrm>
                <a:off x="3094"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17</a:t>
                </a:r>
                <a:endParaRPr lang="en-US" altLang="en-US" sz="2400">
                  <a:solidFill>
                    <a:srgbClr val="000000"/>
                  </a:solidFill>
                  <a:latin typeface="Times New Roman" panose="02020603050405020304" pitchFamily="18" charset="0"/>
                </a:endParaRPr>
              </a:p>
            </p:txBody>
          </p:sp>
          <p:sp>
            <p:nvSpPr>
              <p:cNvPr id="125" name="Rectangle 154">
                <a:extLst>
                  <a:ext uri="{FF2B5EF4-FFF2-40B4-BE49-F238E27FC236}">
                    <a16:creationId xmlns:a16="http://schemas.microsoft.com/office/drawing/2014/main" id="{498C2034-D87A-441A-9114-1A33D34447B1}"/>
                  </a:ext>
                </a:extLst>
              </p:cNvPr>
              <p:cNvSpPr>
                <a:spLocks noChangeAspect="1" noChangeArrowheads="1"/>
              </p:cNvSpPr>
              <p:nvPr/>
            </p:nvSpPr>
            <p:spPr bwMode="auto">
              <a:xfrm>
                <a:off x="3732" y="3885"/>
                <a:ext cx="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6</a:t>
                </a:r>
                <a:endParaRPr lang="en-US" altLang="en-US" sz="2400">
                  <a:solidFill>
                    <a:srgbClr val="000000"/>
                  </a:solidFill>
                  <a:latin typeface="Times New Roman" panose="02020603050405020304" pitchFamily="18" charset="0"/>
                </a:endParaRPr>
              </a:p>
            </p:txBody>
          </p:sp>
          <p:sp>
            <p:nvSpPr>
              <p:cNvPr id="126" name="Rectangle 155">
                <a:extLst>
                  <a:ext uri="{FF2B5EF4-FFF2-40B4-BE49-F238E27FC236}">
                    <a16:creationId xmlns:a16="http://schemas.microsoft.com/office/drawing/2014/main" id="{7D204371-C9E3-4D46-AF44-65371F595084}"/>
                  </a:ext>
                </a:extLst>
              </p:cNvPr>
              <p:cNvSpPr>
                <a:spLocks noChangeAspect="1" noChangeArrowheads="1"/>
              </p:cNvSpPr>
              <p:nvPr/>
            </p:nvSpPr>
            <p:spPr bwMode="auto">
              <a:xfrm>
                <a:off x="4774"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7</a:t>
                </a:r>
                <a:endParaRPr lang="en-US" altLang="en-US" sz="2400">
                  <a:solidFill>
                    <a:srgbClr val="000000"/>
                  </a:solidFill>
                  <a:latin typeface="Times New Roman" panose="02020603050405020304" pitchFamily="18" charset="0"/>
                </a:endParaRPr>
              </a:p>
            </p:txBody>
          </p:sp>
          <p:sp>
            <p:nvSpPr>
              <p:cNvPr id="127" name="Rectangle 156">
                <a:extLst>
                  <a:ext uri="{FF2B5EF4-FFF2-40B4-BE49-F238E27FC236}">
                    <a16:creationId xmlns:a16="http://schemas.microsoft.com/office/drawing/2014/main" id="{052E2D82-92DB-4DE4-BD97-9111D283809B}"/>
                  </a:ext>
                </a:extLst>
              </p:cNvPr>
              <p:cNvSpPr>
                <a:spLocks noChangeAspect="1" noChangeArrowheads="1"/>
              </p:cNvSpPr>
              <p:nvPr/>
            </p:nvSpPr>
            <p:spPr bwMode="auto">
              <a:xfrm>
                <a:off x="3916" y="3885"/>
                <a:ext cx="1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grpSp>
        <p:sp>
          <p:nvSpPr>
            <p:cNvPr id="108" name="Text Box 157">
              <a:extLst>
                <a:ext uri="{FF2B5EF4-FFF2-40B4-BE49-F238E27FC236}">
                  <a16:creationId xmlns:a16="http://schemas.microsoft.com/office/drawing/2014/main" id="{E124333B-1F1F-4750-98E6-89DBE215B6B0}"/>
                </a:ext>
              </a:extLst>
            </p:cNvPr>
            <p:cNvSpPr txBox="1">
              <a:spLocks noChangeArrowheads="1"/>
            </p:cNvSpPr>
            <p:nvPr/>
          </p:nvSpPr>
          <p:spPr bwMode="auto">
            <a:xfrm rot="-5400000">
              <a:off x="-134" y="3144"/>
              <a:ext cx="10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pPr>
              <a:r>
                <a:rPr lang="en-US" altLang="en-US" sz="1400" i="1">
                  <a:solidFill>
                    <a:srgbClr val="000000"/>
                  </a:solidFill>
                </a:rPr>
                <a:t>% of rats with epi in &gt;1 slice</a:t>
              </a:r>
            </a:p>
          </p:txBody>
        </p:sp>
        <p:grpSp>
          <p:nvGrpSpPr>
            <p:cNvPr id="109" name="Group 158">
              <a:extLst>
                <a:ext uri="{FF2B5EF4-FFF2-40B4-BE49-F238E27FC236}">
                  <a16:creationId xmlns:a16="http://schemas.microsoft.com/office/drawing/2014/main" id="{DD9E1A67-E5E3-4A3B-9B79-E91CC7C95DD5}"/>
                </a:ext>
              </a:extLst>
            </p:cNvPr>
            <p:cNvGrpSpPr>
              <a:grpSpLocks/>
            </p:cNvGrpSpPr>
            <p:nvPr/>
          </p:nvGrpSpPr>
          <p:grpSpPr bwMode="auto">
            <a:xfrm>
              <a:off x="3757" y="3016"/>
              <a:ext cx="1725" cy="934"/>
              <a:chOff x="3777" y="2646"/>
              <a:chExt cx="1725" cy="934"/>
            </a:xfrm>
          </p:grpSpPr>
          <p:sp>
            <p:nvSpPr>
              <p:cNvPr id="110" name="Freeform 159">
                <a:extLst>
                  <a:ext uri="{FF2B5EF4-FFF2-40B4-BE49-F238E27FC236}">
                    <a16:creationId xmlns:a16="http://schemas.microsoft.com/office/drawing/2014/main" id="{5C2F9FFD-B62B-4833-8700-457606F7D31A}"/>
                  </a:ext>
                </a:extLst>
              </p:cNvPr>
              <p:cNvSpPr>
                <a:spLocks/>
              </p:cNvSpPr>
              <p:nvPr/>
            </p:nvSpPr>
            <p:spPr bwMode="auto">
              <a:xfrm>
                <a:off x="4845" y="2719"/>
                <a:ext cx="653" cy="285"/>
              </a:xfrm>
              <a:custGeom>
                <a:avLst/>
                <a:gdLst>
                  <a:gd name="T0" fmla="*/ 10 w 653"/>
                  <a:gd name="T1" fmla="*/ 132 h 285"/>
                  <a:gd name="T2" fmla="*/ 21 w 653"/>
                  <a:gd name="T3" fmla="*/ 122 h 285"/>
                  <a:gd name="T4" fmla="*/ 33 w 653"/>
                  <a:gd name="T5" fmla="*/ 130 h 285"/>
                  <a:gd name="T6" fmla="*/ 43 w 653"/>
                  <a:gd name="T7" fmla="*/ 126 h 285"/>
                  <a:gd name="T8" fmla="*/ 56 w 653"/>
                  <a:gd name="T9" fmla="*/ 113 h 285"/>
                  <a:gd name="T10" fmla="*/ 66 w 653"/>
                  <a:gd name="T11" fmla="*/ 136 h 285"/>
                  <a:gd name="T12" fmla="*/ 77 w 653"/>
                  <a:gd name="T13" fmla="*/ 128 h 285"/>
                  <a:gd name="T14" fmla="*/ 87 w 653"/>
                  <a:gd name="T15" fmla="*/ 124 h 285"/>
                  <a:gd name="T16" fmla="*/ 98 w 653"/>
                  <a:gd name="T17" fmla="*/ 122 h 285"/>
                  <a:gd name="T18" fmla="*/ 108 w 653"/>
                  <a:gd name="T19" fmla="*/ 124 h 285"/>
                  <a:gd name="T20" fmla="*/ 119 w 653"/>
                  <a:gd name="T21" fmla="*/ 128 h 285"/>
                  <a:gd name="T22" fmla="*/ 129 w 653"/>
                  <a:gd name="T23" fmla="*/ 130 h 285"/>
                  <a:gd name="T24" fmla="*/ 140 w 653"/>
                  <a:gd name="T25" fmla="*/ 136 h 285"/>
                  <a:gd name="T26" fmla="*/ 150 w 653"/>
                  <a:gd name="T27" fmla="*/ 134 h 285"/>
                  <a:gd name="T28" fmla="*/ 161 w 653"/>
                  <a:gd name="T29" fmla="*/ 140 h 285"/>
                  <a:gd name="T30" fmla="*/ 173 w 653"/>
                  <a:gd name="T31" fmla="*/ 151 h 285"/>
                  <a:gd name="T32" fmla="*/ 183 w 653"/>
                  <a:gd name="T33" fmla="*/ 151 h 285"/>
                  <a:gd name="T34" fmla="*/ 194 w 653"/>
                  <a:gd name="T35" fmla="*/ 195 h 285"/>
                  <a:gd name="T36" fmla="*/ 204 w 653"/>
                  <a:gd name="T37" fmla="*/ 174 h 285"/>
                  <a:gd name="T38" fmla="*/ 215 w 653"/>
                  <a:gd name="T39" fmla="*/ 174 h 285"/>
                  <a:gd name="T40" fmla="*/ 225 w 653"/>
                  <a:gd name="T41" fmla="*/ 186 h 285"/>
                  <a:gd name="T42" fmla="*/ 236 w 653"/>
                  <a:gd name="T43" fmla="*/ 188 h 285"/>
                  <a:gd name="T44" fmla="*/ 246 w 653"/>
                  <a:gd name="T45" fmla="*/ 201 h 285"/>
                  <a:gd name="T46" fmla="*/ 257 w 653"/>
                  <a:gd name="T47" fmla="*/ 213 h 285"/>
                  <a:gd name="T48" fmla="*/ 269 w 653"/>
                  <a:gd name="T49" fmla="*/ 191 h 285"/>
                  <a:gd name="T50" fmla="*/ 279 w 653"/>
                  <a:gd name="T51" fmla="*/ 165 h 285"/>
                  <a:gd name="T52" fmla="*/ 290 w 653"/>
                  <a:gd name="T53" fmla="*/ 151 h 285"/>
                  <a:gd name="T54" fmla="*/ 300 w 653"/>
                  <a:gd name="T55" fmla="*/ 165 h 285"/>
                  <a:gd name="T56" fmla="*/ 311 w 653"/>
                  <a:gd name="T57" fmla="*/ 174 h 285"/>
                  <a:gd name="T58" fmla="*/ 321 w 653"/>
                  <a:gd name="T59" fmla="*/ 234 h 285"/>
                  <a:gd name="T60" fmla="*/ 332 w 653"/>
                  <a:gd name="T61" fmla="*/ 203 h 285"/>
                  <a:gd name="T62" fmla="*/ 344 w 653"/>
                  <a:gd name="T63" fmla="*/ 174 h 285"/>
                  <a:gd name="T64" fmla="*/ 353 w 653"/>
                  <a:gd name="T65" fmla="*/ 172 h 285"/>
                  <a:gd name="T66" fmla="*/ 365 w 653"/>
                  <a:gd name="T67" fmla="*/ 216 h 285"/>
                  <a:gd name="T68" fmla="*/ 374 w 653"/>
                  <a:gd name="T69" fmla="*/ 285 h 285"/>
                  <a:gd name="T70" fmla="*/ 386 w 653"/>
                  <a:gd name="T71" fmla="*/ 228 h 285"/>
                  <a:gd name="T72" fmla="*/ 396 w 653"/>
                  <a:gd name="T73" fmla="*/ 220 h 285"/>
                  <a:gd name="T74" fmla="*/ 407 w 653"/>
                  <a:gd name="T75" fmla="*/ 237 h 285"/>
                  <a:gd name="T76" fmla="*/ 417 w 653"/>
                  <a:gd name="T77" fmla="*/ 182 h 285"/>
                  <a:gd name="T78" fmla="*/ 428 w 653"/>
                  <a:gd name="T79" fmla="*/ 170 h 285"/>
                  <a:gd name="T80" fmla="*/ 438 w 653"/>
                  <a:gd name="T81" fmla="*/ 161 h 285"/>
                  <a:gd name="T82" fmla="*/ 449 w 653"/>
                  <a:gd name="T83" fmla="*/ 155 h 285"/>
                  <a:gd name="T84" fmla="*/ 461 w 653"/>
                  <a:gd name="T85" fmla="*/ 153 h 285"/>
                  <a:gd name="T86" fmla="*/ 470 w 653"/>
                  <a:gd name="T87" fmla="*/ 149 h 285"/>
                  <a:gd name="T88" fmla="*/ 482 w 653"/>
                  <a:gd name="T89" fmla="*/ 149 h 285"/>
                  <a:gd name="T90" fmla="*/ 491 w 653"/>
                  <a:gd name="T91" fmla="*/ 153 h 285"/>
                  <a:gd name="T92" fmla="*/ 503 w 653"/>
                  <a:gd name="T93" fmla="*/ 147 h 285"/>
                  <a:gd name="T94" fmla="*/ 513 w 653"/>
                  <a:gd name="T95" fmla="*/ 142 h 285"/>
                  <a:gd name="T96" fmla="*/ 524 w 653"/>
                  <a:gd name="T97" fmla="*/ 147 h 285"/>
                  <a:gd name="T98" fmla="*/ 534 w 653"/>
                  <a:gd name="T99" fmla="*/ 140 h 285"/>
                  <a:gd name="T100" fmla="*/ 545 w 653"/>
                  <a:gd name="T101" fmla="*/ 136 h 285"/>
                  <a:gd name="T102" fmla="*/ 557 w 653"/>
                  <a:gd name="T103" fmla="*/ 145 h 285"/>
                  <a:gd name="T104" fmla="*/ 566 w 653"/>
                  <a:gd name="T105" fmla="*/ 136 h 285"/>
                  <a:gd name="T106" fmla="*/ 578 w 653"/>
                  <a:gd name="T107" fmla="*/ 132 h 285"/>
                  <a:gd name="T108" fmla="*/ 587 w 653"/>
                  <a:gd name="T109" fmla="*/ 140 h 285"/>
                  <a:gd name="T110" fmla="*/ 599 w 653"/>
                  <a:gd name="T111" fmla="*/ 134 h 285"/>
                  <a:gd name="T112" fmla="*/ 609 w 653"/>
                  <a:gd name="T113" fmla="*/ 140 h 285"/>
                  <a:gd name="T114" fmla="*/ 620 w 653"/>
                  <a:gd name="T115" fmla="*/ 134 h 285"/>
                  <a:gd name="T116" fmla="*/ 632 w 653"/>
                  <a:gd name="T117" fmla="*/ 136 h 285"/>
                  <a:gd name="T118" fmla="*/ 641 w 653"/>
                  <a:gd name="T119" fmla="*/ 132 h 285"/>
                  <a:gd name="T120" fmla="*/ 653 w 653"/>
                  <a:gd name="T121" fmla="*/ 138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3" h="285">
                    <a:moveTo>
                      <a:pt x="0" y="122"/>
                    </a:moveTo>
                    <a:lnTo>
                      <a:pt x="0" y="128"/>
                    </a:lnTo>
                    <a:lnTo>
                      <a:pt x="2" y="130"/>
                    </a:lnTo>
                    <a:lnTo>
                      <a:pt x="2" y="124"/>
                    </a:lnTo>
                    <a:lnTo>
                      <a:pt x="2" y="128"/>
                    </a:lnTo>
                    <a:lnTo>
                      <a:pt x="4" y="126"/>
                    </a:lnTo>
                    <a:lnTo>
                      <a:pt x="4" y="128"/>
                    </a:lnTo>
                    <a:lnTo>
                      <a:pt x="4" y="124"/>
                    </a:lnTo>
                    <a:lnTo>
                      <a:pt x="4" y="128"/>
                    </a:lnTo>
                    <a:lnTo>
                      <a:pt x="6" y="132"/>
                    </a:lnTo>
                    <a:lnTo>
                      <a:pt x="6" y="130"/>
                    </a:lnTo>
                    <a:lnTo>
                      <a:pt x="6" y="132"/>
                    </a:lnTo>
                    <a:lnTo>
                      <a:pt x="8" y="132"/>
                    </a:lnTo>
                    <a:lnTo>
                      <a:pt x="8" y="128"/>
                    </a:lnTo>
                    <a:lnTo>
                      <a:pt x="10" y="130"/>
                    </a:lnTo>
                    <a:lnTo>
                      <a:pt x="10" y="134"/>
                    </a:lnTo>
                    <a:lnTo>
                      <a:pt x="10" y="130"/>
                    </a:lnTo>
                    <a:lnTo>
                      <a:pt x="10" y="132"/>
                    </a:lnTo>
                    <a:lnTo>
                      <a:pt x="12" y="136"/>
                    </a:lnTo>
                    <a:lnTo>
                      <a:pt x="12" y="132"/>
                    </a:lnTo>
                    <a:lnTo>
                      <a:pt x="12" y="124"/>
                    </a:lnTo>
                    <a:lnTo>
                      <a:pt x="14" y="128"/>
                    </a:lnTo>
                    <a:lnTo>
                      <a:pt x="14" y="130"/>
                    </a:lnTo>
                    <a:lnTo>
                      <a:pt x="14" y="132"/>
                    </a:lnTo>
                    <a:lnTo>
                      <a:pt x="16" y="128"/>
                    </a:lnTo>
                    <a:lnTo>
                      <a:pt x="16" y="134"/>
                    </a:lnTo>
                    <a:lnTo>
                      <a:pt x="16" y="130"/>
                    </a:lnTo>
                    <a:lnTo>
                      <a:pt x="18" y="124"/>
                    </a:lnTo>
                    <a:lnTo>
                      <a:pt x="18" y="128"/>
                    </a:lnTo>
                    <a:lnTo>
                      <a:pt x="19" y="126"/>
                    </a:lnTo>
                    <a:lnTo>
                      <a:pt x="19" y="124"/>
                    </a:lnTo>
                    <a:lnTo>
                      <a:pt x="21" y="122"/>
                    </a:lnTo>
                    <a:lnTo>
                      <a:pt x="21" y="126"/>
                    </a:lnTo>
                    <a:lnTo>
                      <a:pt x="23" y="122"/>
                    </a:lnTo>
                    <a:lnTo>
                      <a:pt x="23" y="120"/>
                    </a:lnTo>
                    <a:lnTo>
                      <a:pt x="23" y="122"/>
                    </a:lnTo>
                    <a:lnTo>
                      <a:pt x="25" y="126"/>
                    </a:lnTo>
                    <a:lnTo>
                      <a:pt x="25" y="128"/>
                    </a:lnTo>
                    <a:lnTo>
                      <a:pt x="25" y="126"/>
                    </a:lnTo>
                    <a:lnTo>
                      <a:pt x="27" y="128"/>
                    </a:lnTo>
                    <a:lnTo>
                      <a:pt x="27" y="130"/>
                    </a:lnTo>
                    <a:lnTo>
                      <a:pt x="27" y="128"/>
                    </a:lnTo>
                    <a:lnTo>
                      <a:pt x="27" y="130"/>
                    </a:lnTo>
                    <a:lnTo>
                      <a:pt x="29" y="128"/>
                    </a:lnTo>
                    <a:lnTo>
                      <a:pt x="31" y="126"/>
                    </a:lnTo>
                    <a:lnTo>
                      <a:pt x="31" y="122"/>
                    </a:lnTo>
                    <a:lnTo>
                      <a:pt x="31" y="132"/>
                    </a:lnTo>
                    <a:lnTo>
                      <a:pt x="33" y="130"/>
                    </a:lnTo>
                    <a:lnTo>
                      <a:pt x="33" y="126"/>
                    </a:lnTo>
                    <a:lnTo>
                      <a:pt x="33" y="130"/>
                    </a:lnTo>
                    <a:lnTo>
                      <a:pt x="33" y="126"/>
                    </a:lnTo>
                    <a:lnTo>
                      <a:pt x="35" y="126"/>
                    </a:lnTo>
                    <a:lnTo>
                      <a:pt x="35" y="128"/>
                    </a:lnTo>
                    <a:lnTo>
                      <a:pt x="37" y="128"/>
                    </a:lnTo>
                    <a:lnTo>
                      <a:pt x="37" y="124"/>
                    </a:lnTo>
                    <a:lnTo>
                      <a:pt x="37" y="122"/>
                    </a:lnTo>
                    <a:lnTo>
                      <a:pt x="39" y="124"/>
                    </a:lnTo>
                    <a:lnTo>
                      <a:pt x="39" y="122"/>
                    </a:lnTo>
                    <a:lnTo>
                      <a:pt x="41" y="122"/>
                    </a:lnTo>
                    <a:lnTo>
                      <a:pt x="41" y="128"/>
                    </a:lnTo>
                    <a:lnTo>
                      <a:pt x="41" y="124"/>
                    </a:lnTo>
                    <a:lnTo>
                      <a:pt x="43" y="126"/>
                    </a:lnTo>
                    <a:lnTo>
                      <a:pt x="43" y="128"/>
                    </a:lnTo>
                    <a:lnTo>
                      <a:pt x="43" y="126"/>
                    </a:lnTo>
                    <a:lnTo>
                      <a:pt x="43" y="128"/>
                    </a:lnTo>
                    <a:lnTo>
                      <a:pt x="44" y="128"/>
                    </a:lnTo>
                    <a:lnTo>
                      <a:pt x="46" y="0"/>
                    </a:lnTo>
                    <a:lnTo>
                      <a:pt x="46" y="74"/>
                    </a:lnTo>
                    <a:lnTo>
                      <a:pt x="46" y="101"/>
                    </a:lnTo>
                    <a:lnTo>
                      <a:pt x="48" y="111"/>
                    </a:lnTo>
                    <a:lnTo>
                      <a:pt x="48" y="117"/>
                    </a:lnTo>
                    <a:lnTo>
                      <a:pt x="48" y="119"/>
                    </a:lnTo>
                    <a:lnTo>
                      <a:pt x="48" y="120"/>
                    </a:lnTo>
                    <a:lnTo>
                      <a:pt x="50" y="120"/>
                    </a:lnTo>
                    <a:lnTo>
                      <a:pt x="50" y="122"/>
                    </a:lnTo>
                    <a:lnTo>
                      <a:pt x="50" y="120"/>
                    </a:lnTo>
                    <a:lnTo>
                      <a:pt x="52" y="120"/>
                    </a:lnTo>
                    <a:lnTo>
                      <a:pt x="52" y="113"/>
                    </a:lnTo>
                    <a:lnTo>
                      <a:pt x="52" y="107"/>
                    </a:lnTo>
                    <a:lnTo>
                      <a:pt x="54" y="115"/>
                    </a:lnTo>
                    <a:lnTo>
                      <a:pt x="54" y="111"/>
                    </a:lnTo>
                    <a:lnTo>
                      <a:pt x="56" y="113"/>
                    </a:lnTo>
                    <a:lnTo>
                      <a:pt x="56" y="115"/>
                    </a:lnTo>
                    <a:lnTo>
                      <a:pt x="56" y="117"/>
                    </a:lnTo>
                    <a:lnTo>
                      <a:pt x="56" y="115"/>
                    </a:lnTo>
                    <a:lnTo>
                      <a:pt x="58" y="115"/>
                    </a:lnTo>
                    <a:lnTo>
                      <a:pt x="58" y="122"/>
                    </a:lnTo>
                    <a:lnTo>
                      <a:pt x="58" y="126"/>
                    </a:lnTo>
                    <a:lnTo>
                      <a:pt x="58" y="132"/>
                    </a:lnTo>
                    <a:lnTo>
                      <a:pt x="60" y="130"/>
                    </a:lnTo>
                    <a:lnTo>
                      <a:pt x="60" y="132"/>
                    </a:lnTo>
                    <a:lnTo>
                      <a:pt x="60" y="130"/>
                    </a:lnTo>
                    <a:lnTo>
                      <a:pt x="62" y="132"/>
                    </a:lnTo>
                    <a:lnTo>
                      <a:pt x="62" y="138"/>
                    </a:lnTo>
                    <a:lnTo>
                      <a:pt x="62" y="134"/>
                    </a:lnTo>
                    <a:lnTo>
                      <a:pt x="62" y="136"/>
                    </a:lnTo>
                    <a:lnTo>
                      <a:pt x="64" y="140"/>
                    </a:lnTo>
                    <a:lnTo>
                      <a:pt x="64" y="138"/>
                    </a:lnTo>
                    <a:lnTo>
                      <a:pt x="64" y="134"/>
                    </a:lnTo>
                    <a:lnTo>
                      <a:pt x="66" y="134"/>
                    </a:lnTo>
                    <a:lnTo>
                      <a:pt x="66" y="136"/>
                    </a:lnTo>
                    <a:lnTo>
                      <a:pt x="66" y="134"/>
                    </a:lnTo>
                    <a:lnTo>
                      <a:pt x="67" y="130"/>
                    </a:lnTo>
                    <a:lnTo>
                      <a:pt x="67" y="132"/>
                    </a:lnTo>
                    <a:lnTo>
                      <a:pt x="67" y="128"/>
                    </a:lnTo>
                    <a:lnTo>
                      <a:pt x="69" y="134"/>
                    </a:lnTo>
                    <a:lnTo>
                      <a:pt x="69" y="132"/>
                    </a:lnTo>
                    <a:lnTo>
                      <a:pt x="69" y="130"/>
                    </a:lnTo>
                    <a:lnTo>
                      <a:pt x="71" y="134"/>
                    </a:lnTo>
                    <a:lnTo>
                      <a:pt x="71" y="122"/>
                    </a:lnTo>
                    <a:lnTo>
                      <a:pt x="71" y="130"/>
                    </a:lnTo>
                    <a:lnTo>
                      <a:pt x="71" y="124"/>
                    </a:lnTo>
                    <a:lnTo>
                      <a:pt x="73" y="126"/>
                    </a:lnTo>
                    <a:lnTo>
                      <a:pt x="73" y="128"/>
                    </a:lnTo>
                    <a:lnTo>
                      <a:pt x="75" y="128"/>
                    </a:lnTo>
                    <a:lnTo>
                      <a:pt x="75" y="132"/>
                    </a:lnTo>
                    <a:lnTo>
                      <a:pt x="75" y="126"/>
                    </a:lnTo>
                    <a:lnTo>
                      <a:pt x="75" y="130"/>
                    </a:lnTo>
                    <a:lnTo>
                      <a:pt x="77" y="128"/>
                    </a:lnTo>
                    <a:lnTo>
                      <a:pt x="77" y="126"/>
                    </a:lnTo>
                    <a:lnTo>
                      <a:pt x="77" y="122"/>
                    </a:lnTo>
                    <a:lnTo>
                      <a:pt x="79" y="124"/>
                    </a:lnTo>
                    <a:lnTo>
                      <a:pt x="79" y="122"/>
                    </a:lnTo>
                    <a:lnTo>
                      <a:pt x="79" y="128"/>
                    </a:lnTo>
                    <a:lnTo>
                      <a:pt x="81" y="130"/>
                    </a:lnTo>
                    <a:lnTo>
                      <a:pt x="81" y="126"/>
                    </a:lnTo>
                    <a:lnTo>
                      <a:pt x="81" y="130"/>
                    </a:lnTo>
                    <a:lnTo>
                      <a:pt x="83" y="128"/>
                    </a:lnTo>
                    <a:lnTo>
                      <a:pt x="83" y="130"/>
                    </a:lnTo>
                    <a:lnTo>
                      <a:pt x="83" y="132"/>
                    </a:lnTo>
                    <a:lnTo>
                      <a:pt x="85" y="132"/>
                    </a:lnTo>
                    <a:lnTo>
                      <a:pt x="85" y="128"/>
                    </a:lnTo>
                    <a:lnTo>
                      <a:pt x="85" y="122"/>
                    </a:lnTo>
                    <a:lnTo>
                      <a:pt x="85" y="120"/>
                    </a:lnTo>
                    <a:lnTo>
                      <a:pt x="87" y="124"/>
                    </a:lnTo>
                    <a:lnTo>
                      <a:pt x="89" y="124"/>
                    </a:lnTo>
                    <a:lnTo>
                      <a:pt x="89" y="120"/>
                    </a:lnTo>
                    <a:lnTo>
                      <a:pt x="89" y="126"/>
                    </a:lnTo>
                    <a:lnTo>
                      <a:pt x="90" y="124"/>
                    </a:lnTo>
                    <a:lnTo>
                      <a:pt x="90" y="122"/>
                    </a:lnTo>
                    <a:lnTo>
                      <a:pt x="90" y="120"/>
                    </a:lnTo>
                    <a:lnTo>
                      <a:pt x="90" y="126"/>
                    </a:lnTo>
                    <a:lnTo>
                      <a:pt x="92" y="124"/>
                    </a:lnTo>
                    <a:lnTo>
                      <a:pt x="92" y="122"/>
                    </a:lnTo>
                    <a:lnTo>
                      <a:pt x="92" y="120"/>
                    </a:lnTo>
                    <a:lnTo>
                      <a:pt x="94" y="122"/>
                    </a:lnTo>
                    <a:lnTo>
                      <a:pt x="94" y="128"/>
                    </a:lnTo>
                    <a:lnTo>
                      <a:pt x="94" y="124"/>
                    </a:lnTo>
                    <a:lnTo>
                      <a:pt x="94" y="122"/>
                    </a:lnTo>
                    <a:lnTo>
                      <a:pt x="96" y="126"/>
                    </a:lnTo>
                    <a:lnTo>
                      <a:pt x="96" y="122"/>
                    </a:lnTo>
                    <a:lnTo>
                      <a:pt x="96" y="124"/>
                    </a:lnTo>
                    <a:lnTo>
                      <a:pt x="96" y="120"/>
                    </a:lnTo>
                    <a:lnTo>
                      <a:pt x="98" y="122"/>
                    </a:lnTo>
                    <a:lnTo>
                      <a:pt x="98" y="120"/>
                    </a:lnTo>
                    <a:lnTo>
                      <a:pt x="100" y="126"/>
                    </a:lnTo>
                    <a:lnTo>
                      <a:pt x="100" y="122"/>
                    </a:lnTo>
                    <a:lnTo>
                      <a:pt x="100" y="120"/>
                    </a:lnTo>
                    <a:lnTo>
                      <a:pt x="102" y="122"/>
                    </a:lnTo>
                    <a:lnTo>
                      <a:pt x="102" y="124"/>
                    </a:lnTo>
                    <a:lnTo>
                      <a:pt x="102" y="122"/>
                    </a:lnTo>
                    <a:lnTo>
                      <a:pt x="104" y="122"/>
                    </a:lnTo>
                    <a:lnTo>
                      <a:pt x="104" y="124"/>
                    </a:lnTo>
                    <a:lnTo>
                      <a:pt x="106" y="130"/>
                    </a:lnTo>
                    <a:lnTo>
                      <a:pt x="106" y="126"/>
                    </a:lnTo>
                    <a:lnTo>
                      <a:pt x="106" y="120"/>
                    </a:lnTo>
                    <a:lnTo>
                      <a:pt x="106" y="128"/>
                    </a:lnTo>
                    <a:lnTo>
                      <a:pt x="108" y="124"/>
                    </a:lnTo>
                    <a:lnTo>
                      <a:pt x="108" y="122"/>
                    </a:lnTo>
                    <a:lnTo>
                      <a:pt x="108" y="124"/>
                    </a:lnTo>
                    <a:lnTo>
                      <a:pt x="110" y="119"/>
                    </a:lnTo>
                    <a:lnTo>
                      <a:pt x="110" y="122"/>
                    </a:lnTo>
                    <a:lnTo>
                      <a:pt x="110" y="120"/>
                    </a:lnTo>
                    <a:lnTo>
                      <a:pt x="110" y="122"/>
                    </a:lnTo>
                    <a:lnTo>
                      <a:pt x="112" y="124"/>
                    </a:lnTo>
                    <a:lnTo>
                      <a:pt x="112" y="132"/>
                    </a:lnTo>
                    <a:lnTo>
                      <a:pt x="112" y="130"/>
                    </a:lnTo>
                    <a:lnTo>
                      <a:pt x="114" y="126"/>
                    </a:lnTo>
                    <a:lnTo>
                      <a:pt x="114" y="122"/>
                    </a:lnTo>
                    <a:lnTo>
                      <a:pt x="114" y="126"/>
                    </a:lnTo>
                    <a:lnTo>
                      <a:pt x="115" y="126"/>
                    </a:lnTo>
                    <a:lnTo>
                      <a:pt x="115" y="124"/>
                    </a:lnTo>
                    <a:lnTo>
                      <a:pt x="117" y="130"/>
                    </a:lnTo>
                    <a:lnTo>
                      <a:pt x="117" y="132"/>
                    </a:lnTo>
                    <a:lnTo>
                      <a:pt x="117" y="128"/>
                    </a:lnTo>
                    <a:lnTo>
                      <a:pt x="119" y="132"/>
                    </a:lnTo>
                    <a:lnTo>
                      <a:pt x="119" y="128"/>
                    </a:lnTo>
                    <a:lnTo>
                      <a:pt x="119" y="132"/>
                    </a:lnTo>
                    <a:lnTo>
                      <a:pt x="119" y="130"/>
                    </a:lnTo>
                    <a:lnTo>
                      <a:pt x="121" y="132"/>
                    </a:lnTo>
                    <a:lnTo>
                      <a:pt x="121" y="128"/>
                    </a:lnTo>
                    <a:lnTo>
                      <a:pt x="121" y="130"/>
                    </a:lnTo>
                    <a:lnTo>
                      <a:pt x="123" y="126"/>
                    </a:lnTo>
                    <a:lnTo>
                      <a:pt x="123" y="132"/>
                    </a:lnTo>
                    <a:lnTo>
                      <a:pt x="123" y="136"/>
                    </a:lnTo>
                    <a:lnTo>
                      <a:pt x="123" y="132"/>
                    </a:lnTo>
                    <a:lnTo>
                      <a:pt x="125" y="132"/>
                    </a:lnTo>
                    <a:lnTo>
                      <a:pt x="125" y="134"/>
                    </a:lnTo>
                    <a:lnTo>
                      <a:pt x="127" y="132"/>
                    </a:lnTo>
                    <a:lnTo>
                      <a:pt x="127" y="134"/>
                    </a:lnTo>
                    <a:lnTo>
                      <a:pt x="127" y="136"/>
                    </a:lnTo>
                    <a:lnTo>
                      <a:pt x="129" y="138"/>
                    </a:lnTo>
                    <a:lnTo>
                      <a:pt x="129" y="130"/>
                    </a:lnTo>
                    <a:lnTo>
                      <a:pt x="131" y="132"/>
                    </a:lnTo>
                    <a:lnTo>
                      <a:pt x="131" y="138"/>
                    </a:lnTo>
                    <a:lnTo>
                      <a:pt x="131" y="134"/>
                    </a:lnTo>
                    <a:lnTo>
                      <a:pt x="133" y="134"/>
                    </a:lnTo>
                    <a:lnTo>
                      <a:pt x="133" y="142"/>
                    </a:lnTo>
                    <a:lnTo>
                      <a:pt x="133" y="143"/>
                    </a:lnTo>
                    <a:lnTo>
                      <a:pt x="135" y="136"/>
                    </a:lnTo>
                    <a:lnTo>
                      <a:pt x="135" y="138"/>
                    </a:lnTo>
                    <a:lnTo>
                      <a:pt x="135" y="140"/>
                    </a:lnTo>
                    <a:lnTo>
                      <a:pt x="137" y="140"/>
                    </a:lnTo>
                    <a:lnTo>
                      <a:pt x="138" y="138"/>
                    </a:lnTo>
                    <a:lnTo>
                      <a:pt x="138" y="142"/>
                    </a:lnTo>
                    <a:lnTo>
                      <a:pt x="138" y="136"/>
                    </a:lnTo>
                    <a:lnTo>
                      <a:pt x="140" y="134"/>
                    </a:lnTo>
                    <a:lnTo>
                      <a:pt x="140" y="136"/>
                    </a:lnTo>
                    <a:lnTo>
                      <a:pt x="140" y="145"/>
                    </a:lnTo>
                    <a:lnTo>
                      <a:pt x="142" y="140"/>
                    </a:lnTo>
                    <a:lnTo>
                      <a:pt x="142" y="138"/>
                    </a:lnTo>
                    <a:lnTo>
                      <a:pt x="142" y="134"/>
                    </a:lnTo>
                    <a:lnTo>
                      <a:pt x="142" y="136"/>
                    </a:lnTo>
                    <a:lnTo>
                      <a:pt x="144" y="132"/>
                    </a:lnTo>
                    <a:lnTo>
                      <a:pt x="144" y="130"/>
                    </a:lnTo>
                    <a:lnTo>
                      <a:pt x="144" y="132"/>
                    </a:lnTo>
                    <a:lnTo>
                      <a:pt x="146" y="136"/>
                    </a:lnTo>
                    <a:lnTo>
                      <a:pt x="148" y="132"/>
                    </a:lnTo>
                    <a:lnTo>
                      <a:pt x="148" y="130"/>
                    </a:lnTo>
                    <a:lnTo>
                      <a:pt x="148" y="128"/>
                    </a:lnTo>
                    <a:lnTo>
                      <a:pt x="150" y="130"/>
                    </a:lnTo>
                    <a:lnTo>
                      <a:pt x="150" y="136"/>
                    </a:lnTo>
                    <a:lnTo>
                      <a:pt x="150" y="128"/>
                    </a:lnTo>
                    <a:lnTo>
                      <a:pt x="150" y="134"/>
                    </a:lnTo>
                    <a:lnTo>
                      <a:pt x="152" y="128"/>
                    </a:lnTo>
                    <a:lnTo>
                      <a:pt x="152" y="132"/>
                    </a:lnTo>
                    <a:lnTo>
                      <a:pt x="154" y="143"/>
                    </a:lnTo>
                    <a:lnTo>
                      <a:pt x="154" y="145"/>
                    </a:lnTo>
                    <a:lnTo>
                      <a:pt x="154" y="149"/>
                    </a:lnTo>
                    <a:lnTo>
                      <a:pt x="156" y="145"/>
                    </a:lnTo>
                    <a:lnTo>
                      <a:pt x="156" y="142"/>
                    </a:lnTo>
                    <a:lnTo>
                      <a:pt x="156" y="149"/>
                    </a:lnTo>
                    <a:lnTo>
                      <a:pt x="158" y="151"/>
                    </a:lnTo>
                    <a:lnTo>
                      <a:pt x="158" y="145"/>
                    </a:lnTo>
                    <a:lnTo>
                      <a:pt x="158" y="138"/>
                    </a:lnTo>
                    <a:lnTo>
                      <a:pt x="160" y="142"/>
                    </a:lnTo>
                    <a:lnTo>
                      <a:pt x="160" y="145"/>
                    </a:lnTo>
                    <a:lnTo>
                      <a:pt x="160" y="143"/>
                    </a:lnTo>
                    <a:lnTo>
                      <a:pt x="161" y="145"/>
                    </a:lnTo>
                    <a:lnTo>
                      <a:pt x="161" y="140"/>
                    </a:lnTo>
                    <a:lnTo>
                      <a:pt x="163" y="136"/>
                    </a:lnTo>
                    <a:lnTo>
                      <a:pt x="163" y="138"/>
                    </a:lnTo>
                    <a:lnTo>
                      <a:pt x="163" y="142"/>
                    </a:lnTo>
                    <a:lnTo>
                      <a:pt x="163" y="140"/>
                    </a:lnTo>
                    <a:lnTo>
                      <a:pt x="165" y="134"/>
                    </a:lnTo>
                    <a:lnTo>
                      <a:pt x="165" y="140"/>
                    </a:lnTo>
                    <a:lnTo>
                      <a:pt x="167" y="143"/>
                    </a:lnTo>
                    <a:lnTo>
                      <a:pt x="167" y="145"/>
                    </a:lnTo>
                    <a:lnTo>
                      <a:pt x="167" y="149"/>
                    </a:lnTo>
                    <a:lnTo>
                      <a:pt x="169" y="149"/>
                    </a:lnTo>
                    <a:lnTo>
                      <a:pt x="169" y="151"/>
                    </a:lnTo>
                    <a:lnTo>
                      <a:pt x="169" y="149"/>
                    </a:lnTo>
                    <a:lnTo>
                      <a:pt x="171" y="147"/>
                    </a:lnTo>
                    <a:lnTo>
                      <a:pt x="171" y="149"/>
                    </a:lnTo>
                    <a:lnTo>
                      <a:pt x="171" y="147"/>
                    </a:lnTo>
                    <a:lnTo>
                      <a:pt x="171" y="155"/>
                    </a:lnTo>
                    <a:lnTo>
                      <a:pt x="173" y="151"/>
                    </a:lnTo>
                    <a:lnTo>
                      <a:pt x="173" y="153"/>
                    </a:lnTo>
                    <a:lnTo>
                      <a:pt x="173" y="155"/>
                    </a:lnTo>
                    <a:lnTo>
                      <a:pt x="173" y="151"/>
                    </a:lnTo>
                    <a:lnTo>
                      <a:pt x="175" y="155"/>
                    </a:lnTo>
                    <a:lnTo>
                      <a:pt x="175" y="157"/>
                    </a:lnTo>
                    <a:lnTo>
                      <a:pt x="175" y="153"/>
                    </a:lnTo>
                    <a:lnTo>
                      <a:pt x="177" y="149"/>
                    </a:lnTo>
                    <a:lnTo>
                      <a:pt x="177" y="153"/>
                    </a:lnTo>
                    <a:lnTo>
                      <a:pt x="177" y="157"/>
                    </a:lnTo>
                    <a:lnTo>
                      <a:pt x="179" y="161"/>
                    </a:lnTo>
                    <a:lnTo>
                      <a:pt x="179" y="165"/>
                    </a:lnTo>
                    <a:lnTo>
                      <a:pt x="181" y="161"/>
                    </a:lnTo>
                    <a:lnTo>
                      <a:pt x="181" y="159"/>
                    </a:lnTo>
                    <a:lnTo>
                      <a:pt x="181" y="157"/>
                    </a:lnTo>
                    <a:lnTo>
                      <a:pt x="181" y="151"/>
                    </a:lnTo>
                    <a:lnTo>
                      <a:pt x="183" y="155"/>
                    </a:lnTo>
                    <a:lnTo>
                      <a:pt x="183" y="151"/>
                    </a:lnTo>
                    <a:lnTo>
                      <a:pt x="183" y="155"/>
                    </a:lnTo>
                    <a:lnTo>
                      <a:pt x="185" y="163"/>
                    </a:lnTo>
                    <a:lnTo>
                      <a:pt x="185" y="166"/>
                    </a:lnTo>
                    <a:lnTo>
                      <a:pt x="185" y="174"/>
                    </a:lnTo>
                    <a:lnTo>
                      <a:pt x="186" y="174"/>
                    </a:lnTo>
                    <a:lnTo>
                      <a:pt x="186" y="172"/>
                    </a:lnTo>
                    <a:lnTo>
                      <a:pt x="186" y="178"/>
                    </a:lnTo>
                    <a:lnTo>
                      <a:pt x="188" y="178"/>
                    </a:lnTo>
                    <a:lnTo>
                      <a:pt x="188" y="174"/>
                    </a:lnTo>
                    <a:lnTo>
                      <a:pt x="188" y="172"/>
                    </a:lnTo>
                    <a:lnTo>
                      <a:pt x="188" y="178"/>
                    </a:lnTo>
                    <a:lnTo>
                      <a:pt x="190" y="178"/>
                    </a:lnTo>
                    <a:lnTo>
                      <a:pt x="190" y="182"/>
                    </a:lnTo>
                    <a:lnTo>
                      <a:pt x="192" y="180"/>
                    </a:lnTo>
                    <a:lnTo>
                      <a:pt x="192" y="184"/>
                    </a:lnTo>
                    <a:lnTo>
                      <a:pt x="192" y="189"/>
                    </a:lnTo>
                    <a:lnTo>
                      <a:pt x="192" y="199"/>
                    </a:lnTo>
                    <a:lnTo>
                      <a:pt x="194" y="195"/>
                    </a:lnTo>
                    <a:lnTo>
                      <a:pt x="194" y="189"/>
                    </a:lnTo>
                    <a:lnTo>
                      <a:pt x="194" y="188"/>
                    </a:lnTo>
                    <a:lnTo>
                      <a:pt x="196" y="188"/>
                    </a:lnTo>
                    <a:lnTo>
                      <a:pt x="196" y="184"/>
                    </a:lnTo>
                    <a:lnTo>
                      <a:pt x="196" y="186"/>
                    </a:lnTo>
                    <a:lnTo>
                      <a:pt x="198" y="182"/>
                    </a:lnTo>
                    <a:lnTo>
                      <a:pt x="198" y="188"/>
                    </a:lnTo>
                    <a:lnTo>
                      <a:pt x="198" y="186"/>
                    </a:lnTo>
                    <a:lnTo>
                      <a:pt x="200" y="180"/>
                    </a:lnTo>
                    <a:lnTo>
                      <a:pt x="200" y="178"/>
                    </a:lnTo>
                    <a:lnTo>
                      <a:pt x="200" y="182"/>
                    </a:lnTo>
                    <a:lnTo>
                      <a:pt x="202" y="182"/>
                    </a:lnTo>
                    <a:lnTo>
                      <a:pt x="202" y="178"/>
                    </a:lnTo>
                    <a:lnTo>
                      <a:pt x="202" y="180"/>
                    </a:lnTo>
                    <a:lnTo>
                      <a:pt x="204" y="174"/>
                    </a:lnTo>
                    <a:lnTo>
                      <a:pt x="204" y="172"/>
                    </a:lnTo>
                    <a:lnTo>
                      <a:pt x="204" y="174"/>
                    </a:lnTo>
                    <a:lnTo>
                      <a:pt x="206" y="174"/>
                    </a:lnTo>
                    <a:lnTo>
                      <a:pt x="206" y="172"/>
                    </a:lnTo>
                    <a:lnTo>
                      <a:pt x="206" y="168"/>
                    </a:lnTo>
                    <a:lnTo>
                      <a:pt x="206" y="166"/>
                    </a:lnTo>
                    <a:lnTo>
                      <a:pt x="208" y="170"/>
                    </a:lnTo>
                    <a:lnTo>
                      <a:pt x="208" y="174"/>
                    </a:lnTo>
                    <a:lnTo>
                      <a:pt x="209" y="174"/>
                    </a:lnTo>
                    <a:lnTo>
                      <a:pt x="209" y="176"/>
                    </a:lnTo>
                    <a:lnTo>
                      <a:pt x="209" y="180"/>
                    </a:lnTo>
                    <a:lnTo>
                      <a:pt x="211" y="174"/>
                    </a:lnTo>
                    <a:lnTo>
                      <a:pt x="211" y="178"/>
                    </a:lnTo>
                    <a:lnTo>
                      <a:pt x="211" y="182"/>
                    </a:lnTo>
                    <a:lnTo>
                      <a:pt x="211" y="180"/>
                    </a:lnTo>
                    <a:lnTo>
                      <a:pt x="213" y="184"/>
                    </a:lnTo>
                    <a:lnTo>
                      <a:pt x="213" y="186"/>
                    </a:lnTo>
                    <a:lnTo>
                      <a:pt x="215" y="182"/>
                    </a:lnTo>
                    <a:lnTo>
                      <a:pt x="215" y="174"/>
                    </a:lnTo>
                    <a:lnTo>
                      <a:pt x="215" y="176"/>
                    </a:lnTo>
                    <a:lnTo>
                      <a:pt x="215" y="182"/>
                    </a:lnTo>
                    <a:lnTo>
                      <a:pt x="217" y="182"/>
                    </a:lnTo>
                    <a:lnTo>
                      <a:pt x="217" y="170"/>
                    </a:lnTo>
                    <a:lnTo>
                      <a:pt x="217" y="174"/>
                    </a:lnTo>
                    <a:lnTo>
                      <a:pt x="219" y="180"/>
                    </a:lnTo>
                    <a:lnTo>
                      <a:pt x="219" y="176"/>
                    </a:lnTo>
                    <a:lnTo>
                      <a:pt x="219" y="180"/>
                    </a:lnTo>
                    <a:lnTo>
                      <a:pt x="219" y="182"/>
                    </a:lnTo>
                    <a:lnTo>
                      <a:pt x="221" y="184"/>
                    </a:lnTo>
                    <a:lnTo>
                      <a:pt x="221" y="178"/>
                    </a:lnTo>
                    <a:lnTo>
                      <a:pt x="221" y="174"/>
                    </a:lnTo>
                    <a:lnTo>
                      <a:pt x="221" y="178"/>
                    </a:lnTo>
                    <a:lnTo>
                      <a:pt x="223" y="176"/>
                    </a:lnTo>
                    <a:lnTo>
                      <a:pt x="223" y="182"/>
                    </a:lnTo>
                    <a:lnTo>
                      <a:pt x="223" y="188"/>
                    </a:lnTo>
                    <a:lnTo>
                      <a:pt x="225" y="186"/>
                    </a:lnTo>
                    <a:lnTo>
                      <a:pt x="225" y="188"/>
                    </a:lnTo>
                    <a:lnTo>
                      <a:pt x="225" y="186"/>
                    </a:lnTo>
                    <a:lnTo>
                      <a:pt x="227" y="184"/>
                    </a:lnTo>
                    <a:lnTo>
                      <a:pt x="227" y="191"/>
                    </a:lnTo>
                    <a:lnTo>
                      <a:pt x="227" y="188"/>
                    </a:lnTo>
                    <a:lnTo>
                      <a:pt x="227" y="182"/>
                    </a:lnTo>
                    <a:lnTo>
                      <a:pt x="229" y="178"/>
                    </a:lnTo>
                    <a:lnTo>
                      <a:pt x="229" y="182"/>
                    </a:lnTo>
                    <a:lnTo>
                      <a:pt x="229" y="178"/>
                    </a:lnTo>
                    <a:lnTo>
                      <a:pt x="231" y="178"/>
                    </a:lnTo>
                    <a:lnTo>
                      <a:pt x="231" y="174"/>
                    </a:lnTo>
                    <a:lnTo>
                      <a:pt x="231" y="176"/>
                    </a:lnTo>
                    <a:lnTo>
                      <a:pt x="231" y="182"/>
                    </a:lnTo>
                    <a:lnTo>
                      <a:pt x="232" y="176"/>
                    </a:lnTo>
                    <a:lnTo>
                      <a:pt x="232" y="172"/>
                    </a:lnTo>
                    <a:lnTo>
                      <a:pt x="232" y="180"/>
                    </a:lnTo>
                    <a:lnTo>
                      <a:pt x="234" y="186"/>
                    </a:lnTo>
                    <a:lnTo>
                      <a:pt x="234" y="182"/>
                    </a:lnTo>
                    <a:lnTo>
                      <a:pt x="234" y="188"/>
                    </a:lnTo>
                    <a:lnTo>
                      <a:pt x="236" y="188"/>
                    </a:lnTo>
                    <a:lnTo>
                      <a:pt x="236" y="189"/>
                    </a:lnTo>
                    <a:lnTo>
                      <a:pt x="236" y="191"/>
                    </a:lnTo>
                    <a:lnTo>
                      <a:pt x="238" y="188"/>
                    </a:lnTo>
                    <a:lnTo>
                      <a:pt x="238" y="191"/>
                    </a:lnTo>
                    <a:lnTo>
                      <a:pt x="238" y="188"/>
                    </a:lnTo>
                    <a:lnTo>
                      <a:pt x="240" y="189"/>
                    </a:lnTo>
                    <a:lnTo>
                      <a:pt x="240" y="191"/>
                    </a:lnTo>
                    <a:lnTo>
                      <a:pt x="240" y="189"/>
                    </a:lnTo>
                    <a:lnTo>
                      <a:pt x="240" y="193"/>
                    </a:lnTo>
                    <a:lnTo>
                      <a:pt x="242" y="195"/>
                    </a:lnTo>
                    <a:lnTo>
                      <a:pt x="242" y="193"/>
                    </a:lnTo>
                    <a:lnTo>
                      <a:pt x="242" y="191"/>
                    </a:lnTo>
                    <a:lnTo>
                      <a:pt x="244" y="197"/>
                    </a:lnTo>
                    <a:lnTo>
                      <a:pt x="244" y="189"/>
                    </a:lnTo>
                    <a:lnTo>
                      <a:pt x="244" y="191"/>
                    </a:lnTo>
                    <a:lnTo>
                      <a:pt x="246" y="193"/>
                    </a:lnTo>
                    <a:lnTo>
                      <a:pt x="246" y="195"/>
                    </a:lnTo>
                    <a:lnTo>
                      <a:pt x="246" y="201"/>
                    </a:lnTo>
                    <a:lnTo>
                      <a:pt x="248" y="199"/>
                    </a:lnTo>
                    <a:lnTo>
                      <a:pt x="248" y="207"/>
                    </a:lnTo>
                    <a:lnTo>
                      <a:pt x="250" y="205"/>
                    </a:lnTo>
                    <a:lnTo>
                      <a:pt x="250" y="207"/>
                    </a:lnTo>
                    <a:lnTo>
                      <a:pt x="250" y="197"/>
                    </a:lnTo>
                    <a:lnTo>
                      <a:pt x="252" y="203"/>
                    </a:lnTo>
                    <a:lnTo>
                      <a:pt x="252" y="209"/>
                    </a:lnTo>
                    <a:lnTo>
                      <a:pt x="252" y="205"/>
                    </a:lnTo>
                    <a:lnTo>
                      <a:pt x="254" y="207"/>
                    </a:lnTo>
                    <a:lnTo>
                      <a:pt x="254" y="205"/>
                    </a:lnTo>
                    <a:lnTo>
                      <a:pt x="255" y="205"/>
                    </a:lnTo>
                    <a:lnTo>
                      <a:pt x="255" y="207"/>
                    </a:lnTo>
                    <a:lnTo>
                      <a:pt x="255" y="211"/>
                    </a:lnTo>
                    <a:lnTo>
                      <a:pt x="257" y="216"/>
                    </a:lnTo>
                    <a:lnTo>
                      <a:pt x="257" y="213"/>
                    </a:lnTo>
                    <a:lnTo>
                      <a:pt x="257" y="214"/>
                    </a:lnTo>
                    <a:lnTo>
                      <a:pt x="259" y="213"/>
                    </a:lnTo>
                    <a:lnTo>
                      <a:pt x="259" y="216"/>
                    </a:lnTo>
                    <a:lnTo>
                      <a:pt x="259" y="213"/>
                    </a:lnTo>
                    <a:lnTo>
                      <a:pt x="261" y="211"/>
                    </a:lnTo>
                    <a:lnTo>
                      <a:pt x="261" y="213"/>
                    </a:lnTo>
                    <a:lnTo>
                      <a:pt x="261" y="214"/>
                    </a:lnTo>
                    <a:lnTo>
                      <a:pt x="263" y="216"/>
                    </a:lnTo>
                    <a:lnTo>
                      <a:pt x="263" y="211"/>
                    </a:lnTo>
                    <a:lnTo>
                      <a:pt x="263" y="209"/>
                    </a:lnTo>
                    <a:lnTo>
                      <a:pt x="263" y="213"/>
                    </a:lnTo>
                    <a:lnTo>
                      <a:pt x="265" y="209"/>
                    </a:lnTo>
                    <a:lnTo>
                      <a:pt x="265" y="207"/>
                    </a:lnTo>
                    <a:lnTo>
                      <a:pt x="265" y="203"/>
                    </a:lnTo>
                    <a:lnTo>
                      <a:pt x="265" y="199"/>
                    </a:lnTo>
                    <a:lnTo>
                      <a:pt x="267" y="195"/>
                    </a:lnTo>
                    <a:lnTo>
                      <a:pt x="267" y="189"/>
                    </a:lnTo>
                    <a:lnTo>
                      <a:pt x="267" y="191"/>
                    </a:lnTo>
                    <a:lnTo>
                      <a:pt x="269" y="191"/>
                    </a:lnTo>
                    <a:lnTo>
                      <a:pt x="269" y="182"/>
                    </a:lnTo>
                    <a:lnTo>
                      <a:pt x="269" y="180"/>
                    </a:lnTo>
                    <a:lnTo>
                      <a:pt x="269" y="178"/>
                    </a:lnTo>
                    <a:lnTo>
                      <a:pt x="271" y="186"/>
                    </a:lnTo>
                    <a:lnTo>
                      <a:pt x="271" y="184"/>
                    </a:lnTo>
                    <a:lnTo>
                      <a:pt x="273" y="182"/>
                    </a:lnTo>
                    <a:lnTo>
                      <a:pt x="273" y="178"/>
                    </a:lnTo>
                    <a:lnTo>
                      <a:pt x="273" y="174"/>
                    </a:lnTo>
                    <a:lnTo>
                      <a:pt x="273" y="172"/>
                    </a:lnTo>
                    <a:lnTo>
                      <a:pt x="275" y="174"/>
                    </a:lnTo>
                    <a:lnTo>
                      <a:pt x="275" y="172"/>
                    </a:lnTo>
                    <a:lnTo>
                      <a:pt x="275" y="174"/>
                    </a:lnTo>
                    <a:lnTo>
                      <a:pt x="275" y="170"/>
                    </a:lnTo>
                    <a:lnTo>
                      <a:pt x="277" y="168"/>
                    </a:lnTo>
                    <a:lnTo>
                      <a:pt x="277" y="165"/>
                    </a:lnTo>
                    <a:lnTo>
                      <a:pt x="277" y="168"/>
                    </a:lnTo>
                    <a:lnTo>
                      <a:pt x="279" y="168"/>
                    </a:lnTo>
                    <a:lnTo>
                      <a:pt x="279" y="166"/>
                    </a:lnTo>
                    <a:lnTo>
                      <a:pt x="279" y="165"/>
                    </a:lnTo>
                    <a:lnTo>
                      <a:pt x="280" y="155"/>
                    </a:lnTo>
                    <a:lnTo>
                      <a:pt x="280" y="153"/>
                    </a:lnTo>
                    <a:lnTo>
                      <a:pt x="280" y="155"/>
                    </a:lnTo>
                    <a:lnTo>
                      <a:pt x="282" y="161"/>
                    </a:lnTo>
                    <a:lnTo>
                      <a:pt x="282" y="157"/>
                    </a:lnTo>
                    <a:lnTo>
                      <a:pt x="282" y="159"/>
                    </a:lnTo>
                    <a:lnTo>
                      <a:pt x="282" y="161"/>
                    </a:lnTo>
                    <a:lnTo>
                      <a:pt x="284" y="163"/>
                    </a:lnTo>
                    <a:lnTo>
                      <a:pt x="284" y="161"/>
                    </a:lnTo>
                    <a:lnTo>
                      <a:pt x="286" y="157"/>
                    </a:lnTo>
                    <a:lnTo>
                      <a:pt x="288" y="157"/>
                    </a:lnTo>
                    <a:lnTo>
                      <a:pt x="288" y="153"/>
                    </a:lnTo>
                    <a:lnTo>
                      <a:pt x="288" y="161"/>
                    </a:lnTo>
                    <a:lnTo>
                      <a:pt x="288" y="151"/>
                    </a:lnTo>
                    <a:lnTo>
                      <a:pt x="290" y="151"/>
                    </a:lnTo>
                    <a:lnTo>
                      <a:pt x="290" y="149"/>
                    </a:lnTo>
                    <a:lnTo>
                      <a:pt x="290" y="153"/>
                    </a:lnTo>
                    <a:lnTo>
                      <a:pt x="292" y="157"/>
                    </a:lnTo>
                    <a:lnTo>
                      <a:pt x="292" y="153"/>
                    </a:lnTo>
                    <a:lnTo>
                      <a:pt x="292" y="151"/>
                    </a:lnTo>
                    <a:lnTo>
                      <a:pt x="292" y="157"/>
                    </a:lnTo>
                    <a:lnTo>
                      <a:pt x="294" y="161"/>
                    </a:lnTo>
                    <a:lnTo>
                      <a:pt x="294" y="163"/>
                    </a:lnTo>
                    <a:lnTo>
                      <a:pt x="294" y="157"/>
                    </a:lnTo>
                    <a:lnTo>
                      <a:pt x="294" y="161"/>
                    </a:lnTo>
                    <a:lnTo>
                      <a:pt x="296" y="163"/>
                    </a:lnTo>
                    <a:lnTo>
                      <a:pt x="296" y="165"/>
                    </a:lnTo>
                    <a:lnTo>
                      <a:pt x="296" y="166"/>
                    </a:lnTo>
                    <a:lnTo>
                      <a:pt x="298" y="168"/>
                    </a:lnTo>
                    <a:lnTo>
                      <a:pt x="298" y="165"/>
                    </a:lnTo>
                    <a:lnTo>
                      <a:pt x="300" y="161"/>
                    </a:lnTo>
                    <a:lnTo>
                      <a:pt x="300" y="163"/>
                    </a:lnTo>
                    <a:lnTo>
                      <a:pt x="300" y="165"/>
                    </a:lnTo>
                    <a:lnTo>
                      <a:pt x="302" y="170"/>
                    </a:lnTo>
                    <a:lnTo>
                      <a:pt x="302" y="168"/>
                    </a:lnTo>
                    <a:lnTo>
                      <a:pt x="302" y="170"/>
                    </a:lnTo>
                    <a:lnTo>
                      <a:pt x="302" y="172"/>
                    </a:lnTo>
                    <a:lnTo>
                      <a:pt x="303" y="170"/>
                    </a:lnTo>
                    <a:lnTo>
                      <a:pt x="303" y="174"/>
                    </a:lnTo>
                    <a:lnTo>
                      <a:pt x="305" y="172"/>
                    </a:lnTo>
                    <a:lnTo>
                      <a:pt x="305" y="170"/>
                    </a:lnTo>
                    <a:lnTo>
                      <a:pt x="305" y="172"/>
                    </a:lnTo>
                    <a:lnTo>
                      <a:pt x="305" y="168"/>
                    </a:lnTo>
                    <a:lnTo>
                      <a:pt x="307" y="170"/>
                    </a:lnTo>
                    <a:lnTo>
                      <a:pt x="307" y="166"/>
                    </a:lnTo>
                    <a:lnTo>
                      <a:pt x="309" y="170"/>
                    </a:lnTo>
                    <a:lnTo>
                      <a:pt x="309" y="168"/>
                    </a:lnTo>
                    <a:lnTo>
                      <a:pt x="309" y="166"/>
                    </a:lnTo>
                    <a:lnTo>
                      <a:pt x="311" y="161"/>
                    </a:lnTo>
                    <a:lnTo>
                      <a:pt x="311" y="174"/>
                    </a:lnTo>
                    <a:lnTo>
                      <a:pt x="311" y="180"/>
                    </a:lnTo>
                    <a:lnTo>
                      <a:pt x="313" y="199"/>
                    </a:lnTo>
                    <a:lnTo>
                      <a:pt x="315" y="209"/>
                    </a:lnTo>
                    <a:lnTo>
                      <a:pt x="315" y="203"/>
                    </a:lnTo>
                    <a:lnTo>
                      <a:pt x="315" y="201"/>
                    </a:lnTo>
                    <a:lnTo>
                      <a:pt x="315" y="203"/>
                    </a:lnTo>
                    <a:lnTo>
                      <a:pt x="317" y="213"/>
                    </a:lnTo>
                    <a:lnTo>
                      <a:pt x="317" y="228"/>
                    </a:lnTo>
                    <a:lnTo>
                      <a:pt x="317" y="224"/>
                    </a:lnTo>
                    <a:lnTo>
                      <a:pt x="319" y="232"/>
                    </a:lnTo>
                    <a:lnTo>
                      <a:pt x="319" y="236"/>
                    </a:lnTo>
                    <a:lnTo>
                      <a:pt x="321" y="239"/>
                    </a:lnTo>
                    <a:lnTo>
                      <a:pt x="321" y="245"/>
                    </a:lnTo>
                    <a:lnTo>
                      <a:pt x="321" y="243"/>
                    </a:lnTo>
                    <a:lnTo>
                      <a:pt x="321" y="234"/>
                    </a:lnTo>
                    <a:lnTo>
                      <a:pt x="323" y="236"/>
                    </a:lnTo>
                    <a:lnTo>
                      <a:pt x="323" y="237"/>
                    </a:lnTo>
                    <a:lnTo>
                      <a:pt x="325" y="237"/>
                    </a:lnTo>
                    <a:lnTo>
                      <a:pt x="325" y="236"/>
                    </a:lnTo>
                    <a:lnTo>
                      <a:pt x="325" y="232"/>
                    </a:lnTo>
                    <a:lnTo>
                      <a:pt x="326" y="226"/>
                    </a:lnTo>
                    <a:lnTo>
                      <a:pt x="326" y="220"/>
                    </a:lnTo>
                    <a:lnTo>
                      <a:pt x="326" y="230"/>
                    </a:lnTo>
                    <a:lnTo>
                      <a:pt x="326" y="228"/>
                    </a:lnTo>
                    <a:lnTo>
                      <a:pt x="328" y="224"/>
                    </a:lnTo>
                    <a:lnTo>
                      <a:pt x="328" y="222"/>
                    </a:lnTo>
                    <a:lnTo>
                      <a:pt x="330" y="226"/>
                    </a:lnTo>
                    <a:lnTo>
                      <a:pt x="330" y="222"/>
                    </a:lnTo>
                    <a:lnTo>
                      <a:pt x="330" y="214"/>
                    </a:lnTo>
                    <a:lnTo>
                      <a:pt x="330" y="211"/>
                    </a:lnTo>
                    <a:lnTo>
                      <a:pt x="332" y="205"/>
                    </a:lnTo>
                    <a:lnTo>
                      <a:pt x="332" y="203"/>
                    </a:lnTo>
                    <a:lnTo>
                      <a:pt x="332" y="201"/>
                    </a:lnTo>
                    <a:lnTo>
                      <a:pt x="334" y="203"/>
                    </a:lnTo>
                    <a:lnTo>
                      <a:pt x="334" y="205"/>
                    </a:lnTo>
                    <a:lnTo>
                      <a:pt x="334" y="207"/>
                    </a:lnTo>
                    <a:lnTo>
                      <a:pt x="334" y="199"/>
                    </a:lnTo>
                    <a:lnTo>
                      <a:pt x="336" y="199"/>
                    </a:lnTo>
                    <a:lnTo>
                      <a:pt x="336" y="197"/>
                    </a:lnTo>
                    <a:lnTo>
                      <a:pt x="338" y="197"/>
                    </a:lnTo>
                    <a:lnTo>
                      <a:pt x="338" y="195"/>
                    </a:lnTo>
                    <a:lnTo>
                      <a:pt x="338" y="191"/>
                    </a:lnTo>
                    <a:lnTo>
                      <a:pt x="340" y="189"/>
                    </a:lnTo>
                    <a:lnTo>
                      <a:pt x="340" y="184"/>
                    </a:lnTo>
                    <a:lnTo>
                      <a:pt x="340" y="180"/>
                    </a:lnTo>
                    <a:lnTo>
                      <a:pt x="342" y="184"/>
                    </a:lnTo>
                    <a:lnTo>
                      <a:pt x="342" y="186"/>
                    </a:lnTo>
                    <a:lnTo>
                      <a:pt x="342" y="184"/>
                    </a:lnTo>
                    <a:lnTo>
                      <a:pt x="344" y="174"/>
                    </a:lnTo>
                    <a:lnTo>
                      <a:pt x="344" y="178"/>
                    </a:lnTo>
                    <a:lnTo>
                      <a:pt x="344" y="176"/>
                    </a:lnTo>
                    <a:lnTo>
                      <a:pt x="344" y="170"/>
                    </a:lnTo>
                    <a:lnTo>
                      <a:pt x="346" y="172"/>
                    </a:lnTo>
                    <a:lnTo>
                      <a:pt x="346" y="170"/>
                    </a:lnTo>
                    <a:lnTo>
                      <a:pt x="346" y="168"/>
                    </a:lnTo>
                    <a:lnTo>
                      <a:pt x="348" y="165"/>
                    </a:lnTo>
                    <a:lnTo>
                      <a:pt x="348" y="170"/>
                    </a:lnTo>
                    <a:lnTo>
                      <a:pt x="350" y="180"/>
                    </a:lnTo>
                    <a:lnTo>
                      <a:pt x="350" y="174"/>
                    </a:lnTo>
                    <a:lnTo>
                      <a:pt x="350" y="176"/>
                    </a:lnTo>
                    <a:lnTo>
                      <a:pt x="350" y="172"/>
                    </a:lnTo>
                    <a:lnTo>
                      <a:pt x="351" y="172"/>
                    </a:lnTo>
                    <a:lnTo>
                      <a:pt x="351" y="170"/>
                    </a:lnTo>
                    <a:lnTo>
                      <a:pt x="353" y="170"/>
                    </a:lnTo>
                    <a:lnTo>
                      <a:pt x="353" y="168"/>
                    </a:lnTo>
                    <a:lnTo>
                      <a:pt x="353" y="172"/>
                    </a:lnTo>
                    <a:lnTo>
                      <a:pt x="355" y="166"/>
                    </a:lnTo>
                    <a:lnTo>
                      <a:pt x="355" y="168"/>
                    </a:lnTo>
                    <a:lnTo>
                      <a:pt x="355" y="170"/>
                    </a:lnTo>
                    <a:lnTo>
                      <a:pt x="355" y="168"/>
                    </a:lnTo>
                    <a:lnTo>
                      <a:pt x="357" y="168"/>
                    </a:lnTo>
                    <a:lnTo>
                      <a:pt x="357" y="178"/>
                    </a:lnTo>
                    <a:lnTo>
                      <a:pt x="357" y="180"/>
                    </a:lnTo>
                    <a:lnTo>
                      <a:pt x="359" y="174"/>
                    </a:lnTo>
                    <a:lnTo>
                      <a:pt x="359" y="178"/>
                    </a:lnTo>
                    <a:lnTo>
                      <a:pt x="359" y="180"/>
                    </a:lnTo>
                    <a:lnTo>
                      <a:pt x="361" y="182"/>
                    </a:lnTo>
                    <a:lnTo>
                      <a:pt x="361" y="184"/>
                    </a:lnTo>
                    <a:lnTo>
                      <a:pt x="361" y="191"/>
                    </a:lnTo>
                    <a:lnTo>
                      <a:pt x="363" y="195"/>
                    </a:lnTo>
                    <a:lnTo>
                      <a:pt x="363" y="191"/>
                    </a:lnTo>
                    <a:lnTo>
                      <a:pt x="363" y="199"/>
                    </a:lnTo>
                    <a:lnTo>
                      <a:pt x="363" y="209"/>
                    </a:lnTo>
                    <a:lnTo>
                      <a:pt x="365" y="216"/>
                    </a:lnTo>
                    <a:lnTo>
                      <a:pt x="365" y="228"/>
                    </a:lnTo>
                    <a:lnTo>
                      <a:pt x="365" y="232"/>
                    </a:lnTo>
                    <a:lnTo>
                      <a:pt x="367" y="237"/>
                    </a:lnTo>
                    <a:lnTo>
                      <a:pt x="367" y="247"/>
                    </a:lnTo>
                    <a:lnTo>
                      <a:pt x="367" y="251"/>
                    </a:lnTo>
                    <a:lnTo>
                      <a:pt x="369" y="249"/>
                    </a:lnTo>
                    <a:lnTo>
                      <a:pt x="369" y="251"/>
                    </a:lnTo>
                    <a:lnTo>
                      <a:pt x="369" y="259"/>
                    </a:lnTo>
                    <a:lnTo>
                      <a:pt x="369" y="262"/>
                    </a:lnTo>
                    <a:lnTo>
                      <a:pt x="371" y="270"/>
                    </a:lnTo>
                    <a:lnTo>
                      <a:pt x="371" y="278"/>
                    </a:lnTo>
                    <a:lnTo>
                      <a:pt x="373" y="280"/>
                    </a:lnTo>
                    <a:lnTo>
                      <a:pt x="373" y="282"/>
                    </a:lnTo>
                    <a:lnTo>
                      <a:pt x="373" y="280"/>
                    </a:lnTo>
                    <a:lnTo>
                      <a:pt x="373" y="282"/>
                    </a:lnTo>
                    <a:lnTo>
                      <a:pt x="374" y="274"/>
                    </a:lnTo>
                    <a:lnTo>
                      <a:pt x="374" y="282"/>
                    </a:lnTo>
                    <a:lnTo>
                      <a:pt x="374" y="285"/>
                    </a:lnTo>
                    <a:lnTo>
                      <a:pt x="374" y="282"/>
                    </a:lnTo>
                    <a:lnTo>
                      <a:pt x="376" y="280"/>
                    </a:lnTo>
                    <a:lnTo>
                      <a:pt x="376" y="278"/>
                    </a:lnTo>
                    <a:lnTo>
                      <a:pt x="378" y="268"/>
                    </a:lnTo>
                    <a:lnTo>
                      <a:pt x="378" y="266"/>
                    </a:lnTo>
                    <a:lnTo>
                      <a:pt x="378" y="251"/>
                    </a:lnTo>
                    <a:lnTo>
                      <a:pt x="380" y="251"/>
                    </a:lnTo>
                    <a:lnTo>
                      <a:pt x="380" y="257"/>
                    </a:lnTo>
                    <a:lnTo>
                      <a:pt x="382" y="253"/>
                    </a:lnTo>
                    <a:lnTo>
                      <a:pt x="382" y="249"/>
                    </a:lnTo>
                    <a:lnTo>
                      <a:pt x="382" y="245"/>
                    </a:lnTo>
                    <a:lnTo>
                      <a:pt x="382" y="247"/>
                    </a:lnTo>
                    <a:lnTo>
                      <a:pt x="384" y="253"/>
                    </a:lnTo>
                    <a:lnTo>
                      <a:pt x="384" y="249"/>
                    </a:lnTo>
                    <a:lnTo>
                      <a:pt x="384" y="243"/>
                    </a:lnTo>
                    <a:lnTo>
                      <a:pt x="384" y="236"/>
                    </a:lnTo>
                    <a:lnTo>
                      <a:pt x="386" y="228"/>
                    </a:lnTo>
                    <a:lnTo>
                      <a:pt x="386" y="224"/>
                    </a:lnTo>
                    <a:lnTo>
                      <a:pt x="386" y="220"/>
                    </a:lnTo>
                    <a:lnTo>
                      <a:pt x="388" y="224"/>
                    </a:lnTo>
                    <a:lnTo>
                      <a:pt x="388" y="226"/>
                    </a:lnTo>
                    <a:lnTo>
                      <a:pt x="388" y="228"/>
                    </a:lnTo>
                    <a:lnTo>
                      <a:pt x="388" y="224"/>
                    </a:lnTo>
                    <a:lnTo>
                      <a:pt x="390" y="220"/>
                    </a:lnTo>
                    <a:lnTo>
                      <a:pt x="390" y="222"/>
                    </a:lnTo>
                    <a:lnTo>
                      <a:pt x="392" y="213"/>
                    </a:lnTo>
                    <a:lnTo>
                      <a:pt x="392" y="214"/>
                    </a:lnTo>
                    <a:lnTo>
                      <a:pt x="392" y="218"/>
                    </a:lnTo>
                    <a:lnTo>
                      <a:pt x="394" y="222"/>
                    </a:lnTo>
                    <a:lnTo>
                      <a:pt x="394" y="216"/>
                    </a:lnTo>
                    <a:lnTo>
                      <a:pt x="394" y="214"/>
                    </a:lnTo>
                    <a:lnTo>
                      <a:pt x="394" y="216"/>
                    </a:lnTo>
                    <a:lnTo>
                      <a:pt x="396" y="218"/>
                    </a:lnTo>
                    <a:lnTo>
                      <a:pt x="396" y="220"/>
                    </a:lnTo>
                    <a:lnTo>
                      <a:pt x="397" y="226"/>
                    </a:lnTo>
                    <a:lnTo>
                      <a:pt x="397" y="224"/>
                    </a:lnTo>
                    <a:lnTo>
                      <a:pt x="397" y="222"/>
                    </a:lnTo>
                    <a:lnTo>
                      <a:pt x="399" y="224"/>
                    </a:lnTo>
                    <a:lnTo>
                      <a:pt x="399" y="230"/>
                    </a:lnTo>
                    <a:lnTo>
                      <a:pt x="399" y="226"/>
                    </a:lnTo>
                    <a:lnTo>
                      <a:pt x="401" y="228"/>
                    </a:lnTo>
                    <a:lnTo>
                      <a:pt x="401" y="226"/>
                    </a:lnTo>
                    <a:lnTo>
                      <a:pt x="401" y="237"/>
                    </a:lnTo>
                    <a:lnTo>
                      <a:pt x="401" y="236"/>
                    </a:lnTo>
                    <a:lnTo>
                      <a:pt x="403" y="237"/>
                    </a:lnTo>
                    <a:lnTo>
                      <a:pt x="403" y="236"/>
                    </a:lnTo>
                    <a:lnTo>
                      <a:pt x="403" y="232"/>
                    </a:lnTo>
                    <a:lnTo>
                      <a:pt x="405" y="230"/>
                    </a:lnTo>
                    <a:lnTo>
                      <a:pt x="405" y="234"/>
                    </a:lnTo>
                    <a:lnTo>
                      <a:pt x="407" y="232"/>
                    </a:lnTo>
                    <a:lnTo>
                      <a:pt x="407" y="237"/>
                    </a:lnTo>
                    <a:lnTo>
                      <a:pt x="407" y="230"/>
                    </a:lnTo>
                    <a:lnTo>
                      <a:pt x="407" y="224"/>
                    </a:lnTo>
                    <a:lnTo>
                      <a:pt x="409" y="222"/>
                    </a:lnTo>
                    <a:lnTo>
                      <a:pt x="409" y="220"/>
                    </a:lnTo>
                    <a:lnTo>
                      <a:pt x="411" y="214"/>
                    </a:lnTo>
                    <a:lnTo>
                      <a:pt x="411" y="213"/>
                    </a:lnTo>
                    <a:lnTo>
                      <a:pt x="411" y="214"/>
                    </a:lnTo>
                    <a:lnTo>
                      <a:pt x="413" y="213"/>
                    </a:lnTo>
                    <a:lnTo>
                      <a:pt x="413" y="207"/>
                    </a:lnTo>
                    <a:lnTo>
                      <a:pt x="413" y="203"/>
                    </a:lnTo>
                    <a:lnTo>
                      <a:pt x="413" y="197"/>
                    </a:lnTo>
                    <a:lnTo>
                      <a:pt x="415" y="195"/>
                    </a:lnTo>
                    <a:lnTo>
                      <a:pt x="415" y="199"/>
                    </a:lnTo>
                    <a:lnTo>
                      <a:pt x="415" y="197"/>
                    </a:lnTo>
                    <a:lnTo>
                      <a:pt x="417" y="197"/>
                    </a:lnTo>
                    <a:lnTo>
                      <a:pt x="417" y="195"/>
                    </a:lnTo>
                    <a:lnTo>
                      <a:pt x="417" y="184"/>
                    </a:lnTo>
                    <a:lnTo>
                      <a:pt x="417" y="182"/>
                    </a:lnTo>
                    <a:lnTo>
                      <a:pt x="419" y="184"/>
                    </a:lnTo>
                    <a:lnTo>
                      <a:pt x="421" y="182"/>
                    </a:lnTo>
                    <a:lnTo>
                      <a:pt x="421" y="178"/>
                    </a:lnTo>
                    <a:lnTo>
                      <a:pt x="422" y="180"/>
                    </a:lnTo>
                    <a:lnTo>
                      <a:pt x="422" y="178"/>
                    </a:lnTo>
                    <a:lnTo>
                      <a:pt x="422" y="176"/>
                    </a:lnTo>
                    <a:lnTo>
                      <a:pt x="424" y="174"/>
                    </a:lnTo>
                    <a:lnTo>
                      <a:pt x="424" y="176"/>
                    </a:lnTo>
                    <a:lnTo>
                      <a:pt x="424" y="178"/>
                    </a:lnTo>
                    <a:lnTo>
                      <a:pt x="426" y="172"/>
                    </a:lnTo>
                    <a:lnTo>
                      <a:pt x="426" y="170"/>
                    </a:lnTo>
                    <a:lnTo>
                      <a:pt x="426" y="174"/>
                    </a:lnTo>
                    <a:lnTo>
                      <a:pt x="428" y="176"/>
                    </a:lnTo>
                    <a:lnTo>
                      <a:pt x="428" y="170"/>
                    </a:lnTo>
                    <a:lnTo>
                      <a:pt x="430" y="170"/>
                    </a:lnTo>
                    <a:lnTo>
                      <a:pt x="430" y="165"/>
                    </a:lnTo>
                    <a:lnTo>
                      <a:pt x="430" y="170"/>
                    </a:lnTo>
                    <a:lnTo>
                      <a:pt x="430" y="163"/>
                    </a:lnTo>
                    <a:lnTo>
                      <a:pt x="432" y="165"/>
                    </a:lnTo>
                    <a:lnTo>
                      <a:pt x="432" y="163"/>
                    </a:lnTo>
                    <a:lnTo>
                      <a:pt x="434" y="166"/>
                    </a:lnTo>
                    <a:lnTo>
                      <a:pt x="434" y="165"/>
                    </a:lnTo>
                    <a:lnTo>
                      <a:pt x="436" y="163"/>
                    </a:lnTo>
                    <a:lnTo>
                      <a:pt x="436" y="155"/>
                    </a:lnTo>
                    <a:lnTo>
                      <a:pt x="436" y="157"/>
                    </a:lnTo>
                    <a:lnTo>
                      <a:pt x="436" y="159"/>
                    </a:lnTo>
                    <a:lnTo>
                      <a:pt x="438" y="163"/>
                    </a:lnTo>
                    <a:lnTo>
                      <a:pt x="438" y="159"/>
                    </a:lnTo>
                    <a:lnTo>
                      <a:pt x="438" y="157"/>
                    </a:lnTo>
                    <a:lnTo>
                      <a:pt x="438" y="161"/>
                    </a:lnTo>
                    <a:lnTo>
                      <a:pt x="440" y="161"/>
                    </a:lnTo>
                    <a:lnTo>
                      <a:pt x="440" y="163"/>
                    </a:lnTo>
                    <a:lnTo>
                      <a:pt x="442" y="161"/>
                    </a:lnTo>
                    <a:lnTo>
                      <a:pt x="442" y="157"/>
                    </a:lnTo>
                    <a:lnTo>
                      <a:pt x="442" y="161"/>
                    </a:lnTo>
                    <a:lnTo>
                      <a:pt x="442" y="163"/>
                    </a:lnTo>
                    <a:lnTo>
                      <a:pt x="444" y="161"/>
                    </a:lnTo>
                    <a:lnTo>
                      <a:pt x="445" y="157"/>
                    </a:lnTo>
                    <a:lnTo>
                      <a:pt x="445" y="159"/>
                    </a:lnTo>
                    <a:lnTo>
                      <a:pt x="447" y="159"/>
                    </a:lnTo>
                    <a:lnTo>
                      <a:pt x="447" y="163"/>
                    </a:lnTo>
                    <a:lnTo>
                      <a:pt x="447" y="165"/>
                    </a:lnTo>
                    <a:lnTo>
                      <a:pt x="449" y="163"/>
                    </a:lnTo>
                    <a:lnTo>
                      <a:pt x="449" y="157"/>
                    </a:lnTo>
                    <a:lnTo>
                      <a:pt x="449" y="155"/>
                    </a:lnTo>
                    <a:lnTo>
                      <a:pt x="451" y="153"/>
                    </a:lnTo>
                    <a:lnTo>
                      <a:pt x="451" y="155"/>
                    </a:lnTo>
                    <a:lnTo>
                      <a:pt x="451" y="153"/>
                    </a:lnTo>
                    <a:lnTo>
                      <a:pt x="451" y="149"/>
                    </a:lnTo>
                    <a:lnTo>
                      <a:pt x="453" y="155"/>
                    </a:lnTo>
                    <a:lnTo>
                      <a:pt x="453" y="153"/>
                    </a:lnTo>
                    <a:lnTo>
                      <a:pt x="453" y="149"/>
                    </a:lnTo>
                    <a:lnTo>
                      <a:pt x="455" y="153"/>
                    </a:lnTo>
                    <a:lnTo>
                      <a:pt x="455" y="147"/>
                    </a:lnTo>
                    <a:lnTo>
                      <a:pt x="455" y="153"/>
                    </a:lnTo>
                    <a:lnTo>
                      <a:pt x="457" y="151"/>
                    </a:lnTo>
                    <a:lnTo>
                      <a:pt x="457" y="153"/>
                    </a:lnTo>
                    <a:lnTo>
                      <a:pt x="459" y="153"/>
                    </a:lnTo>
                    <a:lnTo>
                      <a:pt x="459" y="151"/>
                    </a:lnTo>
                    <a:lnTo>
                      <a:pt x="459" y="155"/>
                    </a:lnTo>
                    <a:lnTo>
                      <a:pt x="459" y="151"/>
                    </a:lnTo>
                    <a:lnTo>
                      <a:pt x="461" y="153"/>
                    </a:lnTo>
                    <a:lnTo>
                      <a:pt x="461" y="151"/>
                    </a:lnTo>
                    <a:lnTo>
                      <a:pt x="461" y="147"/>
                    </a:lnTo>
                    <a:lnTo>
                      <a:pt x="461" y="151"/>
                    </a:lnTo>
                    <a:lnTo>
                      <a:pt x="463" y="155"/>
                    </a:lnTo>
                    <a:lnTo>
                      <a:pt x="463" y="153"/>
                    </a:lnTo>
                    <a:lnTo>
                      <a:pt x="465" y="147"/>
                    </a:lnTo>
                    <a:lnTo>
                      <a:pt x="465" y="149"/>
                    </a:lnTo>
                    <a:lnTo>
                      <a:pt x="465" y="151"/>
                    </a:lnTo>
                    <a:lnTo>
                      <a:pt x="465" y="149"/>
                    </a:lnTo>
                    <a:lnTo>
                      <a:pt x="467" y="149"/>
                    </a:lnTo>
                    <a:lnTo>
                      <a:pt x="467" y="147"/>
                    </a:lnTo>
                    <a:lnTo>
                      <a:pt x="468" y="149"/>
                    </a:lnTo>
                    <a:lnTo>
                      <a:pt x="468" y="147"/>
                    </a:lnTo>
                    <a:lnTo>
                      <a:pt x="468" y="149"/>
                    </a:lnTo>
                    <a:lnTo>
                      <a:pt x="468" y="147"/>
                    </a:lnTo>
                    <a:lnTo>
                      <a:pt x="470" y="147"/>
                    </a:lnTo>
                    <a:lnTo>
                      <a:pt x="470" y="149"/>
                    </a:lnTo>
                    <a:lnTo>
                      <a:pt x="472" y="147"/>
                    </a:lnTo>
                    <a:lnTo>
                      <a:pt x="472" y="151"/>
                    </a:lnTo>
                    <a:lnTo>
                      <a:pt x="472" y="147"/>
                    </a:lnTo>
                    <a:lnTo>
                      <a:pt x="474" y="145"/>
                    </a:lnTo>
                    <a:lnTo>
                      <a:pt x="474" y="143"/>
                    </a:lnTo>
                    <a:lnTo>
                      <a:pt x="474" y="147"/>
                    </a:lnTo>
                    <a:lnTo>
                      <a:pt x="476" y="143"/>
                    </a:lnTo>
                    <a:lnTo>
                      <a:pt x="476" y="149"/>
                    </a:lnTo>
                    <a:lnTo>
                      <a:pt x="478" y="149"/>
                    </a:lnTo>
                    <a:lnTo>
                      <a:pt x="478" y="145"/>
                    </a:lnTo>
                    <a:lnTo>
                      <a:pt x="478" y="149"/>
                    </a:lnTo>
                    <a:lnTo>
                      <a:pt x="480" y="151"/>
                    </a:lnTo>
                    <a:lnTo>
                      <a:pt x="480" y="149"/>
                    </a:lnTo>
                    <a:lnTo>
                      <a:pt x="482" y="149"/>
                    </a:lnTo>
                    <a:lnTo>
                      <a:pt x="482" y="151"/>
                    </a:lnTo>
                    <a:lnTo>
                      <a:pt x="484" y="151"/>
                    </a:lnTo>
                    <a:lnTo>
                      <a:pt x="484" y="149"/>
                    </a:lnTo>
                    <a:lnTo>
                      <a:pt x="484" y="157"/>
                    </a:lnTo>
                    <a:lnTo>
                      <a:pt x="486" y="149"/>
                    </a:lnTo>
                    <a:lnTo>
                      <a:pt x="486" y="153"/>
                    </a:lnTo>
                    <a:lnTo>
                      <a:pt x="486" y="151"/>
                    </a:lnTo>
                    <a:lnTo>
                      <a:pt x="488" y="151"/>
                    </a:lnTo>
                    <a:lnTo>
                      <a:pt x="488" y="149"/>
                    </a:lnTo>
                    <a:lnTo>
                      <a:pt x="490" y="147"/>
                    </a:lnTo>
                    <a:lnTo>
                      <a:pt x="490" y="143"/>
                    </a:lnTo>
                    <a:lnTo>
                      <a:pt x="490" y="140"/>
                    </a:lnTo>
                    <a:lnTo>
                      <a:pt x="490" y="138"/>
                    </a:lnTo>
                    <a:lnTo>
                      <a:pt x="491" y="142"/>
                    </a:lnTo>
                    <a:lnTo>
                      <a:pt x="491" y="145"/>
                    </a:lnTo>
                    <a:lnTo>
                      <a:pt x="491" y="153"/>
                    </a:lnTo>
                    <a:lnTo>
                      <a:pt x="493" y="151"/>
                    </a:lnTo>
                    <a:lnTo>
                      <a:pt x="493" y="147"/>
                    </a:lnTo>
                    <a:lnTo>
                      <a:pt x="493" y="151"/>
                    </a:lnTo>
                    <a:lnTo>
                      <a:pt x="495" y="151"/>
                    </a:lnTo>
                    <a:lnTo>
                      <a:pt x="495" y="143"/>
                    </a:lnTo>
                    <a:lnTo>
                      <a:pt x="495" y="145"/>
                    </a:lnTo>
                    <a:lnTo>
                      <a:pt x="495" y="147"/>
                    </a:lnTo>
                    <a:lnTo>
                      <a:pt x="497" y="140"/>
                    </a:lnTo>
                    <a:lnTo>
                      <a:pt x="497" y="142"/>
                    </a:lnTo>
                    <a:lnTo>
                      <a:pt x="497" y="140"/>
                    </a:lnTo>
                    <a:lnTo>
                      <a:pt x="499" y="138"/>
                    </a:lnTo>
                    <a:lnTo>
                      <a:pt x="499" y="140"/>
                    </a:lnTo>
                    <a:lnTo>
                      <a:pt x="499" y="145"/>
                    </a:lnTo>
                    <a:lnTo>
                      <a:pt x="501" y="145"/>
                    </a:lnTo>
                    <a:lnTo>
                      <a:pt x="501" y="140"/>
                    </a:lnTo>
                    <a:lnTo>
                      <a:pt x="501" y="145"/>
                    </a:lnTo>
                    <a:lnTo>
                      <a:pt x="503" y="147"/>
                    </a:lnTo>
                    <a:lnTo>
                      <a:pt x="503" y="145"/>
                    </a:lnTo>
                    <a:lnTo>
                      <a:pt x="503" y="140"/>
                    </a:lnTo>
                    <a:lnTo>
                      <a:pt x="505" y="143"/>
                    </a:lnTo>
                    <a:lnTo>
                      <a:pt x="505" y="136"/>
                    </a:lnTo>
                    <a:lnTo>
                      <a:pt x="505" y="143"/>
                    </a:lnTo>
                    <a:lnTo>
                      <a:pt x="505" y="140"/>
                    </a:lnTo>
                    <a:lnTo>
                      <a:pt x="507" y="138"/>
                    </a:lnTo>
                    <a:lnTo>
                      <a:pt x="507" y="142"/>
                    </a:lnTo>
                    <a:lnTo>
                      <a:pt x="507" y="140"/>
                    </a:lnTo>
                    <a:lnTo>
                      <a:pt x="509" y="140"/>
                    </a:lnTo>
                    <a:lnTo>
                      <a:pt x="509" y="138"/>
                    </a:lnTo>
                    <a:lnTo>
                      <a:pt x="511" y="132"/>
                    </a:lnTo>
                    <a:lnTo>
                      <a:pt x="511" y="143"/>
                    </a:lnTo>
                    <a:lnTo>
                      <a:pt x="511" y="142"/>
                    </a:lnTo>
                    <a:lnTo>
                      <a:pt x="513" y="140"/>
                    </a:lnTo>
                    <a:lnTo>
                      <a:pt x="513" y="142"/>
                    </a:lnTo>
                    <a:lnTo>
                      <a:pt x="515" y="140"/>
                    </a:lnTo>
                    <a:lnTo>
                      <a:pt x="515" y="145"/>
                    </a:lnTo>
                    <a:lnTo>
                      <a:pt x="515" y="142"/>
                    </a:lnTo>
                    <a:lnTo>
                      <a:pt x="515" y="140"/>
                    </a:lnTo>
                    <a:lnTo>
                      <a:pt x="516" y="143"/>
                    </a:lnTo>
                    <a:lnTo>
                      <a:pt x="516" y="147"/>
                    </a:lnTo>
                    <a:lnTo>
                      <a:pt x="516" y="143"/>
                    </a:lnTo>
                    <a:lnTo>
                      <a:pt x="518" y="142"/>
                    </a:lnTo>
                    <a:lnTo>
                      <a:pt x="518" y="140"/>
                    </a:lnTo>
                    <a:lnTo>
                      <a:pt x="518" y="143"/>
                    </a:lnTo>
                    <a:lnTo>
                      <a:pt x="518" y="145"/>
                    </a:lnTo>
                    <a:lnTo>
                      <a:pt x="520" y="147"/>
                    </a:lnTo>
                    <a:lnTo>
                      <a:pt x="520" y="149"/>
                    </a:lnTo>
                    <a:lnTo>
                      <a:pt x="522" y="149"/>
                    </a:lnTo>
                    <a:lnTo>
                      <a:pt x="522" y="143"/>
                    </a:lnTo>
                    <a:lnTo>
                      <a:pt x="522" y="142"/>
                    </a:lnTo>
                    <a:lnTo>
                      <a:pt x="522" y="140"/>
                    </a:lnTo>
                    <a:lnTo>
                      <a:pt x="524" y="142"/>
                    </a:lnTo>
                    <a:lnTo>
                      <a:pt x="524" y="147"/>
                    </a:lnTo>
                    <a:lnTo>
                      <a:pt x="524" y="145"/>
                    </a:lnTo>
                    <a:lnTo>
                      <a:pt x="524" y="142"/>
                    </a:lnTo>
                    <a:lnTo>
                      <a:pt x="526" y="140"/>
                    </a:lnTo>
                    <a:lnTo>
                      <a:pt x="526" y="134"/>
                    </a:lnTo>
                    <a:lnTo>
                      <a:pt x="528" y="136"/>
                    </a:lnTo>
                    <a:lnTo>
                      <a:pt x="528" y="140"/>
                    </a:lnTo>
                    <a:lnTo>
                      <a:pt x="528" y="147"/>
                    </a:lnTo>
                    <a:lnTo>
                      <a:pt x="528" y="142"/>
                    </a:lnTo>
                    <a:lnTo>
                      <a:pt x="530" y="140"/>
                    </a:lnTo>
                    <a:lnTo>
                      <a:pt x="530" y="143"/>
                    </a:lnTo>
                    <a:lnTo>
                      <a:pt x="532" y="143"/>
                    </a:lnTo>
                    <a:lnTo>
                      <a:pt x="532" y="140"/>
                    </a:lnTo>
                    <a:lnTo>
                      <a:pt x="532" y="145"/>
                    </a:lnTo>
                    <a:lnTo>
                      <a:pt x="534" y="143"/>
                    </a:lnTo>
                    <a:lnTo>
                      <a:pt x="534" y="140"/>
                    </a:lnTo>
                    <a:lnTo>
                      <a:pt x="534" y="142"/>
                    </a:lnTo>
                    <a:lnTo>
                      <a:pt x="534" y="140"/>
                    </a:lnTo>
                    <a:lnTo>
                      <a:pt x="536" y="138"/>
                    </a:lnTo>
                    <a:lnTo>
                      <a:pt x="538" y="140"/>
                    </a:lnTo>
                    <a:lnTo>
                      <a:pt x="538" y="142"/>
                    </a:lnTo>
                    <a:lnTo>
                      <a:pt x="538" y="138"/>
                    </a:lnTo>
                    <a:lnTo>
                      <a:pt x="538" y="142"/>
                    </a:lnTo>
                    <a:lnTo>
                      <a:pt x="539" y="138"/>
                    </a:lnTo>
                    <a:lnTo>
                      <a:pt x="539" y="142"/>
                    </a:lnTo>
                    <a:lnTo>
                      <a:pt x="539" y="138"/>
                    </a:lnTo>
                    <a:lnTo>
                      <a:pt x="541" y="140"/>
                    </a:lnTo>
                    <a:lnTo>
                      <a:pt x="541" y="138"/>
                    </a:lnTo>
                    <a:lnTo>
                      <a:pt x="541" y="140"/>
                    </a:lnTo>
                    <a:lnTo>
                      <a:pt x="543" y="145"/>
                    </a:lnTo>
                    <a:lnTo>
                      <a:pt x="543" y="147"/>
                    </a:lnTo>
                    <a:lnTo>
                      <a:pt x="543" y="140"/>
                    </a:lnTo>
                    <a:lnTo>
                      <a:pt x="543" y="138"/>
                    </a:lnTo>
                    <a:lnTo>
                      <a:pt x="545" y="140"/>
                    </a:lnTo>
                    <a:lnTo>
                      <a:pt x="545" y="136"/>
                    </a:lnTo>
                    <a:lnTo>
                      <a:pt x="545" y="138"/>
                    </a:lnTo>
                    <a:lnTo>
                      <a:pt x="547" y="138"/>
                    </a:lnTo>
                    <a:lnTo>
                      <a:pt x="547" y="140"/>
                    </a:lnTo>
                    <a:lnTo>
                      <a:pt x="547" y="142"/>
                    </a:lnTo>
                    <a:lnTo>
                      <a:pt x="549" y="142"/>
                    </a:lnTo>
                    <a:lnTo>
                      <a:pt x="549" y="138"/>
                    </a:lnTo>
                    <a:lnTo>
                      <a:pt x="551" y="142"/>
                    </a:lnTo>
                    <a:lnTo>
                      <a:pt x="551" y="143"/>
                    </a:lnTo>
                    <a:lnTo>
                      <a:pt x="551" y="142"/>
                    </a:lnTo>
                    <a:lnTo>
                      <a:pt x="551" y="138"/>
                    </a:lnTo>
                    <a:lnTo>
                      <a:pt x="553" y="140"/>
                    </a:lnTo>
                    <a:lnTo>
                      <a:pt x="553" y="138"/>
                    </a:lnTo>
                    <a:lnTo>
                      <a:pt x="553" y="142"/>
                    </a:lnTo>
                    <a:lnTo>
                      <a:pt x="553" y="138"/>
                    </a:lnTo>
                    <a:lnTo>
                      <a:pt x="555" y="138"/>
                    </a:lnTo>
                    <a:lnTo>
                      <a:pt x="555" y="140"/>
                    </a:lnTo>
                    <a:lnTo>
                      <a:pt x="555" y="143"/>
                    </a:lnTo>
                    <a:lnTo>
                      <a:pt x="557" y="145"/>
                    </a:lnTo>
                    <a:lnTo>
                      <a:pt x="557" y="147"/>
                    </a:lnTo>
                    <a:lnTo>
                      <a:pt x="559" y="143"/>
                    </a:lnTo>
                    <a:lnTo>
                      <a:pt x="559" y="140"/>
                    </a:lnTo>
                    <a:lnTo>
                      <a:pt x="561" y="142"/>
                    </a:lnTo>
                    <a:lnTo>
                      <a:pt x="561" y="140"/>
                    </a:lnTo>
                    <a:lnTo>
                      <a:pt x="562" y="138"/>
                    </a:lnTo>
                    <a:lnTo>
                      <a:pt x="562" y="140"/>
                    </a:lnTo>
                    <a:lnTo>
                      <a:pt x="562" y="134"/>
                    </a:lnTo>
                    <a:lnTo>
                      <a:pt x="564" y="132"/>
                    </a:lnTo>
                    <a:lnTo>
                      <a:pt x="564" y="134"/>
                    </a:lnTo>
                    <a:lnTo>
                      <a:pt x="564" y="136"/>
                    </a:lnTo>
                    <a:lnTo>
                      <a:pt x="566" y="134"/>
                    </a:lnTo>
                    <a:lnTo>
                      <a:pt x="566" y="136"/>
                    </a:lnTo>
                    <a:lnTo>
                      <a:pt x="568" y="138"/>
                    </a:lnTo>
                    <a:lnTo>
                      <a:pt x="568" y="128"/>
                    </a:lnTo>
                    <a:lnTo>
                      <a:pt x="570" y="132"/>
                    </a:lnTo>
                    <a:lnTo>
                      <a:pt x="570" y="138"/>
                    </a:lnTo>
                    <a:lnTo>
                      <a:pt x="570" y="140"/>
                    </a:lnTo>
                    <a:lnTo>
                      <a:pt x="570" y="138"/>
                    </a:lnTo>
                    <a:lnTo>
                      <a:pt x="572" y="145"/>
                    </a:lnTo>
                    <a:lnTo>
                      <a:pt x="572" y="140"/>
                    </a:lnTo>
                    <a:lnTo>
                      <a:pt x="572" y="138"/>
                    </a:lnTo>
                    <a:lnTo>
                      <a:pt x="574" y="136"/>
                    </a:lnTo>
                    <a:lnTo>
                      <a:pt x="574" y="138"/>
                    </a:lnTo>
                    <a:lnTo>
                      <a:pt x="576" y="138"/>
                    </a:lnTo>
                    <a:lnTo>
                      <a:pt x="576" y="132"/>
                    </a:lnTo>
                    <a:lnTo>
                      <a:pt x="578" y="132"/>
                    </a:lnTo>
                    <a:lnTo>
                      <a:pt x="578" y="136"/>
                    </a:lnTo>
                    <a:lnTo>
                      <a:pt x="580" y="140"/>
                    </a:lnTo>
                    <a:lnTo>
                      <a:pt x="580" y="136"/>
                    </a:lnTo>
                    <a:lnTo>
                      <a:pt x="580" y="134"/>
                    </a:lnTo>
                    <a:lnTo>
                      <a:pt x="580" y="130"/>
                    </a:lnTo>
                    <a:lnTo>
                      <a:pt x="582" y="134"/>
                    </a:lnTo>
                    <a:lnTo>
                      <a:pt x="582" y="132"/>
                    </a:lnTo>
                    <a:lnTo>
                      <a:pt x="582" y="138"/>
                    </a:lnTo>
                    <a:lnTo>
                      <a:pt x="582" y="134"/>
                    </a:lnTo>
                    <a:lnTo>
                      <a:pt x="584" y="134"/>
                    </a:lnTo>
                    <a:lnTo>
                      <a:pt x="584" y="132"/>
                    </a:lnTo>
                    <a:lnTo>
                      <a:pt x="586" y="132"/>
                    </a:lnTo>
                    <a:lnTo>
                      <a:pt x="586" y="136"/>
                    </a:lnTo>
                    <a:lnTo>
                      <a:pt x="586" y="142"/>
                    </a:lnTo>
                    <a:lnTo>
                      <a:pt x="586" y="143"/>
                    </a:lnTo>
                    <a:lnTo>
                      <a:pt x="587" y="136"/>
                    </a:lnTo>
                    <a:lnTo>
                      <a:pt x="587" y="140"/>
                    </a:lnTo>
                    <a:lnTo>
                      <a:pt x="589" y="142"/>
                    </a:lnTo>
                    <a:lnTo>
                      <a:pt x="589" y="143"/>
                    </a:lnTo>
                    <a:lnTo>
                      <a:pt x="589" y="140"/>
                    </a:lnTo>
                    <a:lnTo>
                      <a:pt x="591" y="138"/>
                    </a:lnTo>
                    <a:lnTo>
                      <a:pt x="591" y="136"/>
                    </a:lnTo>
                    <a:lnTo>
                      <a:pt x="591" y="134"/>
                    </a:lnTo>
                    <a:lnTo>
                      <a:pt x="593" y="140"/>
                    </a:lnTo>
                    <a:lnTo>
                      <a:pt x="593" y="142"/>
                    </a:lnTo>
                    <a:lnTo>
                      <a:pt x="593" y="147"/>
                    </a:lnTo>
                    <a:lnTo>
                      <a:pt x="595" y="138"/>
                    </a:lnTo>
                    <a:lnTo>
                      <a:pt x="595" y="140"/>
                    </a:lnTo>
                    <a:lnTo>
                      <a:pt x="595" y="136"/>
                    </a:lnTo>
                    <a:lnTo>
                      <a:pt x="597" y="132"/>
                    </a:lnTo>
                    <a:lnTo>
                      <a:pt x="599" y="134"/>
                    </a:lnTo>
                    <a:lnTo>
                      <a:pt x="599" y="128"/>
                    </a:lnTo>
                    <a:lnTo>
                      <a:pt x="599" y="130"/>
                    </a:lnTo>
                    <a:lnTo>
                      <a:pt x="601" y="136"/>
                    </a:lnTo>
                    <a:lnTo>
                      <a:pt x="601" y="134"/>
                    </a:lnTo>
                    <a:lnTo>
                      <a:pt x="603" y="136"/>
                    </a:lnTo>
                    <a:lnTo>
                      <a:pt x="603" y="138"/>
                    </a:lnTo>
                    <a:lnTo>
                      <a:pt x="603" y="145"/>
                    </a:lnTo>
                    <a:lnTo>
                      <a:pt x="603" y="136"/>
                    </a:lnTo>
                    <a:lnTo>
                      <a:pt x="605" y="138"/>
                    </a:lnTo>
                    <a:lnTo>
                      <a:pt x="605" y="140"/>
                    </a:lnTo>
                    <a:lnTo>
                      <a:pt x="605" y="142"/>
                    </a:lnTo>
                    <a:lnTo>
                      <a:pt x="607" y="138"/>
                    </a:lnTo>
                    <a:lnTo>
                      <a:pt x="607" y="140"/>
                    </a:lnTo>
                    <a:lnTo>
                      <a:pt x="609" y="140"/>
                    </a:lnTo>
                    <a:lnTo>
                      <a:pt x="609" y="136"/>
                    </a:lnTo>
                    <a:lnTo>
                      <a:pt x="609" y="140"/>
                    </a:lnTo>
                    <a:lnTo>
                      <a:pt x="610" y="132"/>
                    </a:lnTo>
                    <a:lnTo>
                      <a:pt x="610" y="134"/>
                    </a:lnTo>
                    <a:lnTo>
                      <a:pt x="610" y="130"/>
                    </a:lnTo>
                    <a:lnTo>
                      <a:pt x="610" y="138"/>
                    </a:lnTo>
                    <a:lnTo>
                      <a:pt x="612" y="136"/>
                    </a:lnTo>
                    <a:lnTo>
                      <a:pt x="612" y="132"/>
                    </a:lnTo>
                    <a:lnTo>
                      <a:pt x="612" y="136"/>
                    </a:lnTo>
                    <a:lnTo>
                      <a:pt x="614" y="128"/>
                    </a:lnTo>
                    <a:lnTo>
                      <a:pt x="614" y="134"/>
                    </a:lnTo>
                    <a:lnTo>
                      <a:pt x="614" y="136"/>
                    </a:lnTo>
                    <a:lnTo>
                      <a:pt x="614" y="132"/>
                    </a:lnTo>
                    <a:lnTo>
                      <a:pt x="616" y="130"/>
                    </a:lnTo>
                    <a:lnTo>
                      <a:pt x="616" y="134"/>
                    </a:lnTo>
                    <a:lnTo>
                      <a:pt x="618" y="132"/>
                    </a:lnTo>
                    <a:lnTo>
                      <a:pt x="618" y="128"/>
                    </a:lnTo>
                    <a:lnTo>
                      <a:pt x="618" y="132"/>
                    </a:lnTo>
                    <a:lnTo>
                      <a:pt x="620" y="132"/>
                    </a:lnTo>
                    <a:lnTo>
                      <a:pt x="620" y="134"/>
                    </a:lnTo>
                    <a:lnTo>
                      <a:pt x="620" y="128"/>
                    </a:lnTo>
                    <a:lnTo>
                      <a:pt x="622" y="134"/>
                    </a:lnTo>
                    <a:lnTo>
                      <a:pt x="622" y="132"/>
                    </a:lnTo>
                    <a:lnTo>
                      <a:pt x="622" y="136"/>
                    </a:lnTo>
                    <a:lnTo>
                      <a:pt x="624" y="136"/>
                    </a:lnTo>
                    <a:lnTo>
                      <a:pt x="624" y="138"/>
                    </a:lnTo>
                    <a:lnTo>
                      <a:pt x="624" y="134"/>
                    </a:lnTo>
                    <a:lnTo>
                      <a:pt x="624" y="136"/>
                    </a:lnTo>
                    <a:lnTo>
                      <a:pt x="626" y="140"/>
                    </a:lnTo>
                    <a:lnTo>
                      <a:pt x="626" y="136"/>
                    </a:lnTo>
                    <a:lnTo>
                      <a:pt x="628" y="138"/>
                    </a:lnTo>
                    <a:lnTo>
                      <a:pt x="628" y="140"/>
                    </a:lnTo>
                    <a:lnTo>
                      <a:pt x="628" y="138"/>
                    </a:lnTo>
                    <a:lnTo>
                      <a:pt x="630" y="140"/>
                    </a:lnTo>
                    <a:lnTo>
                      <a:pt x="630" y="136"/>
                    </a:lnTo>
                    <a:lnTo>
                      <a:pt x="632" y="136"/>
                    </a:lnTo>
                    <a:lnTo>
                      <a:pt x="632" y="138"/>
                    </a:lnTo>
                    <a:lnTo>
                      <a:pt x="632" y="140"/>
                    </a:lnTo>
                    <a:lnTo>
                      <a:pt x="632" y="138"/>
                    </a:lnTo>
                    <a:lnTo>
                      <a:pt x="633" y="136"/>
                    </a:lnTo>
                    <a:lnTo>
                      <a:pt x="633" y="138"/>
                    </a:lnTo>
                    <a:lnTo>
                      <a:pt x="633" y="132"/>
                    </a:lnTo>
                    <a:lnTo>
                      <a:pt x="635" y="132"/>
                    </a:lnTo>
                    <a:lnTo>
                      <a:pt x="635" y="134"/>
                    </a:lnTo>
                    <a:lnTo>
                      <a:pt x="635" y="132"/>
                    </a:lnTo>
                    <a:lnTo>
                      <a:pt x="635" y="130"/>
                    </a:lnTo>
                    <a:lnTo>
                      <a:pt x="637" y="136"/>
                    </a:lnTo>
                    <a:lnTo>
                      <a:pt x="637" y="128"/>
                    </a:lnTo>
                    <a:lnTo>
                      <a:pt x="637" y="134"/>
                    </a:lnTo>
                    <a:lnTo>
                      <a:pt x="639" y="132"/>
                    </a:lnTo>
                    <a:lnTo>
                      <a:pt x="641" y="134"/>
                    </a:lnTo>
                    <a:lnTo>
                      <a:pt x="641" y="132"/>
                    </a:lnTo>
                    <a:lnTo>
                      <a:pt x="643" y="134"/>
                    </a:lnTo>
                    <a:lnTo>
                      <a:pt x="643" y="132"/>
                    </a:lnTo>
                    <a:lnTo>
                      <a:pt x="643" y="126"/>
                    </a:lnTo>
                    <a:lnTo>
                      <a:pt x="643" y="130"/>
                    </a:lnTo>
                    <a:lnTo>
                      <a:pt x="645" y="136"/>
                    </a:lnTo>
                    <a:lnTo>
                      <a:pt x="645" y="132"/>
                    </a:lnTo>
                    <a:lnTo>
                      <a:pt x="647" y="134"/>
                    </a:lnTo>
                    <a:lnTo>
                      <a:pt x="647" y="136"/>
                    </a:lnTo>
                    <a:lnTo>
                      <a:pt x="647" y="132"/>
                    </a:lnTo>
                    <a:lnTo>
                      <a:pt x="647" y="136"/>
                    </a:lnTo>
                    <a:lnTo>
                      <a:pt x="649" y="132"/>
                    </a:lnTo>
                    <a:lnTo>
                      <a:pt x="649" y="126"/>
                    </a:lnTo>
                    <a:lnTo>
                      <a:pt x="649" y="128"/>
                    </a:lnTo>
                    <a:lnTo>
                      <a:pt x="651" y="134"/>
                    </a:lnTo>
                    <a:lnTo>
                      <a:pt x="651" y="132"/>
                    </a:lnTo>
                    <a:lnTo>
                      <a:pt x="651" y="136"/>
                    </a:lnTo>
                    <a:lnTo>
                      <a:pt x="653" y="13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60">
                <a:extLst>
                  <a:ext uri="{FF2B5EF4-FFF2-40B4-BE49-F238E27FC236}">
                    <a16:creationId xmlns:a16="http://schemas.microsoft.com/office/drawing/2014/main" id="{7058DC08-0A3D-4711-BB60-2FC143FF4CD4}"/>
                  </a:ext>
                </a:extLst>
              </p:cNvPr>
              <p:cNvSpPr>
                <a:spLocks/>
              </p:cNvSpPr>
              <p:nvPr/>
            </p:nvSpPr>
            <p:spPr bwMode="auto">
              <a:xfrm>
                <a:off x="4845" y="3121"/>
                <a:ext cx="657" cy="459"/>
              </a:xfrm>
              <a:custGeom>
                <a:avLst/>
                <a:gdLst>
                  <a:gd name="T0" fmla="*/ 10 w 657"/>
                  <a:gd name="T1" fmla="*/ 93 h 459"/>
                  <a:gd name="T2" fmla="*/ 21 w 657"/>
                  <a:gd name="T3" fmla="*/ 89 h 459"/>
                  <a:gd name="T4" fmla="*/ 31 w 657"/>
                  <a:gd name="T5" fmla="*/ 87 h 459"/>
                  <a:gd name="T6" fmla="*/ 43 w 657"/>
                  <a:gd name="T7" fmla="*/ 83 h 459"/>
                  <a:gd name="T8" fmla="*/ 58 w 657"/>
                  <a:gd name="T9" fmla="*/ 0 h 459"/>
                  <a:gd name="T10" fmla="*/ 67 w 657"/>
                  <a:gd name="T11" fmla="*/ 290 h 459"/>
                  <a:gd name="T12" fmla="*/ 79 w 657"/>
                  <a:gd name="T13" fmla="*/ 446 h 459"/>
                  <a:gd name="T14" fmla="*/ 90 w 657"/>
                  <a:gd name="T15" fmla="*/ 236 h 459"/>
                  <a:gd name="T16" fmla="*/ 100 w 657"/>
                  <a:gd name="T17" fmla="*/ 131 h 459"/>
                  <a:gd name="T18" fmla="*/ 112 w 657"/>
                  <a:gd name="T19" fmla="*/ 116 h 459"/>
                  <a:gd name="T20" fmla="*/ 123 w 657"/>
                  <a:gd name="T21" fmla="*/ 116 h 459"/>
                  <a:gd name="T22" fmla="*/ 133 w 657"/>
                  <a:gd name="T23" fmla="*/ 102 h 459"/>
                  <a:gd name="T24" fmla="*/ 144 w 657"/>
                  <a:gd name="T25" fmla="*/ 104 h 459"/>
                  <a:gd name="T26" fmla="*/ 154 w 657"/>
                  <a:gd name="T27" fmla="*/ 100 h 459"/>
                  <a:gd name="T28" fmla="*/ 165 w 657"/>
                  <a:gd name="T29" fmla="*/ 100 h 459"/>
                  <a:gd name="T30" fmla="*/ 177 w 657"/>
                  <a:gd name="T31" fmla="*/ 108 h 459"/>
                  <a:gd name="T32" fmla="*/ 186 w 657"/>
                  <a:gd name="T33" fmla="*/ 114 h 459"/>
                  <a:gd name="T34" fmla="*/ 198 w 657"/>
                  <a:gd name="T35" fmla="*/ 106 h 459"/>
                  <a:gd name="T36" fmla="*/ 209 w 657"/>
                  <a:gd name="T37" fmla="*/ 102 h 459"/>
                  <a:gd name="T38" fmla="*/ 219 w 657"/>
                  <a:gd name="T39" fmla="*/ 106 h 459"/>
                  <a:gd name="T40" fmla="*/ 231 w 657"/>
                  <a:gd name="T41" fmla="*/ 98 h 459"/>
                  <a:gd name="T42" fmla="*/ 242 w 657"/>
                  <a:gd name="T43" fmla="*/ 112 h 459"/>
                  <a:gd name="T44" fmla="*/ 252 w 657"/>
                  <a:gd name="T45" fmla="*/ 98 h 459"/>
                  <a:gd name="T46" fmla="*/ 263 w 657"/>
                  <a:gd name="T47" fmla="*/ 98 h 459"/>
                  <a:gd name="T48" fmla="*/ 275 w 657"/>
                  <a:gd name="T49" fmla="*/ 93 h 459"/>
                  <a:gd name="T50" fmla="*/ 284 w 657"/>
                  <a:gd name="T51" fmla="*/ 94 h 459"/>
                  <a:gd name="T52" fmla="*/ 296 w 657"/>
                  <a:gd name="T53" fmla="*/ 98 h 459"/>
                  <a:gd name="T54" fmla="*/ 305 w 657"/>
                  <a:gd name="T55" fmla="*/ 87 h 459"/>
                  <a:gd name="T56" fmla="*/ 317 w 657"/>
                  <a:gd name="T57" fmla="*/ 91 h 459"/>
                  <a:gd name="T58" fmla="*/ 328 w 657"/>
                  <a:gd name="T59" fmla="*/ 85 h 459"/>
                  <a:gd name="T60" fmla="*/ 338 w 657"/>
                  <a:gd name="T61" fmla="*/ 85 h 459"/>
                  <a:gd name="T62" fmla="*/ 350 w 657"/>
                  <a:gd name="T63" fmla="*/ 93 h 459"/>
                  <a:gd name="T64" fmla="*/ 361 w 657"/>
                  <a:gd name="T65" fmla="*/ 89 h 459"/>
                  <a:gd name="T66" fmla="*/ 371 w 657"/>
                  <a:gd name="T67" fmla="*/ 85 h 459"/>
                  <a:gd name="T68" fmla="*/ 382 w 657"/>
                  <a:gd name="T69" fmla="*/ 83 h 459"/>
                  <a:gd name="T70" fmla="*/ 394 w 657"/>
                  <a:gd name="T71" fmla="*/ 85 h 459"/>
                  <a:gd name="T72" fmla="*/ 403 w 657"/>
                  <a:gd name="T73" fmla="*/ 87 h 459"/>
                  <a:gd name="T74" fmla="*/ 415 w 657"/>
                  <a:gd name="T75" fmla="*/ 87 h 459"/>
                  <a:gd name="T76" fmla="*/ 424 w 657"/>
                  <a:gd name="T77" fmla="*/ 85 h 459"/>
                  <a:gd name="T78" fmla="*/ 436 w 657"/>
                  <a:gd name="T79" fmla="*/ 85 h 459"/>
                  <a:gd name="T80" fmla="*/ 447 w 657"/>
                  <a:gd name="T81" fmla="*/ 89 h 459"/>
                  <a:gd name="T82" fmla="*/ 457 w 657"/>
                  <a:gd name="T83" fmla="*/ 79 h 459"/>
                  <a:gd name="T84" fmla="*/ 468 w 657"/>
                  <a:gd name="T85" fmla="*/ 91 h 459"/>
                  <a:gd name="T86" fmla="*/ 480 w 657"/>
                  <a:gd name="T87" fmla="*/ 89 h 459"/>
                  <a:gd name="T88" fmla="*/ 490 w 657"/>
                  <a:gd name="T89" fmla="*/ 91 h 459"/>
                  <a:gd name="T90" fmla="*/ 501 w 657"/>
                  <a:gd name="T91" fmla="*/ 87 h 459"/>
                  <a:gd name="T92" fmla="*/ 513 w 657"/>
                  <a:gd name="T93" fmla="*/ 87 h 459"/>
                  <a:gd name="T94" fmla="*/ 522 w 657"/>
                  <a:gd name="T95" fmla="*/ 89 h 459"/>
                  <a:gd name="T96" fmla="*/ 534 w 657"/>
                  <a:gd name="T97" fmla="*/ 83 h 459"/>
                  <a:gd name="T98" fmla="*/ 545 w 657"/>
                  <a:gd name="T99" fmla="*/ 85 h 459"/>
                  <a:gd name="T100" fmla="*/ 555 w 657"/>
                  <a:gd name="T101" fmla="*/ 87 h 459"/>
                  <a:gd name="T102" fmla="*/ 566 w 657"/>
                  <a:gd name="T103" fmla="*/ 89 h 459"/>
                  <a:gd name="T104" fmla="*/ 578 w 657"/>
                  <a:gd name="T105" fmla="*/ 94 h 459"/>
                  <a:gd name="T106" fmla="*/ 587 w 657"/>
                  <a:gd name="T107" fmla="*/ 85 h 459"/>
                  <a:gd name="T108" fmla="*/ 599 w 657"/>
                  <a:gd name="T109" fmla="*/ 91 h 459"/>
                  <a:gd name="T110" fmla="*/ 610 w 657"/>
                  <a:gd name="T111" fmla="*/ 93 h 459"/>
                  <a:gd name="T112" fmla="*/ 620 w 657"/>
                  <a:gd name="T113" fmla="*/ 87 h 459"/>
                  <a:gd name="T114" fmla="*/ 632 w 657"/>
                  <a:gd name="T115" fmla="*/ 89 h 459"/>
                  <a:gd name="T116" fmla="*/ 641 w 657"/>
                  <a:gd name="T117" fmla="*/ 89 h 459"/>
                  <a:gd name="T118" fmla="*/ 653 w 657"/>
                  <a:gd name="T119" fmla="*/ 87 h 4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57" h="459">
                    <a:moveTo>
                      <a:pt x="0" y="85"/>
                    </a:moveTo>
                    <a:lnTo>
                      <a:pt x="0" y="89"/>
                    </a:lnTo>
                    <a:lnTo>
                      <a:pt x="2" y="89"/>
                    </a:lnTo>
                    <a:lnTo>
                      <a:pt x="2" y="93"/>
                    </a:lnTo>
                    <a:lnTo>
                      <a:pt x="2" y="91"/>
                    </a:lnTo>
                    <a:lnTo>
                      <a:pt x="4" y="91"/>
                    </a:lnTo>
                    <a:lnTo>
                      <a:pt x="6" y="87"/>
                    </a:lnTo>
                    <a:lnTo>
                      <a:pt x="8" y="87"/>
                    </a:lnTo>
                    <a:lnTo>
                      <a:pt x="8" y="91"/>
                    </a:lnTo>
                    <a:lnTo>
                      <a:pt x="10" y="93"/>
                    </a:lnTo>
                    <a:lnTo>
                      <a:pt x="10" y="91"/>
                    </a:lnTo>
                    <a:lnTo>
                      <a:pt x="12" y="93"/>
                    </a:lnTo>
                    <a:lnTo>
                      <a:pt x="12" y="96"/>
                    </a:lnTo>
                    <a:lnTo>
                      <a:pt x="14" y="93"/>
                    </a:lnTo>
                    <a:lnTo>
                      <a:pt x="14" y="91"/>
                    </a:lnTo>
                    <a:lnTo>
                      <a:pt x="16" y="94"/>
                    </a:lnTo>
                    <a:lnTo>
                      <a:pt x="16" y="93"/>
                    </a:lnTo>
                    <a:lnTo>
                      <a:pt x="18" y="89"/>
                    </a:lnTo>
                    <a:lnTo>
                      <a:pt x="18" y="85"/>
                    </a:lnTo>
                    <a:lnTo>
                      <a:pt x="19" y="85"/>
                    </a:lnTo>
                    <a:lnTo>
                      <a:pt x="21" y="89"/>
                    </a:lnTo>
                    <a:lnTo>
                      <a:pt x="21" y="87"/>
                    </a:lnTo>
                    <a:lnTo>
                      <a:pt x="23" y="83"/>
                    </a:lnTo>
                    <a:lnTo>
                      <a:pt x="23" y="85"/>
                    </a:lnTo>
                    <a:lnTo>
                      <a:pt x="25" y="87"/>
                    </a:lnTo>
                    <a:lnTo>
                      <a:pt x="27" y="89"/>
                    </a:lnTo>
                    <a:lnTo>
                      <a:pt x="29" y="87"/>
                    </a:lnTo>
                    <a:lnTo>
                      <a:pt x="29" y="91"/>
                    </a:lnTo>
                    <a:lnTo>
                      <a:pt x="29" y="89"/>
                    </a:lnTo>
                    <a:lnTo>
                      <a:pt x="31" y="87"/>
                    </a:lnTo>
                    <a:lnTo>
                      <a:pt x="33" y="91"/>
                    </a:lnTo>
                    <a:lnTo>
                      <a:pt x="33" y="89"/>
                    </a:lnTo>
                    <a:lnTo>
                      <a:pt x="35" y="85"/>
                    </a:lnTo>
                    <a:lnTo>
                      <a:pt x="35" y="87"/>
                    </a:lnTo>
                    <a:lnTo>
                      <a:pt x="37" y="89"/>
                    </a:lnTo>
                    <a:lnTo>
                      <a:pt x="39" y="87"/>
                    </a:lnTo>
                    <a:lnTo>
                      <a:pt x="41" y="83"/>
                    </a:lnTo>
                    <a:lnTo>
                      <a:pt x="41" y="87"/>
                    </a:lnTo>
                    <a:lnTo>
                      <a:pt x="43" y="83"/>
                    </a:lnTo>
                    <a:lnTo>
                      <a:pt x="46" y="12"/>
                    </a:lnTo>
                    <a:lnTo>
                      <a:pt x="48" y="46"/>
                    </a:lnTo>
                    <a:lnTo>
                      <a:pt x="48" y="52"/>
                    </a:lnTo>
                    <a:lnTo>
                      <a:pt x="50" y="52"/>
                    </a:lnTo>
                    <a:lnTo>
                      <a:pt x="50" y="50"/>
                    </a:lnTo>
                    <a:lnTo>
                      <a:pt x="52" y="43"/>
                    </a:lnTo>
                    <a:lnTo>
                      <a:pt x="52" y="33"/>
                    </a:lnTo>
                    <a:lnTo>
                      <a:pt x="52" y="27"/>
                    </a:lnTo>
                    <a:lnTo>
                      <a:pt x="54" y="22"/>
                    </a:lnTo>
                    <a:lnTo>
                      <a:pt x="54" y="20"/>
                    </a:lnTo>
                    <a:lnTo>
                      <a:pt x="56" y="10"/>
                    </a:lnTo>
                    <a:lnTo>
                      <a:pt x="56" y="4"/>
                    </a:lnTo>
                    <a:lnTo>
                      <a:pt x="58" y="0"/>
                    </a:lnTo>
                    <a:lnTo>
                      <a:pt x="58" y="4"/>
                    </a:lnTo>
                    <a:lnTo>
                      <a:pt x="60" y="18"/>
                    </a:lnTo>
                    <a:lnTo>
                      <a:pt x="60" y="39"/>
                    </a:lnTo>
                    <a:lnTo>
                      <a:pt x="60" y="64"/>
                    </a:lnTo>
                    <a:lnTo>
                      <a:pt x="62" y="81"/>
                    </a:lnTo>
                    <a:lnTo>
                      <a:pt x="62" y="108"/>
                    </a:lnTo>
                    <a:lnTo>
                      <a:pt x="64" y="131"/>
                    </a:lnTo>
                    <a:lnTo>
                      <a:pt x="64" y="144"/>
                    </a:lnTo>
                    <a:lnTo>
                      <a:pt x="66" y="173"/>
                    </a:lnTo>
                    <a:lnTo>
                      <a:pt x="66" y="213"/>
                    </a:lnTo>
                    <a:lnTo>
                      <a:pt x="66" y="244"/>
                    </a:lnTo>
                    <a:lnTo>
                      <a:pt x="67" y="271"/>
                    </a:lnTo>
                    <a:lnTo>
                      <a:pt x="67" y="290"/>
                    </a:lnTo>
                    <a:lnTo>
                      <a:pt x="69" y="300"/>
                    </a:lnTo>
                    <a:lnTo>
                      <a:pt x="69" y="311"/>
                    </a:lnTo>
                    <a:lnTo>
                      <a:pt x="71" y="346"/>
                    </a:lnTo>
                    <a:lnTo>
                      <a:pt x="71" y="394"/>
                    </a:lnTo>
                    <a:lnTo>
                      <a:pt x="71" y="407"/>
                    </a:lnTo>
                    <a:lnTo>
                      <a:pt x="73" y="411"/>
                    </a:lnTo>
                    <a:lnTo>
                      <a:pt x="73" y="426"/>
                    </a:lnTo>
                    <a:lnTo>
                      <a:pt x="75" y="442"/>
                    </a:lnTo>
                    <a:lnTo>
                      <a:pt x="75" y="455"/>
                    </a:lnTo>
                    <a:lnTo>
                      <a:pt x="77" y="459"/>
                    </a:lnTo>
                    <a:lnTo>
                      <a:pt x="77" y="453"/>
                    </a:lnTo>
                    <a:lnTo>
                      <a:pt x="77" y="447"/>
                    </a:lnTo>
                    <a:lnTo>
                      <a:pt x="79" y="446"/>
                    </a:lnTo>
                    <a:lnTo>
                      <a:pt x="79" y="434"/>
                    </a:lnTo>
                    <a:lnTo>
                      <a:pt x="81" y="421"/>
                    </a:lnTo>
                    <a:lnTo>
                      <a:pt x="81" y="394"/>
                    </a:lnTo>
                    <a:lnTo>
                      <a:pt x="83" y="373"/>
                    </a:lnTo>
                    <a:lnTo>
                      <a:pt x="83" y="355"/>
                    </a:lnTo>
                    <a:lnTo>
                      <a:pt x="85" y="342"/>
                    </a:lnTo>
                    <a:lnTo>
                      <a:pt x="85" y="323"/>
                    </a:lnTo>
                    <a:lnTo>
                      <a:pt x="85" y="304"/>
                    </a:lnTo>
                    <a:lnTo>
                      <a:pt x="87" y="284"/>
                    </a:lnTo>
                    <a:lnTo>
                      <a:pt x="87" y="259"/>
                    </a:lnTo>
                    <a:lnTo>
                      <a:pt x="89" y="246"/>
                    </a:lnTo>
                    <a:lnTo>
                      <a:pt x="89" y="238"/>
                    </a:lnTo>
                    <a:lnTo>
                      <a:pt x="90" y="236"/>
                    </a:lnTo>
                    <a:lnTo>
                      <a:pt x="90" y="223"/>
                    </a:lnTo>
                    <a:lnTo>
                      <a:pt x="90" y="211"/>
                    </a:lnTo>
                    <a:lnTo>
                      <a:pt x="92" y="202"/>
                    </a:lnTo>
                    <a:lnTo>
                      <a:pt x="92" y="194"/>
                    </a:lnTo>
                    <a:lnTo>
                      <a:pt x="94" y="179"/>
                    </a:lnTo>
                    <a:lnTo>
                      <a:pt x="94" y="169"/>
                    </a:lnTo>
                    <a:lnTo>
                      <a:pt x="96" y="164"/>
                    </a:lnTo>
                    <a:lnTo>
                      <a:pt x="96" y="158"/>
                    </a:lnTo>
                    <a:lnTo>
                      <a:pt x="98" y="152"/>
                    </a:lnTo>
                    <a:lnTo>
                      <a:pt x="98" y="140"/>
                    </a:lnTo>
                    <a:lnTo>
                      <a:pt x="98" y="137"/>
                    </a:lnTo>
                    <a:lnTo>
                      <a:pt x="100" y="131"/>
                    </a:lnTo>
                    <a:lnTo>
                      <a:pt x="102" y="129"/>
                    </a:lnTo>
                    <a:lnTo>
                      <a:pt x="102" y="121"/>
                    </a:lnTo>
                    <a:lnTo>
                      <a:pt x="102" y="123"/>
                    </a:lnTo>
                    <a:lnTo>
                      <a:pt x="104" y="125"/>
                    </a:lnTo>
                    <a:lnTo>
                      <a:pt x="106" y="127"/>
                    </a:lnTo>
                    <a:lnTo>
                      <a:pt x="106" y="123"/>
                    </a:lnTo>
                    <a:lnTo>
                      <a:pt x="108" y="117"/>
                    </a:lnTo>
                    <a:lnTo>
                      <a:pt x="108" y="119"/>
                    </a:lnTo>
                    <a:lnTo>
                      <a:pt x="110" y="121"/>
                    </a:lnTo>
                    <a:lnTo>
                      <a:pt x="110" y="117"/>
                    </a:lnTo>
                    <a:lnTo>
                      <a:pt x="112" y="116"/>
                    </a:lnTo>
                    <a:lnTo>
                      <a:pt x="112" y="117"/>
                    </a:lnTo>
                    <a:lnTo>
                      <a:pt x="114" y="117"/>
                    </a:lnTo>
                    <a:lnTo>
                      <a:pt x="114" y="114"/>
                    </a:lnTo>
                    <a:lnTo>
                      <a:pt x="115" y="114"/>
                    </a:lnTo>
                    <a:lnTo>
                      <a:pt x="115" y="110"/>
                    </a:lnTo>
                    <a:lnTo>
                      <a:pt x="115" y="106"/>
                    </a:lnTo>
                    <a:lnTo>
                      <a:pt x="117" y="110"/>
                    </a:lnTo>
                    <a:lnTo>
                      <a:pt x="119" y="108"/>
                    </a:lnTo>
                    <a:lnTo>
                      <a:pt x="119" y="112"/>
                    </a:lnTo>
                    <a:lnTo>
                      <a:pt x="121" y="116"/>
                    </a:lnTo>
                    <a:lnTo>
                      <a:pt x="123" y="116"/>
                    </a:lnTo>
                    <a:lnTo>
                      <a:pt x="123" y="114"/>
                    </a:lnTo>
                    <a:lnTo>
                      <a:pt x="123" y="117"/>
                    </a:lnTo>
                    <a:lnTo>
                      <a:pt x="125" y="121"/>
                    </a:lnTo>
                    <a:lnTo>
                      <a:pt x="125" y="123"/>
                    </a:lnTo>
                    <a:lnTo>
                      <a:pt x="127" y="121"/>
                    </a:lnTo>
                    <a:lnTo>
                      <a:pt x="127" y="116"/>
                    </a:lnTo>
                    <a:lnTo>
                      <a:pt x="129" y="114"/>
                    </a:lnTo>
                    <a:lnTo>
                      <a:pt x="129" y="106"/>
                    </a:lnTo>
                    <a:lnTo>
                      <a:pt x="129" y="108"/>
                    </a:lnTo>
                    <a:lnTo>
                      <a:pt x="131" y="112"/>
                    </a:lnTo>
                    <a:lnTo>
                      <a:pt x="131" y="114"/>
                    </a:lnTo>
                    <a:lnTo>
                      <a:pt x="133" y="110"/>
                    </a:lnTo>
                    <a:lnTo>
                      <a:pt x="133" y="102"/>
                    </a:lnTo>
                    <a:lnTo>
                      <a:pt x="135" y="106"/>
                    </a:lnTo>
                    <a:lnTo>
                      <a:pt x="137" y="108"/>
                    </a:lnTo>
                    <a:lnTo>
                      <a:pt x="137" y="110"/>
                    </a:lnTo>
                    <a:lnTo>
                      <a:pt x="138" y="106"/>
                    </a:lnTo>
                    <a:lnTo>
                      <a:pt x="138" y="100"/>
                    </a:lnTo>
                    <a:lnTo>
                      <a:pt x="140" y="104"/>
                    </a:lnTo>
                    <a:lnTo>
                      <a:pt x="142" y="100"/>
                    </a:lnTo>
                    <a:lnTo>
                      <a:pt x="142" y="104"/>
                    </a:lnTo>
                    <a:lnTo>
                      <a:pt x="142" y="102"/>
                    </a:lnTo>
                    <a:lnTo>
                      <a:pt x="144" y="104"/>
                    </a:lnTo>
                    <a:lnTo>
                      <a:pt x="144" y="100"/>
                    </a:lnTo>
                    <a:lnTo>
                      <a:pt x="146" y="100"/>
                    </a:lnTo>
                    <a:lnTo>
                      <a:pt x="146" y="102"/>
                    </a:lnTo>
                    <a:lnTo>
                      <a:pt x="148" y="106"/>
                    </a:lnTo>
                    <a:lnTo>
                      <a:pt x="150" y="110"/>
                    </a:lnTo>
                    <a:lnTo>
                      <a:pt x="150" y="106"/>
                    </a:lnTo>
                    <a:lnTo>
                      <a:pt x="152" y="104"/>
                    </a:lnTo>
                    <a:lnTo>
                      <a:pt x="152" y="110"/>
                    </a:lnTo>
                    <a:lnTo>
                      <a:pt x="154" y="106"/>
                    </a:lnTo>
                    <a:lnTo>
                      <a:pt x="154" y="110"/>
                    </a:lnTo>
                    <a:lnTo>
                      <a:pt x="154" y="100"/>
                    </a:lnTo>
                    <a:lnTo>
                      <a:pt x="156" y="102"/>
                    </a:lnTo>
                    <a:lnTo>
                      <a:pt x="156" y="104"/>
                    </a:lnTo>
                    <a:lnTo>
                      <a:pt x="158" y="100"/>
                    </a:lnTo>
                    <a:lnTo>
                      <a:pt x="158" y="108"/>
                    </a:lnTo>
                    <a:lnTo>
                      <a:pt x="160" y="110"/>
                    </a:lnTo>
                    <a:lnTo>
                      <a:pt x="160" y="100"/>
                    </a:lnTo>
                    <a:lnTo>
                      <a:pt x="160" y="102"/>
                    </a:lnTo>
                    <a:lnTo>
                      <a:pt x="161" y="106"/>
                    </a:lnTo>
                    <a:lnTo>
                      <a:pt x="163" y="104"/>
                    </a:lnTo>
                    <a:lnTo>
                      <a:pt x="163" y="100"/>
                    </a:lnTo>
                    <a:lnTo>
                      <a:pt x="165" y="96"/>
                    </a:lnTo>
                    <a:lnTo>
                      <a:pt x="165" y="100"/>
                    </a:lnTo>
                    <a:lnTo>
                      <a:pt x="167" y="102"/>
                    </a:lnTo>
                    <a:lnTo>
                      <a:pt x="169" y="106"/>
                    </a:lnTo>
                    <a:lnTo>
                      <a:pt x="169" y="108"/>
                    </a:lnTo>
                    <a:lnTo>
                      <a:pt x="171" y="104"/>
                    </a:lnTo>
                    <a:lnTo>
                      <a:pt x="173" y="106"/>
                    </a:lnTo>
                    <a:lnTo>
                      <a:pt x="173" y="104"/>
                    </a:lnTo>
                    <a:lnTo>
                      <a:pt x="173" y="100"/>
                    </a:lnTo>
                    <a:lnTo>
                      <a:pt x="175" y="108"/>
                    </a:lnTo>
                    <a:lnTo>
                      <a:pt x="175" y="106"/>
                    </a:lnTo>
                    <a:lnTo>
                      <a:pt x="177" y="108"/>
                    </a:lnTo>
                    <a:lnTo>
                      <a:pt x="177" y="102"/>
                    </a:lnTo>
                    <a:lnTo>
                      <a:pt x="179" y="108"/>
                    </a:lnTo>
                    <a:lnTo>
                      <a:pt x="179" y="110"/>
                    </a:lnTo>
                    <a:lnTo>
                      <a:pt x="179" y="104"/>
                    </a:lnTo>
                    <a:lnTo>
                      <a:pt x="181" y="110"/>
                    </a:lnTo>
                    <a:lnTo>
                      <a:pt x="181" y="112"/>
                    </a:lnTo>
                    <a:lnTo>
                      <a:pt x="183" y="114"/>
                    </a:lnTo>
                    <a:lnTo>
                      <a:pt x="185" y="117"/>
                    </a:lnTo>
                    <a:lnTo>
                      <a:pt x="185" y="116"/>
                    </a:lnTo>
                    <a:lnTo>
                      <a:pt x="185" y="106"/>
                    </a:lnTo>
                    <a:lnTo>
                      <a:pt x="186" y="110"/>
                    </a:lnTo>
                    <a:lnTo>
                      <a:pt x="186" y="114"/>
                    </a:lnTo>
                    <a:lnTo>
                      <a:pt x="188" y="104"/>
                    </a:lnTo>
                    <a:lnTo>
                      <a:pt x="188" y="108"/>
                    </a:lnTo>
                    <a:lnTo>
                      <a:pt x="190" y="104"/>
                    </a:lnTo>
                    <a:lnTo>
                      <a:pt x="190" y="106"/>
                    </a:lnTo>
                    <a:lnTo>
                      <a:pt x="192" y="104"/>
                    </a:lnTo>
                    <a:lnTo>
                      <a:pt x="192" y="102"/>
                    </a:lnTo>
                    <a:lnTo>
                      <a:pt x="192" y="108"/>
                    </a:lnTo>
                    <a:lnTo>
                      <a:pt x="194" y="104"/>
                    </a:lnTo>
                    <a:lnTo>
                      <a:pt x="194" y="100"/>
                    </a:lnTo>
                    <a:lnTo>
                      <a:pt x="196" y="98"/>
                    </a:lnTo>
                    <a:lnTo>
                      <a:pt x="196" y="104"/>
                    </a:lnTo>
                    <a:lnTo>
                      <a:pt x="198" y="104"/>
                    </a:lnTo>
                    <a:lnTo>
                      <a:pt x="198" y="106"/>
                    </a:lnTo>
                    <a:lnTo>
                      <a:pt x="200" y="104"/>
                    </a:lnTo>
                    <a:lnTo>
                      <a:pt x="200" y="106"/>
                    </a:lnTo>
                    <a:lnTo>
                      <a:pt x="202" y="108"/>
                    </a:lnTo>
                    <a:lnTo>
                      <a:pt x="202" y="112"/>
                    </a:lnTo>
                    <a:lnTo>
                      <a:pt x="204" y="106"/>
                    </a:lnTo>
                    <a:lnTo>
                      <a:pt x="204" y="102"/>
                    </a:lnTo>
                    <a:lnTo>
                      <a:pt x="206" y="106"/>
                    </a:lnTo>
                    <a:lnTo>
                      <a:pt x="208" y="102"/>
                    </a:lnTo>
                    <a:lnTo>
                      <a:pt x="208" y="104"/>
                    </a:lnTo>
                    <a:lnTo>
                      <a:pt x="209" y="102"/>
                    </a:lnTo>
                    <a:lnTo>
                      <a:pt x="209" y="104"/>
                    </a:lnTo>
                    <a:lnTo>
                      <a:pt x="209" y="102"/>
                    </a:lnTo>
                    <a:lnTo>
                      <a:pt x="211" y="104"/>
                    </a:lnTo>
                    <a:lnTo>
                      <a:pt x="211" y="106"/>
                    </a:lnTo>
                    <a:lnTo>
                      <a:pt x="213" y="106"/>
                    </a:lnTo>
                    <a:lnTo>
                      <a:pt x="213" y="108"/>
                    </a:lnTo>
                    <a:lnTo>
                      <a:pt x="215" y="102"/>
                    </a:lnTo>
                    <a:lnTo>
                      <a:pt x="215" y="104"/>
                    </a:lnTo>
                    <a:lnTo>
                      <a:pt x="217" y="106"/>
                    </a:lnTo>
                    <a:lnTo>
                      <a:pt x="217" y="100"/>
                    </a:lnTo>
                    <a:lnTo>
                      <a:pt x="217" y="102"/>
                    </a:lnTo>
                    <a:lnTo>
                      <a:pt x="219" y="100"/>
                    </a:lnTo>
                    <a:lnTo>
                      <a:pt x="219" y="106"/>
                    </a:lnTo>
                    <a:lnTo>
                      <a:pt x="221" y="104"/>
                    </a:lnTo>
                    <a:lnTo>
                      <a:pt x="221" y="98"/>
                    </a:lnTo>
                    <a:lnTo>
                      <a:pt x="223" y="100"/>
                    </a:lnTo>
                    <a:lnTo>
                      <a:pt x="223" y="102"/>
                    </a:lnTo>
                    <a:lnTo>
                      <a:pt x="225" y="106"/>
                    </a:lnTo>
                    <a:lnTo>
                      <a:pt x="225" y="102"/>
                    </a:lnTo>
                    <a:lnTo>
                      <a:pt x="227" y="104"/>
                    </a:lnTo>
                    <a:lnTo>
                      <a:pt x="227" y="102"/>
                    </a:lnTo>
                    <a:lnTo>
                      <a:pt x="229" y="104"/>
                    </a:lnTo>
                    <a:lnTo>
                      <a:pt x="229" y="100"/>
                    </a:lnTo>
                    <a:lnTo>
                      <a:pt x="231" y="98"/>
                    </a:lnTo>
                    <a:lnTo>
                      <a:pt x="231" y="100"/>
                    </a:lnTo>
                    <a:lnTo>
                      <a:pt x="232" y="104"/>
                    </a:lnTo>
                    <a:lnTo>
                      <a:pt x="234" y="106"/>
                    </a:lnTo>
                    <a:lnTo>
                      <a:pt x="234" y="104"/>
                    </a:lnTo>
                    <a:lnTo>
                      <a:pt x="236" y="106"/>
                    </a:lnTo>
                    <a:lnTo>
                      <a:pt x="236" y="108"/>
                    </a:lnTo>
                    <a:lnTo>
                      <a:pt x="238" y="104"/>
                    </a:lnTo>
                    <a:lnTo>
                      <a:pt x="238" y="106"/>
                    </a:lnTo>
                    <a:lnTo>
                      <a:pt x="240" y="104"/>
                    </a:lnTo>
                    <a:lnTo>
                      <a:pt x="240" y="108"/>
                    </a:lnTo>
                    <a:lnTo>
                      <a:pt x="242" y="112"/>
                    </a:lnTo>
                    <a:lnTo>
                      <a:pt x="242" y="106"/>
                    </a:lnTo>
                    <a:lnTo>
                      <a:pt x="244" y="100"/>
                    </a:lnTo>
                    <a:lnTo>
                      <a:pt x="246" y="98"/>
                    </a:lnTo>
                    <a:lnTo>
                      <a:pt x="248" y="100"/>
                    </a:lnTo>
                    <a:lnTo>
                      <a:pt x="248" y="98"/>
                    </a:lnTo>
                    <a:lnTo>
                      <a:pt x="248" y="100"/>
                    </a:lnTo>
                    <a:lnTo>
                      <a:pt x="250" y="94"/>
                    </a:lnTo>
                    <a:lnTo>
                      <a:pt x="252" y="94"/>
                    </a:lnTo>
                    <a:lnTo>
                      <a:pt x="252" y="98"/>
                    </a:lnTo>
                    <a:lnTo>
                      <a:pt x="254" y="98"/>
                    </a:lnTo>
                    <a:lnTo>
                      <a:pt x="254" y="100"/>
                    </a:lnTo>
                    <a:lnTo>
                      <a:pt x="255" y="100"/>
                    </a:lnTo>
                    <a:lnTo>
                      <a:pt x="255" y="96"/>
                    </a:lnTo>
                    <a:lnTo>
                      <a:pt x="257" y="100"/>
                    </a:lnTo>
                    <a:lnTo>
                      <a:pt x="257" y="106"/>
                    </a:lnTo>
                    <a:lnTo>
                      <a:pt x="259" y="104"/>
                    </a:lnTo>
                    <a:lnTo>
                      <a:pt x="259" y="100"/>
                    </a:lnTo>
                    <a:lnTo>
                      <a:pt x="261" y="96"/>
                    </a:lnTo>
                    <a:lnTo>
                      <a:pt x="263" y="98"/>
                    </a:lnTo>
                    <a:lnTo>
                      <a:pt x="263" y="96"/>
                    </a:lnTo>
                    <a:lnTo>
                      <a:pt x="265" y="93"/>
                    </a:lnTo>
                    <a:lnTo>
                      <a:pt x="265" y="100"/>
                    </a:lnTo>
                    <a:lnTo>
                      <a:pt x="267" y="100"/>
                    </a:lnTo>
                    <a:lnTo>
                      <a:pt x="267" y="102"/>
                    </a:lnTo>
                    <a:lnTo>
                      <a:pt x="269" y="100"/>
                    </a:lnTo>
                    <a:lnTo>
                      <a:pt x="269" y="98"/>
                    </a:lnTo>
                    <a:lnTo>
                      <a:pt x="271" y="98"/>
                    </a:lnTo>
                    <a:lnTo>
                      <a:pt x="271" y="93"/>
                    </a:lnTo>
                    <a:lnTo>
                      <a:pt x="273" y="89"/>
                    </a:lnTo>
                    <a:lnTo>
                      <a:pt x="273" y="91"/>
                    </a:lnTo>
                    <a:lnTo>
                      <a:pt x="275" y="93"/>
                    </a:lnTo>
                    <a:lnTo>
                      <a:pt x="275" y="89"/>
                    </a:lnTo>
                    <a:lnTo>
                      <a:pt x="277" y="91"/>
                    </a:lnTo>
                    <a:lnTo>
                      <a:pt x="277" y="94"/>
                    </a:lnTo>
                    <a:lnTo>
                      <a:pt x="279" y="93"/>
                    </a:lnTo>
                    <a:lnTo>
                      <a:pt x="279" y="91"/>
                    </a:lnTo>
                    <a:lnTo>
                      <a:pt x="280" y="93"/>
                    </a:lnTo>
                    <a:lnTo>
                      <a:pt x="280" y="94"/>
                    </a:lnTo>
                    <a:lnTo>
                      <a:pt x="282" y="93"/>
                    </a:lnTo>
                    <a:lnTo>
                      <a:pt x="282" y="96"/>
                    </a:lnTo>
                    <a:lnTo>
                      <a:pt x="284" y="94"/>
                    </a:lnTo>
                    <a:lnTo>
                      <a:pt x="286" y="91"/>
                    </a:lnTo>
                    <a:lnTo>
                      <a:pt x="286" y="89"/>
                    </a:lnTo>
                    <a:lnTo>
                      <a:pt x="286" y="91"/>
                    </a:lnTo>
                    <a:lnTo>
                      <a:pt x="288" y="89"/>
                    </a:lnTo>
                    <a:lnTo>
                      <a:pt x="288" y="91"/>
                    </a:lnTo>
                    <a:lnTo>
                      <a:pt x="290" y="93"/>
                    </a:lnTo>
                    <a:lnTo>
                      <a:pt x="292" y="93"/>
                    </a:lnTo>
                    <a:lnTo>
                      <a:pt x="292" y="91"/>
                    </a:lnTo>
                    <a:lnTo>
                      <a:pt x="294" y="96"/>
                    </a:lnTo>
                    <a:lnTo>
                      <a:pt x="296" y="98"/>
                    </a:lnTo>
                    <a:lnTo>
                      <a:pt x="298" y="94"/>
                    </a:lnTo>
                    <a:lnTo>
                      <a:pt x="298" y="96"/>
                    </a:lnTo>
                    <a:lnTo>
                      <a:pt x="300" y="96"/>
                    </a:lnTo>
                    <a:lnTo>
                      <a:pt x="300" y="94"/>
                    </a:lnTo>
                    <a:lnTo>
                      <a:pt x="300" y="96"/>
                    </a:lnTo>
                    <a:lnTo>
                      <a:pt x="302" y="91"/>
                    </a:lnTo>
                    <a:lnTo>
                      <a:pt x="302" y="89"/>
                    </a:lnTo>
                    <a:lnTo>
                      <a:pt x="303" y="91"/>
                    </a:lnTo>
                    <a:lnTo>
                      <a:pt x="303" y="96"/>
                    </a:lnTo>
                    <a:lnTo>
                      <a:pt x="305" y="94"/>
                    </a:lnTo>
                    <a:lnTo>
                      <a:pt x="305" y="91"/>
                    </a:lnTo>
                    <a:lnTo>
                      <a:pt x="305" y="87"/>
                    </a:lnTo>
                    <a:lnTo>
                      <a:pt x="307" y="87"/>
                    </a:lnTo>
                    <a:lnTo>
                      <a:pt x="309" y="85"/>
                    </a:lnTo>
                    <a:lnTo>
                      <a:pt x="309" y="89"/>
                    </a:lnTo>
                    <a:lnTo>
                      <a:pt x="311" y="89"/>
                    </a:lnTo>
                    <a:lnTo>
                      <a:pt x="311" y="94"/>
                    </a:lnTo>
                    <a:lnTo>
                      <a:pt x="311" y="93"/>
                    </a:lnTo>
                    <a:lnTo>
                      <a:pt x="313" y="91"/>
                    </a:lnTo>
                    <a:lnTo>
                      <a:pt x="313" y="87"/>
                    </a:lnTo>
                    <a:lnTo>
                      <a:pt x="315" y="89"/>
                    </a:lnTo>
                    <a:lnTo>
                      <a:pt x="317" y="91"/>
                    </a:lnTo>
                    <a:lnTo>
                      <a:pt x="319" y="93"/>
                    </a:lnTo>
                    <a:lnTo>
                      <a:pt x="319" y="91"/>
                    </a:lnTo>
                    <a:lnTo>
                      <a:pt x="319" y="96"/>
                    </a:lnTo>
                    <a:lnTo>
                      <a:pt x="321" y="93"/>
                    </a:lnTo>
                    <a:lnTo>
                      <a:pt x="321" y="89"/>
                    </a:lnTo>
                    <a:lnTo>
                      <a:pt x="323" y="89"/>
                    </a:lnTo>
                    <a:lnTo>
                      <a:pt x="323" y="87"/>
                    </a:lnTo>
                    <a:lnTo>
                      <a:pt x="325" y="89"/>
                    </a:lnTo>
                    <a:lnTo>
                      <a:pt x="325" y="93"/>
                    </a:lnTo>
                    <a:lnTo>
                      <a:pt x="326" y="91"/>
                    </a:lnTo>
                    <a:lnTo>
                      <a:pt x="326" y="87"/>
                    </a:lnTo>
                    <a:lnTo>
                      <a:pt x="328" y="85"/>
                    </a:lnTo>
                    <a:lnTo>
                      <a:pt x="328" y="87"/>
                    </a:lnTo>
                    <a:lnTo>
                      <a:pt x="330" y="89"/>
                    </a:lnTo>
                    <a:lnTo>
                      <a:pt x="330" y="83"/>
                    </a:lnTo>
                    <a:lnTo>
                      <a:pt x="330" y="87"/>
                    </a:lnTo>
                    <a:lnTo>
                      <a:pt x="332" y="89"/>
                    </a:lnTo>
                    <a:lnTo>
                      <a:pt x="332" y="87"/>
                    </a:lnTo>
                    <a:lnTo>
                      <a:pt x="334" y="87"/>
                    </a:lnTo>
                    <a:lnTo>
                      <a:pt x="334" y="89"/>
                    </a:lnTo>
                    <a:lnTo>
                      <a:pt x="336" y="89"/>
                    </a:lnTo>
                    <a:lnTo>
                      <a:pt x="336" y="87"/>
                    </a:lnTo>
                    <a:lnTo>
                      <a:pt x="338" y="87"/>
                    </a:lnTo>
                    <a:lnTo>
                      <a:pt x="338" y="85"/>
                    </a:lnTo>
                    <a:lnTo>
                      <a:pt x="340" y="83"/>
                    </a:lnTo>
                    <a:lnTo>
                      <a:pt x="342" y="87"/>
                    </a:lnTo>
                    <a:lnTo>
                      <a:pt x="342" y="93"/>
                    </a:lnTo>
                    <a:lnTo>
                      <a:pt x="344" y="93"/>
                    </a:lnTo>
                    <a:lnTo>
                      <a:pt x="344" y="91"/>
                    </a:lnTo>
                    <a:lnTo>
                      <a:pt x="344" y="87"/>
                    </a:lnTo>
                    <a:lnTo>
                      <a:pt x="346" y="89"/>
                    </a:lnTo>
                    <a:lnTo>
                      <a:pt x="346" y="87"/>
                    </a:lnTo>
                    <a:lnTo>
                      <a:pt x="348" y="85"/>
                    </a:lnTo>
                    <a:lnTo>
                      <a:pt x="348" y="89"/>
                    </a:lnTo>
                    <a:lnTo>
                      <a:pt x="350" y="93"/>
                    </a:lnTo>
                    <a:lnTo>
                      <a:pt x="351" y="89"/>
                    </a:lnTo>
                    <a:lnTo>
                      <a:pt x="351" y="93"/>
                    </a:lnTo>
                    <a:lnTo>
                      <a:pt x="351" y="89"/>
                    </a:lnTo>
                    <a:lnTo>
                      <a:pt x="353" y="93"/>
                    </a:lnTo>
                    <a:lnTo>
                      <a:pt x="353" y="94"/>
                    </a:lnTo>
                    <a:lnTo>
                      <a:pt x="355" y="94"/>
                    </a:lnTo>
                    <a:lnTo>
                      <a:pt x="355" y="100"/>
                    </a:lnTo>
                    <a:lnTo>
                      <a:pt x="355" y="94"/>
                    </a:lnTo>
                    <a:lnTo>
                      <a:pt x="357" y="91"/>
                    </a:lnTo>
                    <a:lnTo>
                      <a:pt x="357" y="93"/>
                    </a:lnTo>
                    <a:lnTo>
                      <a:pt x="359" y="89"/>
                    </a:lnTo>
                    <a:lnTo>
                      <a:pt x="359" y="85"/>
                    </a:lnTo>
                    <a:lnTo>
                      <a:pt x="361" y="89"/>
                    </a:lnTo>
                    <a:lnTo>
                      <a:pt x="361" y="87"/>
                    </a:lnTo>
                    <a:lnTo>
                      <a:pt x="361" y="89"/>
                    </a:lnTo>
                    <a:lnTo>
                      <a:pt x="363" y="85"/>
                    </a:lnTo>
                    <a:lnTo>
                      <a:pt x="363" y="87"/>
                    </a:lnTo>
                    <a:lnTo>
                      <a:pt x="365" y="87"/>
                    </a:lnTo>
                    <a:lnTo>
                      <a:pt x="365" y="83"/>
                    </a:lnTo>
                    <a:lnTo>
                      <a:pt x="367" y="87"/>
                    </a:lnTo>
                    <a:lnTo>
                      <a:pt x="367" y="81"/>
                    </a:lnTo>
                    <a:lnTo>
                      <a:pt x="369" y="83"/>
                    </a:lnTo>
                    <a:lnTo>
                      <a:pt x="369" y="87"/>
                    </a:lnTo>
                    <a:lnTo>
                      <a:pt x="369" y="89"/>
                    </a:lnTo>
                    <a:lnTo>
                      <a:pt x="371" y="89"/>
                    </a:lnTo>
                    <a:lnTo>
                      <a:pt x="371" y="85"/>
                    </a:lnTo>
                    <a:lnTo>
                      <a:pt x="373" y="89"/>
                    </a:lnTo>
                    <a:lnTo>
                      <a:pt x="373" y="83"/>
                    </a:lnTo>
                    <a:lnTo>
                      <a:pt x="374" y="85"/>
                    </a:lnTo>
                    <a:lnTo>
                      <a:pt x="374" y="81"/>
                    </a:lnTo>
                    <a:lnTo>
                      <a:pt x="376" y="85"/>
                    </a:lnTo>
                    <a:lnTo>
                      <a:pt x="376" y="89"/>
                    </a:lnTo>
                    <a:lnTo>
                      <a:pt x="376" y="93"/>
                    </a:lnTo>
                    <a:lnTo>
                      <a:pt x="378" y="85"/>
                    </a:lnTo>
                    <a:lnTo>
                      <a:pt x="378" y="89"/>
                    </a:lnTo>
                    <a:lnTo>
                      <a:pt x="380" y="87"/>
                    </a:lnTo>
                    <a:lnTo>
                      <a:pt x="380" y="91"/>
                    </a:lnTo>
                    <a:lnTo>
                      <a:pt x="382" y="85"/>
                    </a:lnTo>
                    <a:lnTo>
                      <a:pt x="382" y="83"/>
                    </a:lnTo>
                    <a:lnTo>
                      <a:pt x="382" y="89"/>
                    </a:lnTo>
                    <a:lnTo>
                      <a:pt x="384" y="87"/>
                    </a:lnTo>
                    <a:lnTo>
                      <a:pt x="384" y="85"/>
                    </a:lnTo>
                    <a:lnTo>
                      <a:pt x="386" y="83"/>
                    </a:lnTo>
                    <a:lnTo>
                      <a:pt x="386" y="81"/>
                    </a:lnTo>
                    <a:lnTo>
                      <a:pt x="388" y="81"/>
                    </a:lnTo>
                    <a:lnTo>
                      <a:pt x="388" y="89"/>
                    </a:lnTo>
                    <a:lnTo>
                      <a:pt x="390" y="87"/>
                    </a:lnTo>
                    <a:lnTo>
                      <a:pt x="392" y="85"/>
                    </a:lnTo>
                    <a:lnTo>
                      <a:pt x="394" y="85"/>
                    </a:lnTo>
                    <a:lnTo>
                      <a:pt x="396" y="89"/>
                    </a:lnTo>
                    <a:lnTo>
                      <a:pt x="396" y="85"/>
                    </a:lnTo>
                    <a:lnTo>
                      <a:pt x="397" y="85"/>
                    </a:lnTo>
                    <a:lnTo>
                      <a:pt x="397" y="89"/>
                    </a:lnTo>
                    <a:lnTo>
                      <a:pt x="399" y="85"/>
                    </a:lnTo>
                    <a:lnTo>
                      <a:pt x="401" y="85"/>
                    </a:lnTo>
                    <a:lnTo>
                      <a:pt x="401" y="83"/>
                    </a:lnTo>
                    <a:lnTo>
                      <a:pt x="403" y="81"/>
                    </a:lnTo>
                    <a:lnTo>
                      <a:pt x="403" y="87"/>
                    </a:lnTo>
                    <a:lnTo>
                      <a:pt x="405" y="87"/>
                    </a:lnTo>
                    <a:lnTo>
                      <a:pt x="407" y="89"/>
                    </a:lnTo>
                    <a:lnTo>
                      <a:pt x="407" y="85"/>
                    </a:lnTo>
                    <a:lnTo>
                      <a:pt x="409" y="89"/>
                    </a:lnTo>
                    <a:lnTo>
                      <a:pt x="409" y="93"/>
                    </a:lnTo>
                    <a:lnTo>
                      <a:pt x="411" y="93"/>
                    </a:lnTo>
                    <a:lnTo>
                      <a:pt x="411" y="91"/>
                    </a:lnTo>
                    <a:lnTo>
                      <a:pt x="413" y="93"/>
                    </a:lnTo>
                    <a:lnTo>
                      <a:pt x="413" y="91"/>
                    </a:lnTo>
                    <a:lnTo>
                      <a:pt x="413" y="85"/>
                    </a:lnTo>
                    <a:lnTo>
                      <a:pt x="415" y="87"/>
                    </a:lnTo>
                    <a:lnTo>
                      <a:pt x="415" y="89"/>
                    </a:lnTo>
                    <a:lnTo>
                      <a:pt x="417" y="87"/>
                    </a:lnTo>
                    <a:lnTo>
                      <a:pt x="417" y="85"/>
                    </a:lnTo>
                    <a:lnTo>
                      <a:pt x="419" y="91"/>
                    </a:lnTo>
                    <a:lnTo>
                      <a:pt x="419" y="83"/>
                    </a:lnTo>
                    <a:lnTo>
                      <a:pt x="421" y="79"/>
                    </a:lnTo>
                    <a:lnTo>
                      <a:pt x="421" y="83"/>
                    </a:lnTo>
                    <a:lnTo>
                      <a:pt x="422" y="85"/>
                    </a:lnTo>
                    <a:lnTo>
                      <a:pt x="422" y="83"/>
                    </a:lnTo>
                    <a:lnTo>
                      <a:pt x="424" y="81"/>
                    </a:lnTo>
                    <a:lnTo>
                      <a:pt x="424" y="85"/>
                    </a:lnTo>
                    <a:lnTo>
                      <a:pt x="426" y="85"/>
                    </a:lnTo>
                    <a:lnTo>
                      <a:pt x="426" y="83"/>
                    </a:lnTo>
                    <a:lnTo>
                      <a:pt x="428" y="85"/>
                    </a:lnTo>
                    <a:lnTo>
                      <a:pt x="428" y="87"/>
                    </a:lnTo>
                    <a:lnTo>
                      <a:pt x="430" y="83"/>
                    </a:lnTo>
                    <a:lnTo>
                      <a:pt x="430" y="85"/>
                    </a:lnTo>
                    <a:lnTo>
                      <a:pt x="432" y="87"/>
                    </a:lnTo>
                    <a:lnTo>
                      <a:pt x="432" y="89"/>
                    </a:lnTo>
                    <a:lnTo>
                      <a:pt x="432" y="85"/>
                    </a:lnTo>
                    <a:lnTo>
                      <a:pt x="434" y="83"/>
                    </a:lnTo>
                    <a:lnTo>
                      <a:pt x="434" y="81"/>
                    </a:lnTo>
                    <a:lnTo>
                      <a:pt x="436" y="85"/>
                    </a:lnTo>
                    <a:lnTo>
                      <a:pt x="438" y="81"/>
                    </a:lnTo>
                    <a:lnTo>
                      <a:pt x="438" y="91"/>
                    </a:lnTo>
                    <a:lnTo>
                      <a:pt x="438" y="83"/>
                    </a:lnTo>
                    <a:lnTo>
                      <a:pt x="440" y="87"/>
                    </a:lnTo>
                    <a:lnTo>
                      <a:pt x="440" y="83"/>
                    </a:lnTo>
                    <a:lnTo>
                      <a:pt x="442" y="81"/>
                    </a:lnTo>
                    <a:lnTo>
                      <a:pt x="444" y="83"/>
                    </a:lnTo>
                    <a:lnTo>
                      <a:pt x="444" y="81"/>
                    </a:lnTo>
                    <a:lnTo>
                      <a:pt x="445" y="85"/>
                    </a:lnTo>
                    <a:lnTo>
                      <a:pt x="445" y="87"/>
                    </a:lnTo>
                    <a:lnTo>
                      <a:pt x="447" y="89"/>
                    </a:lnTo>
                    <a:lnTo>
                      <a:pt x="447" y="85"/>
                    </a:lnTo>
                    <a:lnTo>
                      <a:pt x="449" y="77"/>
                    </a:lnTo>
                    <a:lnTo>
                      <a:pt x="451" y="77"/>
                    </a:lnTo>
                    <a:lnTo>
                      <a:pt x="451" y="79"/>
                    </a:lnTo>
                    <a:lnTo>
                      <a:pt x="453" y="77"/>
                    </a:lnTo>
                    <a:lnTo>
                      <a:pt x="453" y="83"/>
                    </a:lnTo>
                    <a:lnTo>
                      <a:pt x="455" y="83"/>
                    </a:lnTo>
                    <a:lnTo>
                      <a:pt x="455" y="85"/>
                    </a:lnTo>
                    <a:lnTo>
                      <a:pt x="457" y="85"/>
                    </a:lnTo>
                    <a:lnTo>
                      <a:pt x="457" y="83"/>
                    </a:lnTo>
                    <a:lnTo>
                      <a:pt x="457" y="79"/>
                    </a:lnTo>
                    <a:lnTo>
                      <a:pt x="459" y="83"/>
                    </a:lnTo>
                    <a:lnTo>
                      <a:pt x="459" y="85"/>
                    </a:lnTo>
                    <a:lnTo>
                      <a:pt x="461" y="87"/>
                    </a:lnTo>
                    <a:lnTo>
                      <a:pt x="461" y="89"/>
                    </a:lnTo>
                    <a:lnTo>
                      <a:pt x="463" y="89"/>
                    </a:lnTo>
                    <a:lnTo>
                      <a:pt x="465" y="93"/>
                    </a:lnTo>
                    <a:lnTo>
                      <a:pt x="465" y="85"/>
                    </a:lnTo>
                    <a:lnTo>
                      <a:pt x="467" y="87"/>
                    </a:lnTo>
                    <a:lnTo>
                      <a:pt x="467" y="91"/>
                    </a:lnTo>
                    <a:lnTo>
                      <a:pt x="468" y="91"/>
                    </a:lnTo>
                    <a:lnTo>
                      <a:pt x="470" y="93"/>
                    </a:lnTo>
                    <a:lnTo>
                      <a:pt x="470" y="89"/>
                    </a:lnTo>
                    <a:lnTo>
                      <a:pt x="472" y="89"/>
                    </a:lnTo>
                    <a:lnTo>
                      <a:pt x="472" y="87"/>
                    </a:lnTo>
                    <a:lnTo>
                      <a:pt x="474" y="89"/>
                    </a:lnTo>
                    <a:lnTo>
                      <a:pt x="474" y="83"/>
                    </a:lnTo>
                    <a:lnTo>
                      <a:pt x="476" y="85"/>
                    </a:lnTo>
                    <a:lnTo>
                      <a:pt x="476" y="87"/>
                    </a:lnTo>
                    <a:lnTo>
                      <a:pt x="476" y="85"/>
                    </a:lnTo>
                    <a:lnTo>
                      <a:pt x="478" y="83"/>
                    </a:lnTo>
                    <a:lnTo>
                      <a:pt x="478" y="85"/>
                    </a:lnTo>
                    <a:lnTo>
                      <a:pt x="480" y="89"/>
                    </a:lnTo>
                    <a:lnTo>
                      <a:pt x="480" y="87"/>
                    </a:lnTo>
                    <a:lnTo>
                      <a:pt x="482" y="91"/>
                    </a:lnTo>
                    <a:lnTo>
                      <a:pt x="482" y="89"/>
                    </a:lnTo>
                    <a:lnTo>
                      <a:pt x="484" y="89"/>
                    </a:lnTo>
                    <a:lnTo>
                      <a:pt x="484" y="83"/>
                    </a:lnTo>
                    <a:lnTo>
                      <a:pt x="486" y="85"/>
                    </a:lnTo>
                    <a:lnTo>
                      <a:pt x="488" y="85"/>
                    </a:lnTo>
                    <a:lnTo>
                      <a:pt x="488" y="89"/>
                    </a:lnTo>
                    <a:lnTo>
                      <a:pt x="490" y="91"/>
                    </a:lnTo>
                    <a:lnTo>
                      <a:pt x="490" y="89"/>
                    </a:lnTo>
                    <a:lnTo>
                      <a:pt x="490" y="91"/>
                    </a:lnTo>
                    <a:lnTo>
                      <a:pt x="491" y="89"/>
                    </a:lnTo>
                    <a:lnTo>
                      <a:pt x="491" y="87"/>
                    </a:lnTo>
                    <a:lnTo>
                      <a:pt x="493" y="89"/>
                    </a:lnTo>
                    <a:lnTo>
                      <a:pt x="493" y="87"/>
                    </a:lnTo>
                    <a:lnTo>
                      <a:pt x="495" y="87"/>
                    </a:lnTo>
                    <a:lnTo>
                      <a:pt x="495" y="93"/>
                    </a:lnTo>
                    <a:lnTo>
                      <a:pt x="495" y="89"/>
                    </a:lnTo>
                    <a:lnTo>
                      <a:pt x="497" y="87"/>
                    </a:lnTo>
                    <a:lnTo>
                      <a:pt x="497" y="85"/>
                    </a:lnTo>
                    <a:lnTo>
                      <a:pt x="499" y="81"/>
                    </a:lnTo>
                    <a:lnTo>
                      <a:pt x="499" y="85"/>
                    </a:lnTo>
                    <a:lnTo>
                      <a:pt x="501" y="85"/>
                    </a:lnTo>
                    <a:lnTo>
                      <a:pt x="501" y="87"/>
                    </a:lnTo>
                    <a:lnTo>
                      <a:pt x="503" y="93"/>
                    </a:lnTo>
                    <a:lnTo>
                      <a:pt x="503" y="87"/>
                    </a:lnTo>
                    <a:lnTo>
                      <a:pt x="503" y="85"/>
                    </a:lnTo>
                    <a:lnTo>
                      <a:pt x="505" y="87"/>
                    </a:lnTo>
                    <a:lnTo>
                      <a:pt x="505" y="85"/>
                    </a:lnTo>
                    <a:lnTo>
                      <a:pt x="507" y="85"/>
                    </a:lnTo>
                    <a:lnTo>
                      <a:pt x="507" y="87"/>
                    </a:lnTo>
                    <a:lnTo>
                      <a:pt x="509" y="85"/>
                    </a:lnTo>
                    <a:lnTo>
                      <a:pt x="509" y="87"/>
                    </a:lnTo>
                    <a:lnTo>
                      <a:pt x="511" y="87"/>
                    </a:lnTo>
                    <a:lnTo>
                      <a:pt x="513" y="87"/>
                    </a:lnTo>
                    <a:lnTo>
                      <a:pt x="513" y="85"/>
                    </a:lnTo>
                    <a:lnTo>
                      <a:pt x="515" y="85"/>
                    </a:lnTo>
                    <a:lnTo>
                      <a:pt x="515" y="83"/>
                    </a:lnTo>
                    <a:lnTo>
                      <a:pt x="516" y="87"/>
                    </a:lnTo>
                    <a:lnTo>
                      <a:pt x="516" y="85"/>
                    </a:lnTo>
                    <a:lnTo>
                      <a:pt x="518" y="89"/>
                    </a:lnTo>
                    <a:lnTo>
                      <a:pt x="520" y="87"/>
                    </a:lnTo>
                    <a:lnTo>
                      <a:pt x="520" y="91"/>
                    </a:lnTo>
                    <a:lnTo>
                      <a:pt x="520" y="93"/>
                    </a:lnTo>
                    <a:lnTo>
                      <a:pt x="522" y="91"/>
                    </a:lnTo>
                    <a:lnTo>
                      <a:pt x="522" y="89"/>
                    </a:lnTo>
                    <a:lnTo>
                      <a:pt x="524" y="91"/>
                    </a:lnTo>
                    <a:lnTo>
                      <a:pt x="524" y="89"/>
                    </a:lnTo>
                    <a:lnTo>
                      <a:pt x="526" y="91"/>
                    </a:lnTo>
                    <a:lnTo>
                      <a:pt x="528" y="83"/>
                    </a:lnTo>
                    <a:lnTo>
                      <a:pt x="528" y="93"/>
                    </a:lnTo>
                    <a:lnTo>
                      <a:pt x="530" y="87"/>
                    </a:lnTo>
                    <a:lnTo>
                      <a:pt x="532" y="89"/>
                    </a:lnTo>
                    <a:lnTo>
                      <a:pt x="534" y="87"/>
                    </a:lnTo>
                    <a:lnTo>
                      <a:pt x="534" y="83"/>
                    </a:lnTo>
                    <a:lnTo>
                      <a:pt x="534" y="87"/>
                    </a:lnTo>
                    <a:lnTo>
                      <a:pt x="536" y="83"/>
                    </a:lnTo>
                    <a:lnTo>
                      <a:pt x="536" y="85"/>
                    </a:lnTo>
                    <a:lnTo>
                      <a:pt x="538" y="87"/>
                    </a:lnTo>
                    <a:lnTo>
                      <a:pt x="538" y="89"/>
                    </a:lnTo>
                    <a:lnTo>
                      <a:pt x="539" y="85"/>
                    </a:lnTo>
                    <a:lnTo>
                      <a:pt x="539" y="87"/>
                    </a:lnTo>
                    <a:lnTo>
                      <a:pt x="541" y="83"/>
                    </a:lnTo>
                    <a:lnTo>
                      <a:pt x="543" y="85"/>
                    </a:lnTo>
                    <a:lnTo>
                      <a:pt x="543" y="89"/>
                    </a:lnTo>
                    <a:lnTo>
                      <a:pt x="545" y="85"/>
                    </a:lnTo>
                    <a:lnTo>
                      <a:pt x="545" y="89"/>
                    </a:lnTo>
                    <a:lnTo>
                      <a:pt x="545" y="87"/>
                    </a:lnTo>
                    <a:lnTo>
                      <a:pt x="547" y="89"/>
                    </a:lnTo>
                    <a:lnTo>
                      <a:pt x="549" y="91"/>
                    </a:lnTo>
                    <a:lnTo>
                      <a:pt x="549" y="87"/>
                    </a:lnTo>
                    <a:lnTo>
                      <a:pt x="551" y="85"/>
                    </a:lnTo>
                    <a:lnTo>
                      <a:pt x="553" y="85"/>
                    </a:lnTo>
                    <a:lnTo>
                      <a:pt x="553" y="81"/>
                    </a:lnTo>
                    <a:lnTo>
                      <a:pt x="553" y="83"/>
                    </a:lnTo>
                    <a:lnTo>
                      <a:pt x="555" y="89"/>
                    </a:lnTo>
                    <a:lnTo>
                      <a:pt x="555" y="87"/>
                    </a:lnTo>
                    <a:lnTo>
                      <a:pt x="557" y="85"/>
                    </a:lnTo>
                    <a:lnTo>
                      <a:pt x="559" y="87"/>
                    </a:lnTo>
                    <a:lnTo>
                      <a:pt x="559" y="85"/>
                    </a:lnTo>
                    <a:lnTo>
                      <a:pt x="561" y="87"/>
                    </a:lnTo>
                    <a:lnTo>
                      <a:pt x="561" y="89"/>
                    </a:lnTo>
                    <a:lnTo>
                      <a:pt x="562" y="85"/>
                    </a:lnTo>
                    <a:lnTo>
                      <a:pt x="562" y="79"/>
                    </a:lnTo>
                    <a:lnTo>
                      <a:pt x="564" y="81"/>
                    </a:lnTo>
                    <a:lnTo>
                      <a:pt x="564" y="83"/>
                    </a:lnTo>
                    <a:lnTo>
                      <a:pt x="564" y="87"/>
                    </a:lnTo>
                    <a:lnTo>
                      <a:pt x="566" y="89"/>
                    </a:lnTo>
                    <a:lnTo>
                      <a:pt x="568" y="89"/>
                    </a:lnTo>
                    <a:lnTo>
                      <a:pt x="568" y="94"/>
                    </a:lnTo>
                    <a:lnTo>
                      <a:pt x="570" y="91"/>
                    </a:lnTo>
                    <a:lnTo>
                      <a:pt x="570" y="89"/>
                    </a:lnTo>
                    <a:lnTo>
                      <a:pt x="572" y="91"/>
                    </a:lnTo>
                    <a:lnTo>
                      <a:pt x="572" y="87"/>
                    </a:lnTo>
                    <a:lnTo>
                      <a:pt x="574" y="91"/>
                    </a:lnTo>
                    <a:lnTo>
                      <a:pt x="576" y="93"/>
                    </a:lnTo>
                    <a:lnTo>
                      <a:pt x="578" y="94"/>
                    </a:lnTo>
                    <a:lnTo>
                      <a:pt x="578" y="89"/>
                    </a:lnTo>
                    <a:lnTo>
                      <a:pt x="580" y="94"/>
                    </a:lnTo>
                    <a:lnTo>
                      <a:pt x="582" y="93"/>
                    </a:lnTo>
                    <a:lnTo>
                      <a:pt x="582" y="96"/>
                    </a:lnTo>
                    <a:lnTo>
                      <a:pt x="584" y="96"/>
                    </a:lnTo>
                    <a:lnTo>
                      <a:pt x="584" y="93"/>
                    </a:lnTo>
                    <a:lnTo>
                      <a:pt x="584" y="87"/>
                    </a:lnTo>
                    <a:lnTo>
                      <a:pt x="586" y="93"/>
                    </a:lnTo>
                    <a:lnTo>
                      <a:pt x="586" y="91"/>
                    </a:lnTo>
                    <a:lnTo>
                      <a:pt x="587" y="89"/>
                    </a:lnTo>
                    <a:lnTo>
                      <a:pt x="587" y="85"/>
                    </a:lnTo>
                    <a:lnTo>
                      <a:pt x="589" y="85"/>
                    </a:lnTo>
                    <a:lnTo>
                      <a:pt x="589" y="87"/>
                    </a:lnTo>
                    <a:lnTo>
                      <a:pt x="589" y="85"/>
                    </a:lnTo>
                    <a:lnTo>
                      <a:pt x="591" y="85"/>
                    </a:lnTo>
                    <a:lnTo>
                      <a:pt x="593" y="87"/>
                    </a:lnTo>
                    <a:lnTo>
                      <a:pt x="593" y="85"/>
                    </a:lnTo>
                    <a:lnTo>
                      <a:pt x="595" y="85"/>
                    </a:lnTo>
                    <a:lnTo>
                      <a:pt x="597" y="83"/>
                    </a:lnTo>
                    <a:lnTo>
                      <a:pt x="597" y="85"/>
                    </a:lnTo>
                    <a:lnTo>
                      <a:pt x="597" y="91"/>
                    </a:lnTo>
                    <a:lnTo>
                      <a:pt x="599" y="91"/>
                    </a:lnTo>
                    <a:lnTo>
                      <a:pt x="601" y="94"/>
                    </a:lnTo>
                    <a:lnTo>
                      <a:pt x="601" y="93"/>
                    </a:lnTo>
                    <a:lnTo>
                      <a:pt x="603" y="91"/>
                    </a:lnTo>
                    <a:lnTo>
                      <a:pt x="603" y="87"/>
                    </a:lnTo>
                    <a:lnTo>
                      <a:pt x="603" y="89"/>
                    </a:lnTo>
                    <a:lnTo>
                      <a:pt x="605" y="89"/>
                    </a:lnTo>
                    <a:lnTo>
                      <a:pt x="605" y="93"/>
                    </a:lnTo>
                    <a:lnTo>
                      <a:pt x="607" y="89"/>
                    </a:lnTo>
                    <a:lnTo>
                      <a:pt x="609" y="91"/>
                    </a:lnTo>
                    <a:lnTo>
                      <a:pt x="610" y="93"/>
                    </a:lnTo>
                    <a:lnTo>
                      <a:pt x="610" y="89"/>
                    </a:lnTo>
                    <a:lnTo>
                      <a:pt x="610" y="87"/>
                    </a:lnTo>
                    <a:lnTo>
                      <a:pt x="612" y="83"/>
                    </a:lnTo>
                    <a:lnTo>
                      <a:pt x="614" y="87"/>
                    </a:lnTo>
                    <a:lnTo>
                      <a:pt x="614" y="89"/>
                    </a:lnTo>
                    <a:lnTo>
                      <a:pt x="614" y="87"/>
                    </a:lnTo>
                    <a:lnTo>
                      <a:pt x="616" y="89"/>
                    </a:lnTo>
                    <a:lnTo>
                      <a:pt x="616" y="91"/>
                    </a:lnTo>
                    <a:lnTo>
                      <a:pt x="618" y="91"/>
                    </a:lnTo>
                    <a:lnTo>
                      <a:pt x="618" y="87"/>
                    </a:lnTo>
                    <a:lnTo>
                      <a:pt x="620" y="87"/>
                    </a:lnTo>
                    <a:lnTo>
                      <a:pt x="622" y="83"/>
                    </a:lnTo>
                    <a:lnTo>
                      <a:pt x="622" y="85"/>
                    </a:lnTo>
                    <a:lnTo>
                      <a:pt x="622" y="83"/>
                    </a:lnTo>
                    <a:lnTo>
                      <a:pt x="624" y="87"/>
                    </a:lnTo>
                    <a:lnTo>
                      <a:pt x="624" y="93"/>
                    </a:lnTo>
                    <a:lnTo>
                      <a:pt x="626" y="94"/>
                    </a:lnTo>
                    <a:lnTo>
                      <a:pt x="626" y="96"/>
                    </a:lnTo>
                    <a:lnTo>
                      <a:pt x="628" y="93"/>
                    </a:lnTo>
                    <a:lnTo>
                      <a:pt x="628" y="89"/>
                    </a:lnTo>
                    <a:lnTo>
                      <a:pt x="628" y="96"/>
                    </a:lnTo>
                    <a:lnTo>
                      <a:pt x="630" y="94"/>
                    </a:lnTo>
                    <a:lnTo>
                      <a:pt x="630" y="93"/>
                    </a:lnTo>
                    <a:lnTo>
                      <a:pt x="632" y="89"/>
                    </a:lnTo>
                    <a:lnTo>
                      <a:pt x="633" y="93"/>
                    </a:lnTo>
                    <a:lnTo>
                      <a:pt x="633" y="91"/>
                    </a:lnTo>
                    <a:lnTo>
                      <a:pt x="633" y="94"/>
                    </a:lnTo>
                    <a:lnTo>
                      <a:pt x="635" y="93"/>
                    </a:lnTo>
                    <a:lnTo>
                      <a:pt x="635" y="94"/>
                    </a:lnTo>
                    <a:lnTo>
                      <a:pt x="637" y="93"/>
                    </a:lnTo>
                    <a:lnTo>
                      <a:pt x="637" y="96"/>
                    </a:lnTo>
                    <a:lnTo>
                      <a:pt x="639" y="91"/>
                    </a:lnTo>
                    <a:lnTo>
                      <a:pt x="639" y="94"/>
                    </a:lnTo>
                    <a:lnTo>
                      <a:pt x="641" y="93"/>
                    </a:lnTo>
                    <a:lnTo>
                      <a:pt x="641" y="89"/>
                    </a:lnTo>
                    <a:lnTo>
                      <a:pt x="643" y="89"/>
                    </a:lnTo>
                    <a:lnTo>
                      <a:pt x="643" y="93"/>
                    </a:lnTo>
                    <a:lnTo>
                      <a:pt x="645" y="93"/>
                    </a:lnTo>
                    <a:lnTo>
                      <a:pt x="647" y="91"/>
                    </a:lnTo>
                    <a:lnTo>
                      <a:pt x="647" y="89"/>
                    </a:lnTo>
                    <a:lnTo>
                      <a:pt x="649" y="87"/>
                    </a:lnTo>
                    <a:lnTo>
                      <a:pt x="651" y="89"/>
                    </a:lnTo>
                    <a:lnTo>
                      <a:pt x="653" y="89"/>
                    </a:lnTo>
                    <a:lnTo>
                      <a:pt x="653" y="87"/>
                    </a:lnTo>
                    <a:lnTo>
                      <a:pt x="655" y="91"/>
                    </a:lnTo>
                    <a:lnTo>
                      <a:pt x="655" y="100"/>
                    </a:lnTo>
                    <a:lnTo>
                      <a:pt x="657"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61">
                <a:extLst>
                  <a:ext uri="{FF2B5EF4-FFF2-40B4-BE49-F238E27FC236}">
                    <a16:creationId xmlns:a16="http://schemas.microsoft.com/office/drawing/2014/main" id="{B75B2671-3361-4A57-A50D-49F7A04A3100}"/>
                  </a:ext>
                </a:extLst>
              </p:cNvPr>
              <p:cNvSpPr>
                <a:spLocks/>
              </p:cNvSpPr>
              <p:nvPr/>
            </p:nvSpPr>
            <p:spPr bwMode="auto">
              <a:xfrm>
                <a:off x="4022" y="2753"/>
                <a:ext cx="651" cy="165"/>
              </a:xfrm>
              <a:custGeom>
                <a:avLst/>
                <a:gdLst>
                  <a:gd name="T0" fmla="*/ 10 w 651"/>
                  <a:gd name="T1" fmla="*/ 94 h 165"/>
                  <a:gd name="T2" fmla="*/ 21 w 651"/>
                  <a:gd name="T3" fmla="*/ 88 h 165"/>
                  <a:gd name="T4" fmla="*/ 31 w 651"/>
                  <a:gd name="T5" fmla="*/ 90 h 165"/>
                  <a:gd name="T6" fmla="*/ 42 w 651"/>
                  <a:gd name="T7" fmla="*/ 92 h 165"/>
                  <a:gd name="T8" fmla="*/ 54 w 651"/>
                  <a:gd name="T9" fmla="*/ 157 h 165"/>
                  <a:gd name="T10" fmla="*/ 65 w 651"/>
                  <a:gd name="T11" fmla="*/ 104 h 165"/>
                  <a:gd name="T12" fmla="*/ 75 w 651"/>
                  <a:gd name="T13" fmla="*/ 86 h 165"/>
                  <a:gd name="T14" fmla="*/ 87 w 651"/>
                  <a:gd name="T15" fmla="*/ 88 h 165"/>
                  <a:gd name="T16" fmla="*/ 98 w 651"/>
                  <a:gd name="T17" fmla="*/ 90 h 165"/>
                  <a:gd name="T18" fmla="*/ 108 w 651"/>
                  <a:gd name="T19" fmla="*/ 92 h 165"/>
                  <a:gd name="T20" fmla="*/ 119 w 651"/>
                  <a:gd name="T21" fmla="*/ 96 h 165"/>
                  <a:gd name="T22" fmla="*/ 129 w 651"/>
                  <a:gd name="T23" fmla="*/ 98 h 165"/>
                  <a:gd name="T24" fmla="*/ 140 w 651"/>
                  <a:gd name="T25" fmla="*/ 106 h 165"/>
                  <a:gd name="T26" fmla="*/ 150 w 651"/>
                  <a:gd name="T27" fmla="*/ 102 h 165"/>
                  <a:gd name="T28" fmla="*/ 161 w 651"/>
                  <a:gd name="T29" fmla="*/ 102 h 165"/>
                  <a:gd name="T30" fmla="*/ 171 w 651"/>
                  <a:gd name="T31" fmla="*/ 104 h 165"/>
                  <a:gd name="T32" fmla="*/ 182 w 651"/>
                  <a:gd name="T33" fmla="*/ 104 h 165"/>
                  <a:gd name="T34" fmla="*/ 194 w 651"/>
                  <a:gd name="T35" fmla="*/ 98 h 165"/>
                  <a:gd name="T36" fmla="*/ 204 w 651"/>
                  <a:gd name="T37" fmla="*/ 100 h 165"/>
                  <a:gd name="T38" fmla="*/ 215 w 651"/>
                  <a:gd name="T39" fmla="*/ 98 h 165"/>
                  <a:gd name="T40" fmla="*/ 225 w 651"/>
                  <a:gd name="T41" fmla="*/ 98 h 165"/>
                  <a:gd name="T42" fmla="*/ 236 w 651"/>
                  <a:gd name="T43" fmla="*/ 100 h 165"/>
                  <a:gd name="T44" fmla="*/ 246 w 651"/>
                  <a:gd name="T45" fmla="*/ 104 h 165"/>
                  <a:gd name="T46" fmla="*/ 257 w 651"/>
                  <a:gd name="T47" fmla="*/ 100 h 165"/>
                  <a:gd name="T48" fmla="*/ 267 w 651"/>
                  <a:gd name="T49" fmla="*/ 102 h 165"/>
                  <a:gd name="T50" fmla="*/ 278 w 651"/>
                  <a:gd name="T51" fmla="*/ 98 h 165"/>
                  <a:gd name="T52" fmla="*/ 290 w 651"/>
                  <a:gd name="T53" fmla="*/ 94 h 165"/>
                  <a:gd name="T54" fmla="*/ 299 w 651"/>
                  <a:gd name="T55" fmla="*/ 100 h 165"/>
                  <a:gd name="T56" fmla="*/ 311 w 651"/>
                  <a:gd name="T57" fmla="*/ 100 h 165"/>
                  <a:gd name="T58" fmla="*/ 321 w 651"/>
                  <a:gd name="T59" fmla="*/ 100 h 165"/>
                  <a:gd name="T60" fmla="*/ 332 w 651"/>
                  <a:gd name="T61" fmla="*/ 98 h 165"/>
                  <a:gd name="T62" fmla="*/ 342 w 651"/>
                  <a:gd name="T63" fmla="*/ 104 h 165"/>
                  <a:gd name="T64" fmla="*/ 353 w 651"/>
                  <a:gd name="T65" fmla="*/ 90 h 165"/>
                  <a:gd name="T66" fmla="*/ 363 w 651"/>
                  <a:gd name="T67" fmla="*/ 92 h 165"/>
                  <a:gd name="T68" fmla="*/ 374 w 651"/>
                  <a:gd name="T69" fmla="*/ 94 h 165"/>
                  <a:gd name="T70" fmla="*/ 386 w 651"/>
                  <a:gd name="T71" fmla="*/ 98 h 165"/>
                  <a:gd name="T72" fmla="*/ 395 w 651"/>
                  <a:gd name="T73" fmla="*/ 88 h 165"/>
                  <a:gd name="T74" fmla="*/ 407 w 651"/>
                  <a:gd name="T75" fmla="*/ 92 h 165"/>
                  <a:gd name="T76" fmla="*/ 417 w 651"/>
                  <a:gd name="T77" fmla="*/ 92 h 165"/>
                  <a:gd name="T78" fmla="*/ 428 w 651"/>
                  <a:gd name="T79" fmla="*/ 90 h 165"/>
                  <a:gd name="T80" fmla="*/ 438 w 651"/>
                  <a:gd name="T81" fmla="*/ 96 h 165"/>
                  <a:gd name="T82" fmla="*/ 449 w 651"/>
                  <a:gd name="T83" fmla="*/ 92 h 165"/>
                  <a:gd name="T84" fmla="*/ 459 w 651"/>
                  <a:gd name="T85" fmla="*/ 100 h 165"/>
                  <a:gd name="T86" fmla="*/ 470 w 651"/>
                  <a:gd name="T87" fmla="*/ 96 h 165"/>
                  <a:gd name="T88" fmla="*/ 480 w 651"/>
                  <a:gd name="T89" fmla="*/ 98 h 165"/>
                  <a:gd name="T90" fmla="*/ 491 w 651"/>
                  <a:gd name="T91" fmla="*/ 94 h 165"/>
                  <a:gd name="T92" fmla="*/ 503 w 651"/>
                  <a:gd name="T93" fmla="*/ 96 h 165"/>
                  <a:gd name="T94" fmla="*/ 512 w 651"/>
                  <a:gd name="T95" fmla="*/ 86 h 165"/>
                  <a:gd name="T96" fmla="*/ 524 w 651"/>
                  <a:gd name="T97" fmla="*/ 92 h 165"/>
                  <a:gd name="T98" fmla="*/ 534 w 651"/>
                  <a:gd name="T99" fmla="*/ 98 h 165"/>
                  <a:gd name="T100" fmla="*/ 545 w 651"/>
                  <a:gd name="T101" fmla="*/ 92 h 165"/>
                  <a:gd name="T102" fmla="*/ 555 w 651"/>
                  <a:gd name="T103" fmla="*/ 96 h 165"/>
                  <a:gd name="T104" fmla="*/ 566 w 651"/>
                  <a:gd name="T105" fmla="*/ 96 h 165"/>
                  <a:gd name="T106" fmla="*/ 576 w 651"/>
                  <a:gd name="T107" fmla="*/ 92 h 165"/>
                  <a:gd name="T108" fmla="*/ 587 w 651"/>
                  <a:gd name="T109" fmla="*/ 88 h 165"/>
                  <a:gd name="T110" fmla="*/ 599 w 651"/>
                  <a:gd name="T111" fmla="*/ 92 h 165"/>
                  <a:gd name="T112" fmla="*/ 608 w 651"/>
                  <a:gd name="T113" fmla="*/ 90 h 165"/>
                  <a:gd name="T114" fmla="*/ 620 w 651"/>
                  <a:gd name="T115" fmla="*/ 90 h 165"/>
                  <a:gd name="T116" fmla="*/ 630 w 651"/>
                  <a:gd name="T117" fmla="*/ 86 h 165"/>
                  <a:gd name="T118" fmla="*/ 641 w 651"/>
                  <a:gd name="T119" fmla="*/ 94 h 165"/>
                  <a:gd name="T120" fmla="*/ 651 w 651"/>
                  <a:gd name="T121" fmla="*/ 9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1" h="165">
                    <a:moveTo>
                      <a:pt x="0" y="90"/>
                    </a:moveTo>
                    <a:lnTo>
                      <a:pt x="0" y="88"/>
                    </a:lnTo>
                    <a:lnTo>
                      <a:pt x="2" y="88"/>
                    </a:lnTo>
                    <a:lnTo>
                      <a:pt x="2" y="86"/>
                    </a:lnTo>
                    <a:lnTo>
                      <a:pt x="2" y="88"/>
                    </a:lnTo>
                    <a:lnTo>
                      <a:pt x="2" y="86"/>
                    </a:lnTo>
                    <a:lnTo>
                      <a:pt x="4" y="94"/>
                    </a:lnTo>
                    <a:lnTo>
                      <a:pt x="4" y="96"/>
                    </a:lnTo>
                    <a:lnTo>
                      <a:pt x="4" y="92"/>
                    </a:lnTo>
                    <a:lnTo>
                      <a:pt x="4" y="96"/>
                    </a:lnTo>
                    <a:lnTo>
                      <a:pt x="6" y="92"/>
                    </a:lnTo>
                    <a:lnTo>
                      <a:pt x="6" y="86"/>
                    </a:lnTo>
                    <a:lnTo>
                      <a:pt x="8" y="88"/>
                    </a:lnTo>
                    <a:lnTo>
                      <a:pt x="8" y="90"/>
                    </a:lnTo>
                    <a:lnTo>
                      <a:pt x="8" y="88"/>
                    </a:lnTo>
                    <a:lnTo>
                      <a:pt x="8" y="85"/>
                    </a:lnTo>
                    <a:lnTo>
                      <a:pt x="10" y="85"/>
                    </a:lnTo>
                    <a:lnTo>
                      <a:pt x="10" y="94"/>
                    </a:lnTo>
                    <a:lnTo>
                      <a:pt x="12" y="90"/>
                    </a:lnTo>
                    <a:lnTo>
                      <a:pt x="12" y="88"/>
                    </a:lnTo>
                    <a:lnTo>
                      <a:pt x="12" y="85"/>
                    </a:lnTo>
                    <a:lnTo>
                      <a:pt x="12" y="88"/>
                    </a:lnTo>
                    <a:lnTo>
                      <a:pt x="14" y="96"/>
                    </a:lnTo>
                    <a:lnTo>
                      <a:pt x="14" y="94"/>
                    </a:lnTo>
                    <a:lnTo>
                      <a:pt x="14" y="90"/>
                    </a:lnTo>
                    <a:lnTo>
                      <a:pt x="16" y="92"/>
                    </a:lnTo>
                    <a:lnTo>
                      <a:pt x="16" y="98"/>
                    </a:lnTo>
                    <a:lnTo>
                      <a:pt x="16" y="92"/>
                    </a:lnTo>
                    <a:lnTo>
                      <a:pt x="17" y="86"/>
                    </a:lnTo>
                    <a:lnTo>
                      <a:pt x="17" y="90"/>
                    </a:lnTo>
                    <a:lnTo>
                      <a:pt x="17" y="88"/>
                    </a:lnTo>
                    <a:lnTo>
                      <a:pt x="19" y="88"/>
                    </a:lnTo>
                    <a:lnTo>
                      <a:pt x="19" y="90"/>
                    </a:lnTo>
                    <a:lnTo>
                      <a:pt x="19" y="94"/>
                    </a:lnTo>
                    <a:lnTo>
                      <a:pt x="21" y="88"/>
                    </a:lnTo>
                    <a:lnTo>
                      <a:pt x="21" y="96"/>
                    </a:lnTo>
                    <a:lnTo>
                      <a:pt x="21" y="92"/>
                    </a:lnTo>
                    <a:lnTo>
                      <a:pt x="23" y="92"/>
                    </a:lnTo>
                    <a:lnTo>
                      <a:pt x="23" y="90"/>
                    </a:lnTo>
                    <a:lnTo>
                      <a:pt x="23" y="94"/>
                    </a:lnTo>
                    <a:lnTo>
                      <a:pt x="23" y="88"/>
                    </a:lnTo>
                    <a:lnTo>
                      <a:pt x="25" y="90"/>
                    </a:lnTo>
                    <a:lnTo>
                      <a:pt x="25" y="92"/>
                    </a:lnTo>
                    <a:lnTo>
                      <a:pt x="25" y="96"/>
                    </a:lnTo>
                    <a:lnTo>
                      <a:pt x="27" y="100"/>
                    </a:lnTo>
                    <a:lnTo>
                      <a:pt x="27" y="94"/>
                    </a:lnTo>
                    <a:lnTo>
                      <a:pt x="27" y="92"/>
                    </a:lnTo>
                    <a:lnTo>
                      <a:pt x="27" y="85"/>
                    </a:lnTo>
                    <a:lnTo>
                      <a:pt x="29" y="88"/>
                    </a:lnTo>
                    <a:lnTo>
                      <a:pt x="29" y="90"/>
                    </a:lnTo>
                    <a:lnTo>
                      <a:pt x="31" y="94"/>
                    </a:lnTo>
                    <a:lnTo>
                      <a:pt x="31" y="90"/>
                    </a:lnTo>
                    <a:lnTo>
                      <a:pt x="33" y="90"/>
                    </a:lnTo>
                    <a:lnTo>
                      <a:pt x="33" y="94"/>
                    </a:lnTo>
                    <a:lnTo>
                      <a:pt x="33" y="90"/>
                    </a:lnTo>
                    <a:lnTo>
                      <a:pt x="35" y="94"/>
                    </a:lnTo>
                    <a:lnTo>
                      <a:pt x="35" y="92"/>
                    </a:lnTo>
                    <a:lnTo>
                      <a:pt x="35" y="88"/>
                    </a:lnTo>
                    <a:lnTo>
                      <a:pt x="35" y="90"/>
                    </a:lnTo>
                    <a:lnTo>
                      <a:pt x="37" y="96"/>
                    </a:lnTo>
                    <a:lnTo>
                      <a:pt x="37" y="98"/>
                    </a:lnTo>
                    <a:lnTo>
                      <a:pt x="37" y="90"/>
                    </a:lnTo>
                    <a:lnTo>
                      <a:pt x="39" y="86"/>
                    </a:lnTo>
                    <a:lnTo>
                      <a:pt x="39" y="90"/>
                    </a:lnTo>
                    <a:lnTo>
                      <a:pt x="39" y="94"/>
                    </a:lnTo>
                    <a:lnTo>
                      <a:pt x="40" y="90"/>
                    </a:lnTo>
                    <a:lnTo>
                      <a:pt x="40" y="88"/>
                    </a:lnTo>
                    <a:lnTo>
                      <a:pt x="40" y="96"/>
                    </a:lnTo>
                    <a:lnTo>
                      <a:pt x="40" y="94"/>
                    </a:lnTo>
                    <a:lnTo>
                      <a:pt x="42" y="92"/>
                    </a:lnTo>
                    <a:lnTo>
                      <a:pt x="42" y="88"/>
                    </a:lnTo>
                    <a:lnTo>
                      <a:pt x="42" y="90"/>
                    </a:lnTo>
                    <a:lnTo>
                      <a:pt x="46" y="14"/>
                    </a:lnTo>
                    <a:lnTo>
                      <a:pt x="46" y="21"/>
                    </a:lnTo>
                    <a:lnTo>
                      <a:pt x="46" y="6"/>
                    </a:lnTo>
                    <a:lnTo>
                      <a:pt x="46" y="0"/>
                    </a:lnTo>
                    <a:lnTo>
                      <a:pt x="48" y="6"/>
                    </a:lnTo>
                    <a:lnTo>
                      <a:pt x="48" y="69"/>
                    </a:lnTo>
                    <a:lnTo>
                      <a:pt x="48" y="104"/>
                    </a:lnTo>
                    <a:lnTo>
                      <a:pt x="50" y="127"/>
                    </a:lnTo>
                    <a:lnTo>
                      <a:pt x="50" y="155"/>
                    </a:lnTo>
                    <a:lnTo>
                      <a:pt x="50" y="157"/>
                    </a:lnTo>
                    <a:lnTo>
                      <a:pt x="50" y="150"/>
                    </a:lnTo>
                    <a:lnTo>
                      <a:pt x="52" y="144"/>
                    </a:lnTo>
                    <a:lnTo>
                      <a:pt x="52" y="148"/>
                    </a:lnTo>
                    <a:lnTo>
                      <a:pt x="52" y="159"/>
                    </a:lnTo>
                    <a:lnTo>
                      <a:pt x="52" y="161"/>
                    </a:lnTo>
                    <a:lnTo>
                      <a:pt x="54" y="159"/>
                    </a:lnTo>
                    <a:lnTo>
                      <a:pt x="54" y="165"/>
                    </a:lnTo>
                    <a:lnTo>
                      <a:pt x="54" y="157"/>
                    </a:lnTo>
                    <a:lnTo>
                      <a:pt x="56" y="154"/>
                    </a:lnTo>
                    <a:lnTo>
                      <a:pt x="56" y="152"/>
                    </a:lnTo>
                    <a:lnTo>
                      <a:pt x="56" y="148"/>
                    </a:lnTo>
                    <a:lnTo>
                      <a:pt x="56" y="144"/>
                    </a:lnTo>
                    <a:lnTo>
                      <a:pt x="58" y="146"/>
                    </a:lnTo>
                    <a:lnTo>
                      <a:pt x="58" y="136"/>
                    </a:lnTo>
                    <a:lnTo>
                      <a:pt x="60" y="127"/>
                    </a:lnTo>
                    <a:lnTo>
                      <a:pt x="60" y="131"/>
                    </a:lnTo>
                    <a:lnTo>
                      <a:pt x="60" y="125"/>
                    </a:lnTo>
                    <a:lnTo>
                      <a:pt x="60" y="123"/>
                    </a:lnTo>
                    <a:lnTo>
                      <a:pt x="62" y="115"/>
                    </a:lnTo>
                    <a:lnTo>
                      <a:pt x="62" y="113"/>
                    </a:lnTo>
                    <a:lnTo>
                      <a:pt x="62" y="108"/>
                    </a:lnTo>
                    <a:lnTo>
                      <a:pt x="62" y="119"/>
                    </a:lnTo>
                    <a:lnTo>
                      <a:pt x="63" y="115"/>
                    </a:lnTo>
                    <a:lnTo>
                      <a:pt x="63" y="111"/>
                    </a:lnTo>
                    <a:lnTo>
                      <a:pt x="63" y="108"/>
                    </a:lnTo>
                    <a:lnTo>
                      <a:pt x="65" y="106"/>
                    </a:lnTo>
                    <a:lnTo>
                      <a:pt x="65" y="104"/>
                    </a:lnTo>
                    <a:lnTo>
                      <a:pt x="65" y="102"/>
                    </a:lnTo>
                    <a:lnTo>
                      <a:pt x="65" y="100"/>
                    </a:lnTo>
                    <a:lnTo>
                      <a:pt x="67" y="94"/>
                    </a:lnTo>
                    <a:lnTo>
                      <a:pt x="67" y="102"/>
                    </a:lnTo>
                    <a:lnTo>
                      <a:pt x="67" y="92"/>
                    </a:lnTo>
                    <a:lnTo>
                      <a:pt x="69" y="88"/>
                    </a:lnTo>
                    <a:lnTo>
                      <a:pt x="69" y="94"/>
                    </a:lnTo>
                    <a:lnTo>
                      <a:pt x="69" y="90"/>
                    </a:lnTo>
                    <a:lnTo>
                      <a:pt x="69" y="92"/>
                    </a:lnTo>
                    <a:lnTo>
                      <a:pt x="71" y="94"/>
                    </a:lnTo>
                    <a:lnTo>
                      <a:pt x="71" y="88"/>
                    </a:lnTo>
                    <a:lnTo>
                      <a:pt x="71" y="92"/>
                    </a:lnTo>
                    <a:lnTo>
                      <a:pt x="73" y="94"/>
                    </a:lnTo>
                    <a:lnTo>
                      <a:pt x="73" y="102"/>
                    </a:lnTo>
                    <a:lnTo>
                      <a:pt x="73" y="94"/>
                    </a:lnTo>
                    <a:lnTo>
                      <a:pt x="75" y="104"/>
                    </a:lnTo>
                    <a:lnTo>
                      <a:pt x="75" y="98"/>
                    </a:lnTo>
                    <a:lnTo>
                      <a:pt x="75" y="90"/>
                    </a:lnTo>
                    <a:lnTo>
                      <a:pt x="75" y="86"/>
                    </a:lnTo>
                    <a:lnTo>
                      <a:pt x="77" y="92"/>
                    </a:lnTo>
                    <a:lnTo>
                      <a:pt x="77" y="94"/>
                    </a:lnTo>
                    <a:lnTo>
                      <a:pt x="77" y="88"/>
                    </a:lnTo>
                    <a:lnTo>
                      <a:pt x="79" y="94"/>
                    </a:lnTo>
                    <a:lnTo>
                      <a:pt x="79" y="98"/>
                    </a:lnTo>
                    <a:lnTo>
                      <a:pt x="79" y="90"/>
                    </a:lnTo>
                    <a:lnTo>
                      <a:pt x="79" y="85"/>
                    </a:lnTo>
                    <a:lnTo>
                      <a:pt x="81" y="85"/>
                    </a:lnTo>
                    <a:lnTo>
                      <a:pt x="81" y="94"/>
                    </a:lnTo>
                    <a:lnTo>
                      <a:pt x="81" y="88"/>
                    </a:lnTo>
                    <a:lnTo>
                      <a:pt x="81" y="77"/>
                    </a:lnTo>
                    <a:lnTo>
                      <a:pt x="83" y="85"/>
                    </a:lnTo>
                    <a:lnTo>
                      <a:pt x="83" y="88"/>
                    </a:lnTo>
                    <a:lnTo>
                      <a:pt x="83" y="85"/>
                    </a:lnTo>
                    <a:lnTo>
                      <a:pt x="85" y="85"/>
                    </a:lnTo>
                    <a:lnTo>
                      <a:pt x="85" y="83"/>
                    </a:lnTo>
                    <a:lnTo>
                      <a:pt x="85" y="81"/>
                    </a:lnTo>
                    <a:lnTo>
                      <a:pt x="85" y="83"/>
                    </a:lnTo>
                    <a:lnTo>
                      <a:pt x="87" y="86"/>
                    </a:lnTo>
                    <a:lnTo>
                      <a:pt x="87" y="88"/>
                    </a:lnTo>
                    <a:lnTo>
                      <a:pt x="87" y="86"/>
                    </a:lnTo>
                    <a:lnTo>
                      <a:pt x="88" y="90"/>
                    </a:lnTo>
                    <a:lnTo>
                      <a:pt x="88" y="96"/>
                    </a:lnTo>
                    <a:lnTo>
                      <a:pt x="88" y="94"/>
                    </a:lnTo>
                    <a:lnTo>
                      <a:pt x="90" y="86"/>
                    </a:lnTo>
                    <a:lnTo>
                      <a:pt x="90" y="85"/>
                    </a:lnTo>
                    <a:lnTo>
                      <a:pt x="90" y="86"/>
                    </a:lnTo>
                    <a:lnTo>
                      <a:pt x="90" y="88"/>
                    </a:lnTo>
                    <a:lnTo>
                      <a:pt x="92" y="88"/>
                    </a:lnTo>
                    <a:lnTo>
                      <a:pt x="92" y="86"/>
                    </a:lnTo>
                    <a:lnTo>
                      <a:pt x="92" y="88"/>
                    </a:lnTo>
                    <a:lnTo>
                      <a:pt x="94" y="90"/>
                    </a:lnTo>
                    <a:lnTo>
                      <a:pt x="94" y="96"/>
                    </a:lnTo>
                    <a:lnTo>
                      <a:pt x="94" y="90"/>
                    </a:lnTo>
                    <a:lnTo>
                      <a:pt x="94" y="86"/>
                    </a:lnTo>
                    <a:lnTo>
                      <a:pt x="96" y="90"/>
                    </a:lnTo>
                    <a:lnTo>
                      <a:pt x="96" y="96"/>
                    </a:lnTo>
                    <a:lnTo>
                      <a:pt x="96" y="88"/>
                    </a:lnTo>
                    <a:lnTo>
                      <a:pt x="98" y="90"/>
                    </a:lnTo>
                    <a:lnTo>
                      <a:pt x="98" y="86"/>
                    </a:lnTo>
                    <a:lnTo>
                      <a:pt x="98" y="85"/>
                    </a:lnTo>
                    <a:lnTo>
                      <a:pt x="98" y="90"/>
                    </a:lnTo>
                    <a:lnTo>
                      <a:pt x="100" y="88"/>
                    </a:lnTo>
                    <a:lnTo>
                      <a:pt x="100" y="104"/>
                    </a:lnTo>
                    <a:lnTo>
                      <a:pt x="100" y="100"/>
                    </a:lnTo>
                    <a:lnTo>
                      <a:pt x="100" y="96"/>
                    </a:lnTo>
                    <a:lnTo>
                      <a:pt x="102" y="96"/>
                    </a:lnTo>
                    <a:lnTo>
                      <a:pt x="102" y="86"/>
                    </a:lnTo>
                    <a:lnTo>
                      <a:pt x="102" y="85"/>
                    </a:lnTo>
                    <a:lnTo>
                      <a:pt x="104" y="96"/>
                    </a:lnTo>
                    <a:lnTo>
                      <a:pt x="104" y="94"/>
                    </a:lnTo>
                    <a:lnTo>
                      <a:pt x="104" y="85"/>
                    </a:lnTo>
                    <a:lnTo>
                      <a:pt x="104" y="86"/>
                    </a:lnTo>
                    <a:lnTo>
                      <a:pt x="106" y="92"/>
                    </a:lnTo>
                    <a:lnTo>
                      <a:pt x="106" y="90"/>
                    </a:lnTo>
                    <a:lnTo>
                      <a:pt x="106" y="86"/>
                    </a:lnTo>
                    <a:lnTo>
                      <a:pt x="108" y="92"/>
                    </a:lnTo>
                    <a:lnTo>
                      <a:pt x="108" y="90"/>
                    </a:lnTo>
                    <a:lnTo>
                      <a:pt x="108" y="92"/>
                    </a:lnTo>
                    <a:lnTo>
                      <a:pt x="108" y="90"/>
                    </a:lnTo>
                    <a:lnTo>
                      <a:pt x="110" y="94"/>
                    </a:lnTo>
                    <a:lnTo>
                      <a:pt x="110" y="96"/>
                    </a:lnTo>
                    <a:lnTo>
                      <a:pt x="110" y="90"/>
                    </a:lnTo>
                    <a:lnTo>
                      <a:pt x="111" y="90"/>
                    </a:lnTo>
                    <a:lnTo>
                      <a:pt x="111" y="94"/>
                    </a:lnTo>
                    <a:lnTo>
                      <a:pt x="111" y="92"/>
                    </a:lnTo>
                    <a:lnTo>
                      <a:pt x="113" y="90"/>
                    </a:lnTo>
                    <a:lnTo>
                      <a:pt x="113" y="85"/>
                    </a:lnTo>
                    <a:lnTo>
                      <a:pt x="113" y="86"/>
                    </a:lnTo>
                    <a:lnTo>
                      <a:pt x="113" y="88"/>
                    </a:lnTo>
                    <a:lnTo>
                      <a:pt x="115" y="85"/>
                    </a:lnTo>
                    <a:lnTo>
                      <a:pt x="115" y="90"/>
                    </a:lnTo>
                    <a:lnTo>
                      <a:pt x="115" y="100"/>
                    </a:lnTo>
                    <a:lnTo>
                      <a:pt x="117" y="96"/>
                    </a:lnTo>
                    <a:lnTo>
                      <a:pt x="117" y="92"/>
                    </a:lnTo>
                    <a:lnTo>
                      <a:pt x="117" y="96"/>
                    </a:lnTo>
                    <a:lnTo>
                      <a:pt x="117" y="90"/>
                    </a:lnTo>
                    <a:lnTo>
                      <a:pt x="119" y="96"/>
                    </a:lnTo>
                    <a:lnTo>
                      <a:pt x="119" y="104"/>
                    </a:lnTo>
                    <a:lnTo>
                      <a:pt x="121" y="98"/>
                    </a:lnTo>
                    <a:lnTo>
                      <a:pt x="121" y="96"/>
                    </a:lnTo>
                    <a:lnTo>
                      <a:pt x="121" y="98"/>
                    </a:lnTo>
                    <a:lnTo>
                      <a:pt x="123" y="104"/>
                    </a:lnTo>
                    <a:lnTo>
                      <a:pt x="123" y="102"/>
                    </a:lnTo>
                    <a:lnTo>
                      <a:pt x="123" y="98"/>
                    </a:lnTo>
                    <a:lnTo>
                      <a:pt x="125" y="102"/>
                    </a:lnTo>
                    <a:lnTo>
                      <a:pt x="125" y="96"/>
                    </a:lnTo>
                    <a:lnTo>
                      <a:pt x="125" y="104"/>
                    </a:lnTo>
                    <a:lnTo>
                      <a:pt x="127" y="104"/>
                    </a:lnTo>
                    <a:lnTo>
                      <a:pt x="127" y="98"/>
                    </a:lnTo>
                    <a:lnTo>
                      <a:pt x="127" y="96"/>
                    </a:lnTo>
                    <a:lnTo>
                      <a:pt x="127" y="90"/>
                    </a:lnTo>
                    <a:lnTo>
                      <a:pt x="129" y="98"/>
                    </a:lnTo>
                    <a:lnTo>
                      <a:pt x="129" y="102"/>
                    </a:lnTo>
                    <a:lnTo>
                      <a:pt x="129" y="98"/>
                    </a:lnTo>
                    <a:lnTo>
                      <a:pt x="131" y="100"/>
                    </a:lnTo>
                    <a:lnTo>
                      <a:pt x="131" y="96"/>
                    </a:lnTo>
                    <a:lnTo>
                      <a:pt x="133" y="96"/>
                    </a:lnTo>
                    <a:lnTo>
                      <a:pt x="133" y="98"/>
                    </a:lnTo>
                    <a:lnTo>
                      <a:pt x="134" y="96"/>
                    </a:lnTo>
                    <a:lnTo>
                      <a:pt x="134" y="98"/>
                    </a:lnTo>
                    <a:lnTo>
                      <a:pt x="134" y="102"/>
                    </a:lnTo>
                    <a:lnTo>
                      <a:pt x="136" y="100"/>
                    </a:lnTo>
                    <a:lnTo>
                      <a:pt x="136" y="98"/>
                    </a:lnTo>
                    <a:lnTo>
                      <a:pt x="136" y="96"/>
                    </a:lnTo>
                    <a:lnTo>
                      <a:pt x="136" y="90"/>
                    </a:lnTo>
                    <a:lnTo>
                      <a:pt x="138" y="92"/>
                    </a:lnTo>
                    <a:lnTo>
                      <a:pt x="138" y="94"/>
                    </a:lnTo>
                    <a:lnTo>
                      <a:pt x="138" y="100"/>
                    </a:lnTo>
                    <a:lnTo>
                      <a:pt x="138" y="104"/>
                    </a:lnTo>
                    <a:lnTo>
                      <a:pt x="140" y="106"/>
                    </a:lnTo>
                    <a:lnTo>
                      <a:pt x="140" y="96"/>
                    </a:lnTo>
                    <a:lnTo>
                      <a:pt x="140" y="92"/>
                    </a:lnTo>
                    <a:lnTo>
                      <a:pt x="142" y="90"/>
                    </a:lnTo>
                    <a:lnTo>
                      <a:pt x="142" y="92"/>
                    </a:lnTo>
                    <a:lnTo>
                      <a:pt x="142" y="98"/>
                    </a:lnTo>
                    <a:lnTo>
                      <a:pt x="142" y="100"/>
                    </a:lnTo>
                    <a:lnTo>
                      <a:pt x="144" y="102"/>
                    </a:lnTo>
                    <a:lnTo>
                      <a:pt x="144" y="100"/>
                    </a:lnTo>
                    <a:lnTo>
                      <a:pt x="146" y="96"/>
                    </a:lnTo>
                    <a:lnTo>
                      <a:pt x="146" y="94"/>
                    </a:lnTo>
                    <a:lnTo>
                      <a:pt x="146" y="96"/>
                    </a:lnTo>
                    <a:lnTo>
                      <a:pt x="146" y="88"/>
                    </a:lnTo>
                    <a:lnTo>
                      <a:pt x="148" y="98"/>
                    </a:lnTo>
                    <a:lnTo>
                      <a:pt x="148" y="102"/>
                    </a:lnTo>
                    <a:lnTo>
                      <a:pt x="150" y="98"/>
                    </a:lnTo>
                    <a:lnTo>
                      <a:pt x="150" y="102"/>
                    </a:lnTo>
                    <a:lnTo>
                      <a:pt x="152" y="100"/>
                    </a:lnTo>
                    <a:lnTo>
                      <a:pt x="152" y="104"/>
                    </a:lnTo>
                    <a:lnTo>
                      <a:pt x="152" y="98"/>
                    </a:lnTo>
                    <a:lnTo>
                      <a:pt x="152" y="96"/>
                    </a:lnTo>
                    <a:lnTo>
                      <a:pt x="154" y="98"/>
                    </a:lnTo>
                    <a:lnTo>
                      <a:pt x="154" y="102"/>
                    </a:lnTo>
                    <a:lnTo>
                      <a:pt x="154" y="100"/>
                    </a:lnTo>
                    <a:lnTo>
                      <a:pt x="156" y="102"/>
                    </a:lnTo>
                    <a:lnTo>
                      <a:pt x="156" y="100"/>
                    </a:lnTo>
                    <a:lnTo>
                      <a:pt x="156" y="102"/>
                    </a:lnTo>
                    <a:lnTo>
                      <a:pt x="158" y="94"/>
                    </a:lnTo>
                    <a:lnTo>
                      <a:pt x="158" y="96"/>
                    </a:lnTo>
                    <a:lnTo>
                      <a:pt x="158" y="100"/>
                    </a:lnTo>
                    <a:lnTo>
                      <a:pt x="158" y="98"/>
                    </a:lnTo>
                    <a:lnTo>
                      <a:pt x="159" y="106"/>
                    </a:lnTo>
                    <a:lnTo>
                      <a:pt x="159" y="100"/>
                    </a:lnTo>
                    <a:lnTo>
                      <a:pt x="159" y="104"/>
                    </a:lnTo>
                    <a:lnTo>
                      <a:pt x="161" y="104"/>
                    </a:lnTo>
                    <a:lnTo>
                      <a:pt x="161" y="102"/>
                    </a:lnTo>
                    <a:lnTo>
                      <a:pt x="161" y="100"/>
                    </a:lnTo>
                    <a:lnTo>
                      <a:pt x="161" y="94"/>
                    </a:lnTo>
                    <a:lnTo>
                      <a:pt x="163" y="98"/>
                    </a:lnTo>
                    <a:lnTo>
                      <a:pt x="163" y="104"/>
                    </a:lnTo>
                    <a:lnTo>
                      <a:pt x="163" y="98"/>
                    </a:lnTo>
                    <a:lnTo>
                      <a:pt x="165" y="104"/>
                    </a:lnTo>
                    <a:lnTo>
                      <a:pt x="165" y="100"/>
                    </a:lnTo>
                    <a:lnTo>
                      <a:pt x="165" y="102"/>
                    </a:lnTo>
                    <a:lnTo>
                      <a:pt x="165" y="106"/>
                    </a:lnTo>
                    <a:lnTo>
                      <a:pt x="167" y="106"/>
                    </a:lnTo>
                    <a:lnTo>
                      <a:pt x="167" y="104"/>
                    </a:lnTo>
                    <a:lnTo>
                      <a:pt x="167" y="98"/>
                    </a:lnTo>
                    <a:lnTo>
                      <a:pt x="167" y="106"/>
                    </a:lnTo>
                    <a:lnTo>
                      <a:pt x="169" y="108"/>
                    </a:lnTo>
                    <a:lnTo>
                      <a:pt x="169" y="106"/>
                    </a:lnTo>
                    <a:lnTo>
                      <a:pt x="169" y="104"/>
                    </a:lnTo>
                    <a:lnTo>
                      <a:pt x="171" y="102"/>
                    </a:lnTo>
                    <a:lnTo>
                      <a:pt x="171" y="106"/>
                    </a:lnTo>
                    <a:lnTo>
                      <a:pt x="171" y="104"/>
                    </a:lnTo>
                    <a:lnTo>
                      <a:pt x="173" y="106"/>
                    </a:lnTo>
                    <a:lnTo>
                      <a:pt x="173" y="98"/>
                    </a:lnTo>
                    <a:lnTo>
                      <a:pt x="175" y="102"/>
                    </a:lnTo>
                    <a:lnTo>
                      <a:pt x="175" y="94"/>
                    </a:lnTo>
                    <a:lnTo>
                      <a:pt x="175" y="98"/>
                    </a:lnTo>
                    <a:lnTo>
                      <a:pt x="175" y="102"/>
                    </a:lnTo>
                    <a:lnTo>
                      <a:pt x="177" y="108"/>
                    </a:lnTo>
                    <a:lnTo>
                      <a:pt x="177" y="102"/>
                    </a:lnTo>
                    <a:lnTo>
                      <a:pt x="177" y="106"/>
                    </a:lnTo>
                    <a:lnTo>
                      <a:pt x="179" y="106"/>
                    </a:lnTo>
                    <a:lnTo>
                      <a:pt x="179" y="104"/>
                    </a:lnTo>
                    <a:lnTo>
                      <a:pt x="179" y="106"/>
                    </a:lnTo>
                    <a:lnTo>
                      <a:pt x="181" y="104"/>
                    </a:lnTo>
                    <a:lnTo>
                      <a:pt x="181" y="106"/>
                    </a:lnTo>
                    <a:lnTo>
                      <a:pt x="181" y="104"/>
                    </a:lnTo>
                    <a:lnTo>
                      <a:pt x="182" y="106"/>
                    </a:lnTo>
                    <a:lnTo>
                      <a:pt x="182" y="104"/>
                    </a:lnTo>
                    <a:lnTo>
                      <a:pt x="182" y="100"/>
                    </a:lnTo>
                    <a:lnTo>
                      <a:pt x="184" y="104"/>
                    </a:lnTo>
                    <a:lnTo>
                      <a:pt x="184" y="100"/>
                    </a:lnTo>
                    <a:lnTo>
                      <a:pt x="184" y="102"/>
                    </a:lnTo>
                    <a:lnTo>
                      <a:pt x="186" y="100"/>
                    </a:lnTo>
                    <a:lnTo>
                      <a:pt x="186" y="106"/>
                    </a:lnTo>
                    <a:lnTo>
                      <a:pt x="186" y="100"/>
                    </a:lnTo>
                    <a:lnTo>
                      <a:pt x="186" y="104"/>
                    </a:lnTo>
                    <a:lnTo>
                      <a:pt x="188" y="106"/>
                    </a:lnTo>
                    <a:lnTo>
                      <a:pt x="190" y="106"/>
                    </a:lnTo>
                    <a:lnTo>
                      <a:pt x="190" y="109"/>
                    </a:lnTo>
                    <a:lnTo>
                      <a:pt x="190" y="106"/>
                    </a:lnTo>
                    <a:lnTo>
                      <a:pt x="192" y="106"/>
                    </a:lnTo>
                    <a:lnTo>
                      <a:pt x="192" y="104"/>
                    </a:lnTo>
                    <a:lnTo>
                      <a:pt x="192" y="106"/>
                    </a:lnTo>
                    <a:lnTo>
                      <a:pt x="194" y="98"/>
                    </a:lnTo>
                    <a:lnTo>
                      <a:pt x="194" y="96"/>
                    </a:lnTo>
                    <a:lnTo>
                      <a:pt x="194" y="100"/>
                    </a:lnTo>
                    <a:lnTo>
                      <a:pt x="196" y="106"/>
                    </a:lnTo>
                    <a:lnTo>
                      <a:pt x="196" y="104"/>
                    </a:lnTo>
                    <a:lnTo>
                      <a:pt x="198" y="108"/>
                    </a:lnTo>
                    <a:lnTo>
                      <a:pt x="198" y="106"/>
                    </a:lnTo>
                    <a:lnTo>
                      <a:pt x="198" y="100"/>
                    </a:lnTo>
                    <a:lnTo>
                      <a:pt x="200" y="100"/>
                    </a:lnTo>
                    <a:lnTo>
                      <a:pt x="200" y="104"/>
                    </a:lnTo>
                    <a:lnTo>
                      <a:pt x="200" y="100"/>
                    </a:lnTo>
                    <a:lnTo>
                      <a:pt x="202" y="98"/>
                    </a:lnTo>
                    <a:lnTo>
                      <a:pt x="202" y="106"/>
                    </a:lnTo>
                    <a:lnTo>
                      <a:pt x="204" y="102"/>
                    </a:lnTo>
                    <a:lnTo>
                      <a:pt x="204" y="104"/>
                    </a:lnTo>
                    <a:lnTo>
                      <a:pt x="204" y="100"/>
                    </a:lnTo>
                    <a:lnTo>
                      <a:pt x="205" y="102"/>
                    </a:lnTo>
                    <a:lnTo>
                      <a:pt x="205" y="104"/>
                    </a:lnTo>
                    <a:lnTo>
                      <a:pt x="205" y="102"/>
                    </a:lnTo>
                    <a:lnTo>
                      <a:pt x="205" y="106"/>
                    </a:lnTo>
                    <a:lnTo>
                      <a:pt x="207" y="104"/>
                    </a:lnTo>
                    <a:lnTo>
                      <a:pt x="207" y="109"/>
                    </a:lnTo>
                    <a:lnTo>
                      <a:pt x="207" y="98"/>
                    </a:lnTo>
                    <a:lnTo>
                      <a:pt x="209" y="98"/>
                    </a:lnTo>
                    <a:lnTo>
                      <a:pt x="209" y="106"/>
                    </a:lnTo>
                    <a:lnTo>
                      <a:pt x="209" y="100"/>
                    </a:lnTo>
                    <a:lnTo>
                      <a:pt x="211" y="102"/>
                    </a:lnTo>
                    <a:lnTo>
                      <a:pt x="211" y="111"/>
                    </a:lnTo>
                    <a:lnTo>
                      <a:pt x="213" y="106"/>
                    </a:lnTo>
                    <a:lnTo>
                      <a:pt x="213" y="90"/>
                    </a:lnTo>
                    <a:lnTo>
                      <a:pt x="213" y="94"/>
                    </a:lnTo>
                    <a:lnTo>
                      <a:pt x="215" y="98"/>
                    </a:lnTo>
                    <a:lnTo>
                      <a:pt x="215" y="102"/>
                    </a:lnTo>
                    <a:lnTo>
                      <a:pt x="215" y="100"/>
                    </a:lnTo>
                    <a:lnTo>
                      <a:pt x="217" y="98"/>
                    </a:lnTo>
                    <a:lnTo>
                      <a:pt x="217" y="100"/>
                    </a:lnTo>
                    <a:lnTo>
                      <a:pt x="217" y="98"/>
                    </a:lnTo>
                    <a:lnTo>
                      <a:pt x="219" y="96"/>
                    </a:lnTo>
                    <a:lnTo>
                      <a:pt x="219" y="98"/>
                    </a:lnTo>
                    <a:lnTo>
                      <a:pt x="219" y="92"/>
                    </a:lnTo>
                    <a:lnTo>
                      <a:pt x="219" y="96"/>
                    </a:lnTo>
                    <a:lnTo>
                      <a:pt x="221" y="94"/>
                    </a:lnTo>
                    <a:lnTo>
                      <a:pt x="221" y="90"/>
                    </a:lnTo>
                    <a:lnTo>
                      <a:pt x="223" y="98"/>
                    </a:lnTo>
                    <a:lnTo>
                      <a:pt x="223" y="100"/>
                    </a:lnTo>
                    <a:lnTo>
                      <a:pt x="223" y="98"/>
                    </a:lnTo>
                    <a:lnTo>
                      <a:pt x="225" y="102"/>
                    </a:lnTo>
                    <a:lnTo>
                      <a:pt x="225" y="96"/>
                    </a:lnTo>
                    <a:lnTo>
                      <a:pt x="225" y="98"/>
                    </a:lnTo>
                    <a:lnTo>
                      <a:pt x="227" y="100"/>
                    </a:lnTo>
                    <a:lnTo>
                      <a:pt x="227" y="104"/>
                    </a:lnTo>
                    <a:lnTo>
                      <a:pt x="227" y="96"/>
                    </a:lnTo>
                    <a:lnTo>
                      <a:pt x="228" y="98"/>
                    </a:lnTo>
                    <a:lnTo>
                      <a:pt x="228" y="100"/>
                    </a:lnTo>
                    <a:lnTo>
                      <a:pt x="228" y="98"/>
                    </a:lnTo>
                    <a:lnTo>
                      <a:pt x="228" y="106"/>
                    </a:lnTo>
                    <a:lnTo>
                      <a:pt x="230" y="100"/>
                    </a:lnTo>
                    <a:lnTo>
                      <a:pt x="230" y="98"/>
                    </a:lnTo>
                    <a:lnTo>
                      <a:pt x="230" y="104"/>
                    </a:lnTo>
                    <a:lnTo>
                      <a:pt x="232" y="104"/>
                    </a:lnTo>
                    <a:lnTo>
                      <a:pt x="232" y="102"/>
                    </a:lnTo>
                    <a:lnTo>
                      <a:pt x="232" y="98"/>
                    </a:lnTo>
                    <a:lnTo>
                      <a:pt x="232" y="102"/>
                    </a:lnTo>
                    <a:lnTo>
                      <a:pt x="234" y="104"/>
                    </a:lnTo>
                    <a:lnTo>
                      <a:pt x="234" y="100"/>
                    </a:lnTo>
                    <a:lnTo>
                      <a:pt x="236" y="98"/>
                    </a:lnTo>
                    <a:lnTo>
                      <a:pt x="236" y="100"/>
                    </a:lnTo>
                    <a:lnTo>
                      <a:pt x="236" y="98"/>
                    </a:lnTo>
                    <a:lnTo>
                      <a:pt x="236" y="106"/>
                    </a:lnTo>
                    <a:lnTo>
                      <a:pt x="238" y="100"/>
                    </a:lnTo>
                    <a:lnTo>
                      <a:pt x="238" y="104"/>
                    </a:lnTo>
                    <a:lnTo>
                      <a:pt x="238" y="100"/>
                    </a:lnTo>
                    <a:lnTo>
                      <a:pt x="240" y="106"/>
                    </a:lnTo>
                    <a:lnTo>
                      <a:pt x="240" y="102"/>
                    </a:lnTo>
                    <a:lnTo>
                      <a:pt x="240" y="104"/>
                    </a:lnTo>
                    <a:lnTo>
                      <a:pt x="242" y="106"/>
                    </a:lnTo>
                    <a:lnTo>
                      <a:pt x="242" y="100"/>
                    </a:lnTo>
                    <a:lnTo>
                      <a:pt x="242" y="94"/>
                    </a:lnTo>
                    <a:lnTo>
                      <a:pt x="244" y="96"/>
                    </a:lnTo>
                    <a:lnTo>
                      <a:pt x="244" y="100"/>
                    </a:lnTo>
                    <a:lnTo>
                      <a:pt x="244" y="98"/>
                    </a:lnTo>
                    <a:lnTo>
                      <a:pt x="246" y="94"/>
                    </a:lnTo>
                    <a:lnTo>
                      <a:pt x="246" y="102"/>
                    </a:lnTo>
                    <a:lnTo>
                      <a:pt x="246" y="100"/>
                    </a:lnTo>
                    <a:lnTo>
                      <a:pt x="246" y="104"/>
                    </a:lnTo>
                    <a:lnTo>
                      <a:pt x="248" y="100"/>
                    </a:lnTo>
                    <a:lnTo>
                      <a:pt x="248" y="98"/>
                    </a:lnTo>
                    <a:lnTo>
                      <a:pt x="248" y="106"/>
                    </a:lnTo>
                    <a:lnTo>
                      <a:pt x="248" y="100"/>
                    </a:lnTo>
                    <a:lnTo>
                      <a:pt x="250" y="102"/>
                    </a:lnTo>
                    <a:lnTo>
                      <a:pt x="250" y="100"/>
                    </a:lnTo>
                    <a:lnTo>
                      <a:pt x="252" y="92"/>
                    </a:lnTo>
                    <a:lnTo>
                      <a:pt x="252" y="94"/>
                    </a:lnTo>
                    <a:lnTo>
                      <a:pt x="252" y="98"/>
                    </a:lnTo>
                    <a:lnTo>
                      <a:pt x="252" y="100"/>
                    </a:lnTo>
                    <a:lnTo>
                      <a:pt x="253" y="100"/>
                    </a:lnTo>
                    <a:lnTo>
                      <a:pt x="255" y="94"/>
                    </a:lnTo>
                    <a:lnTo>
                      <a:pt x="255" y="98"/>
                    </a:lnTo>
                    <a:lnTo>
                      <a:pt x="255" y="100"/>
                    </a:lnTo>
                    <a:lnTo>
                      <a:pt x="257" y="94"/>
                    </a:lnTo>
                    <a:lnTo>
                      <a:pt x="257" y="100"/>
                    </a:lnTo>
                    <a:lnTo>
                      <a:pt x="257" y="98"/>
                    </a:lnTo>
                    <a:lnTo>
                      <a:pt x="257" y="100"/>
                    </a:lnTo>
                    <a:lnTo>
                      <a:pt x="259" y="98"/>
                    </a:lnTo>
                    <a:lnTo>
                      <a:pt x="259" y="94"/>
                    </a:lnTo>
                    <a:lnTo>
                      <a:pt x="261" y="98"/>
                    </a:lnTo>
                    <a:lnTo>
                      <a:pt x="261" y="100"/>
                    </a:lnTo>
                    <a:lnTo>
                      <a:pt x="261" y="104"/>
                    </a:lnTo>
                    <a:lnTo>
                      <a:pt x="263" y="104"/>
                    </a:lnTo>
                    <a:lnTo>
                      <a:pt x="263" y="100"/>
                    </a:lnTo>
                    <a:lnTo>
                      <a:pt x="263" y="94"/>
                    </a:lnTo>
                    <a:lnTo>
                      <a:pt x="263" y="100"/>
                    </a:lnTo>
                    <a:lnTo>
                      <a:pt x="265" y="98"/>
                    </a:lnTo>
                    <a:lnTo>
                      <a:pt x="267" y="106"/>
                    </a:lnTo>
                    <a:lnTo>
                      <a:pt x="267" y="100"/>
                    </a:lnTo>
                    <a:lnTo>
                      <a:pt x="267" y="102"/>
                    </a:lnTo>
                    <a:lnTo>
                      <a:pt x="269" y="100"/>
                    </a:lnTo>
                    <a:lnTo>
                      <a:pt x="269" y="102"/>
                    </a:lnTo>
                    <a:lnTo>
                      <a:pt x="269" y="104"/>
                    </a:lnTo>
                    <a:lnTo>
                      <a:pt x="271" y="98"/>
                    </a:lnTo>
                    <a:lnTo>
                      <a:pt x="271" y="100"/>
                    </a:lnTo>
                    <a:lnTo>
                      <a:pt x="273" y="94"/>
                    </a:lnTo>
                    <a:lnTo>
                      <a:pt x="273" y="98"/>
                    </a:lnTo>
                    <a:lnTo>
                      <a:pt x="273" y="100"/>
                    </a:lnTo>
                    <a:lnTo>
                      <a:pt x="275" y="102"/>
                    </a:lnTo>
                    <a:lnTo>
                      <a:pt x="275" y="98"/>
                    </a:lnTo>
                    <a:lnTo>
                      <a:pt x="275" y="94"/>
                    </a:lnTo>
                    <a:lnTo>
                      <a:pt x="276" y="102"/>
                    </a:lnTo>
                    <a:lnTo>
                      <a:pt x="276" y="106"/>
                    </a:lnTo>
                    <a:lnTo>
                      <a:pt x="276" y="104"/>
                    </a:lnTo>
                    <a:lnTo>
                      <a:pt x="276" y="100"/>
                    </a:lnTo>
                    <a:lnTo>
                      <a:pt x="278" y="96"/>
                    </a:lnTo>
                    <a:lnTo>
                      <a:pt x="278" y="98"/>
                    </a:lnTo>
                    <a:lnTo>
                      <a:pt x="280" y="94"/>
                    </a:lnTo>
                    <a:lnTo>
                      <a:pt x="280" y="92"/>
                    </a:lnTo>
                    <a:lnTo>
                      <a:pt x="280" y="96"/>
                    </a:lnTo>
                    <a:lnTo>
                      <a:pt x="282" y="104"/>
                    </a:lnTo>
                    <a:lnTo>
                      <a:pt x="282" y="98"/>
                    </a:lnTo>
                    <a:lnTo>
                      <a:pt x="282" y="94"/>
                    </a:lnTo>
                    <a:lnTo>
                      <a:pt x="284" y="88"/>
                    </a:lnTo>
                    <a:lnTo>
                      <a:pt x="284" y="92"/>
                    </a:lnTo>
                    <a:lnTo>
                      <a:pt x="284" y="98"/>
                    </a:lnTo>
                    <a:lnTo>
                      <a:pt x="284" y="96"/>
                    </a:lnTo>
                    <a:lnTo>
                      <a:pt x="286" y="98"/>
                    </a:lnTo>
                    <a:lnTo>
                      <a:pt x="286" y="94"/>
                    </a:lnTo>
                    <a:lnTo>
                      <a:pt x="286" y="90"/>
                    </a:lnTo>
                    <a:lnTo>
                      <a:pt x="286" y="96"/>
                    </a:lnTo>
                    <a:lnTo>
                      <a:pt x="288" y="94"/>
                    </a:lnTo>
                    <a:lnTo>
                      <a:pt x="288" y="98"/>
                    </a:lnTo>
                    <a:lnTo>
                      <a:pt x="290" y="94"/>
                    </a:lnTo>
                    <a:lnTo>
                      <a:pt x="290" y="98"/>
                    </a:lnTo>
                    <a:lnTo>
                      <a:pt x="290" y="100"/>
                    </a:lnTo>
                    <a:lnTo>
                      <a:pt x="292" y="100"/>
                    </a:lnTo>
                    <a:lnTo>
                      <a:pt x="292" y="96"/>
                    </a:lnTo>
                    <a:lnTo>
                      <a:pt x="292" y="94"/>
                    </a:lnTo>
                    <a:lnTo>
                      <a:pt x="292" y="90"/>
                    </a:lnTo>
                    <a:lnTo>
                      <a:pt x="294" y="96"/>
                    </a:lnTo>
                    <a:lnTo>
                      <a:pt x="294" y="94"/>
                    </a:lnTo>
                    <a:lnTo>
                      <a:pt x="294" y="98"/>
                    </a:lnTo>
                    <a:lnTo>
                      <a:pt x="296" y="98"/>
                    </a:lnTo>
                    <a:lnTo>
                      <a:pt x="296" y="92"/>
                    </a:lnTo>
                    <a:lnTo>
                      <a:pt x="296" y="100"/>
                    </a:lnTo>
                    <a:lnTo>
                      <a:pt x="296" y="102"/>
                    </a:lnTo>
                    <a:lnTo>
                      <a:pt x="298" y="94"/>
                    </a:lnTo>
                    <a:lnTo>
                      <a:pt x="298" y="98"/>
                    </a:lnTo>
                    <a:lnTo>
                      <a:pt x="298" y="96"/>
                    </a:lnTo>
                    <a:lnTo>
                      <a:pt x="299" y="94"/>
                    </a:lnTo>
                    <a:lnTo>
                      <a:pt x="299" y="98"/>
                    </a:lnTo>
                    <a:lnTo>
                      <a:pt x="299" y="100"/>
                    </a:lnTo>
                    <a:lnTo>
                      <a:pt x="299" y="94"/>
                    </a:lnTo>
                    <a:lnTo>
                      <a:pt x="301" y="102"/>
                    </a:lnTo>
                    <a:lnTo>
                      <a:pt x="301" y="94"/>
                    </a:lnTo>
                    <a:lnTo>
                      <a:pt x="301" y="98"/>
                    </a:lnTo>
                    <a:lnTo>
                      <a:pt x="303" y="100"/>
                    </a:lnTo>
                    <a:lnTo>
                      <a:pt x="303" y="102"/>
                    </a:lnTo>
                    <a:lnTo>
                      <a:pt x="303" y="104"/>
                    </a:lnTo>
                    <a:lnTo>
                      <a:pt x="305" y="100"/>
                    </a:lnTo>
                    <a:lnTo>
                      <a:pt x="305" y="102"/>
                    </a:lnTo>
                    <a:lnTo>
                      <a:pt x="305" y="100"/>
                    </a:lnTo>
                    <a:lnTo>
                      <a:pt x="305" y="104"/>
                    </a:lnTo>
                    <a:lnTo>
                      <a:pt x="307" y="100"/>
                    </a:lnTo>
                    <a:lnTo>
                      <a:pt x="307" y="96"/>
                    </a:lnTo>
                    <a:lnTo>
                      <a:pt x="309" y="96"/>
                    </a:lnTo>
                    <a:lnTo>
                      <a:pt x="309" y="100"/>
                    </a:lnTo>
                    <a:lnTo>
                      <a:pt x="309" y="104"/>
                    </a:lnTo>
                    <a:lnTo>
                      <a:pt x="309" y="100"/>
                    </a:lnTo>
                    <a:lnTo>
                      <a:pt x="311" y="100"/>
                    </a:lnTo>
                    <a:lnTo>
                      <a:pt x="311" y="98"/>
                    </a:lnTo>
                    <a:lnTo>
                      <a:pt x="311" y="100"/>
                    </a:lnTo>
                    <a:lnTo>
                      <a:pt x="313" y="102"/>
                    </a:lnTo>
                    <a:lnTo>
                      <a:pt x="313" y="100"/>
                    </a:lnTo>
                    <a:lnTo>
                      <a:pt x="313" y="96"/>
                    </a:lnTo>
                    <a:lnTo>
                      <a:pt x="315" y="96"/>
                    </a:lnTo>
                    <a:lnTo>
                      <a:pt x="315" y="104"/>
                    </a:lnTo>
                    <a:lnTo>
                      <a:pt x="315" y="98"/>
                    </a:lnTo>
                    <a:lnTo>
                      <a:pt x="317" y="98"/>
                    </a:lnTo>
                    <a:lnTo>
                      <a:pt x="317" y="100"/>
                    </a:lnTo>
                    <a:lnTo>
                      <a:pt x="317" y="102"/>
                    </a:lnTo>
                    <a:lnTo>
                      <a:pt x="319" y="100"/>
                    </a:lnTo>
                    <a:lnTo>
                      <a:pt x="319" y="98"/>
                    </a:lnTo>
                    <a:lnTo>
                      <a:pt x="319" y="100"/>
                    </a:lnTo>
                    <a:lnTo>
                      <a:pt x="321" y="96"/>
                    </a:lnTo>
                    <a:lnTo>
                      <a:pt x="321" y="98"/>
                    </a:lnTo>
                    <a:lnTo>
                      <a:pt x="321" y="100"/>
                    </a:lnTo>
                    <a:lnTo>
                      <a:pt x="323" y="100"/>
                    </a:lnTo>
                    <a:lnTo>
                      <a:pt x="323" y="94"/>
                    </a:lnTo>
                    <a:lnTo>
                      <a:pt x="323" y="96"/>
                    </a:lnTo>
                    <a:lnTo>
                      <a:pt x="324" y="94"/>
                    </a:lnTo>
                    <a:lnTo>
                      <a:pt x="324" y="98"/>
                    </a:lnTo>
                    <a:lnTo>
                      <a:pt x="324" y="100"/>
                    </a:lnTo>
                    <a:lnTo>
                      <a:pt x="324" y="92"/>
                    </a:lnTo>
                    <a:lnTo>
                      <a:pt x="326" y="96"/>
                    </a:lnTo>
                    <a:lnTo>
                      <a:pt x="326" y="98"/>
                    </a:lnTo>
                    <a:lnTo>
                      <a:pt x="326" y="100"/>
                    </a:lnTo>
                    <a:lnTo>
                      <a:pt x="328" y="98"/>
                    </a:lnTo>
                    <a:lnTo>
                      <a:pt x="328" y="100"/>
                    </a:lnTo>
                    <a:lnTo>
                      <a:pt x="328" y="92"/>
                    </a:lnTo>
                    <a:lnTo>
                      <a:pt x="328" y="98"/>
                    </a:lnTo>
                    <a:lnTo>
                      <a:pt x="330" y="100"/>
                    </a:lnTo>
                    <a:lnTo>
                      <a:pt x="330" y="92"/>
                    </a:lnTo>
                    <a:lnTo>
                      <a:pt x="330" y="88"/>
                    </a:lnTo>
                    <a:lnTo>
                      <a:pt x="330" y="96"/>
                    </a:lnTo>
                    <a:lnTo>
                      <a:pt x="332" y="98"/>
                    </a:lnTo>
                    <a:lnTo>
                      <a:pt x="332" y="104"/>
                    </a:lnTo>
                    <a:lnTo>
                      <a:pt x="332" y="100"/>
                    </a:lnTo>
                    <a:lnTo>
                      <a:pt x="334" y="94"/>
                    </a:lnTo>
                    <a:lnTo>
                      <a:pt x="334" y="98"/>
                    </a:lnTo>
                    <a:lnTo>
                      <a:pt x="334" y="96"/>
                    </a:lnTo>
                    <a:lnTo>
                      <a:pt x="334" y="98"/>
                    </a:lnTo>
                    <a:lnTo>
                      <a:pt x="336" y="94"/>
                    </a:lnTo>
                    <a:lnTo>
                      <a:pt x="336" y="86"/>
                    </a:lnTo>
                    <a:lnTo>
                      <a:pt x="338" y="104"/>
                    </a:lnTo>
                    <a:lnTo>
                      <a:pt x="338" y="100"/>
                    </a:lnTo>
                    <a:lnTo>
                      <a:pt x="338" y="102"/>
                    </a:lnTo>
                    <a:lnTo>
                      <a:pt x="338" y="96"/>
                    </a:lnTo>
                    <a:lnTo>
                      <a:pt x="340" y="92"/>
                    </a:lnTo>
                    <a:lnTo>
                      <a:pt x="340" y="96"/>
                    </a:lnTo>
                    <a:lnTo>
                      <a:pt x="340" y="90"/>
                    </a:lnTo>
                    <a:lnTo>
                      <a:pt x="340" y="98"/>
                    </a:lnTo>
                    <a:lnTo>
                      <a:pt x="342" y="102"/>
                    </a:lnTo>
                    <a:lnTo>
                      <a:pt x="342" y="96"/>
                    </a:lnTo>
                    <a:lnTo>
                      <a:pt x="342" y="104"/>
                    </a:lnTo>
                    <a:lnTo>
                      <a:pt x="344" y="98"/>
                    </a:lnTo>
                    <a:lnTo>
                      <a:pt x="344" y="96"/>
                    </a:lnTo>
                    <a:lnTo>
                      <a:pt x="344" y="94"/>
                    </a:lnTo>
                    <a:lnTo>
                      <a:pt x="344" y="96"/>
                    </a:lnTo>
                    <a:lnTo>
                      <a:pt x="346" y="98"/>
                    </a:lnTo>
                    <a:lnTo>
                      <a:pt x="346" y="100"/>
                    </a:lnTo>
                    <a:lnTo>
                      <a:pt x="347" y="94"/>
                    </a:lnTo>
                    <a:lnTo>
                      <a:pt x="347" y="96"/>
                    </a:lnTo>
                    <a:lnTo>
                      <a:pt x="347" y="98"/>
                    </a:lnTo>
                    <a:lnTo>
                      <a:pt x="347" y="92"/>
                    </a:lnTo>
                    <a:lnTo>
                      <a:pt x="349" y="100"/>
                    </a:lnTo>
                    <a:lnTo>
                      <a:pt x="349" y="96"/>
                    </a:lnTo>
                    <a:lnTo>
                      <a:pt x="349" y="92"/>
                    </a:lnTo>
                    <a:lnTo>
                      <a:pt x="349" y="94"/>
                    </a:lnTo>
                    <a:lnTo>
                      <a:pt x="351" y="94"/>
                    </a:lnTo>
                    <a:lnTo>
                      <a:pt x="351" y="98"/>
                    </a:lnTo>
                    <a:lnTo>
                      <a:pt x="353" y="92"/>
                    </a:lnTo>
                    <a:lnTo>
                      <a:pt x="353" y="90"/>
                    </a:lnTo>
                    <a:lnTo>
                      <a:pt x="353" y="94"/>
                    </a:lnTo>
                    <a:lnTo>
                      <a:pt x="353" y="96"/>
                    </a:lnTo>
                    <a:lnTo>
                      <a:pt x="355" y="96"/>
                    </a:lnTo>
                    <a:lnTo>
                      <a:pt x="355" y="90"/>
                    </a:lnTo>
                    <a:lnTo>
                      <a:pt x="355" y="88"/>
                    </a:lnTo>
                    <a:lnTo>
                      <a:pt x="357" y="90"/>
                    </a:lnTo>
                    <a:lnTo>
                      <a:pt x="357" y="96"/>
                    </a:lnTo>
                    <a:lnTo>
                      <a:pt x="357" y="90"/>
                    </a:lnTo>
                    <a:lnTo>
                      <a:pt x="359" y="90"/>
                    </a:lnTo>
                    <a:lnTo>
                      <a:pt x="359" y="85"/>
                    </a:lnTo>
                    <a:lnTo>
                      <a:pt x="359" y="92"/>
                    </a:lnTo>
                    <a:lnTo>
                      <a:pt x="361" y="92"/>
                    </a:lnTo>
                    <a:lnTo>
                      <a:pt x="361" y="96"/>
                    </a:lnTo>
                    <a:lnTo>
                      <a:pt x="361" y="98"/>
                    </a:lnTo>
                    <a:lnTo>
                      <a:pt x="363" y="94"/>
                    </a:lnTo>
                    <a:lnTo>
                      <a:pt x="363" y="96"/>
                    </a:lnTo>
                    <a:lnTo>
                      <a:pt x="363" y="92"/>
                    </a:lnTo>
                    <a:lnTo>
                      <a:pt x="365" y="92"/>
                    </a:lnTo>
                    <a:lnTo>
                      <a:pt x="365" y="85"/>
                    </a:lnTo>
                    <a:lnTo>
                      <a:pt x="365" y="92"/>
                    </a:lnTo>
                    <a:lnTo>
                      <a:pt x="367" y="98"/>
                    </a:lnTo>
                    <a:lnTo>
                      <a:pt x="367" y="92"/>
                    </a:lnTo>
                    <a:lnTo>
                      <a:pt x="367" y="90"/>
                    </a:lnTo>
                    <a:lnTo>
                      <a:pt x="367" y="96"/>
                    </a:lnTo>
                    <a:lnTo>
                      <a:pt x="369" y="98"/>
                    </a:lnTo>
                    <a:lnTo>
                      <a:pt x="369" y="90"/>
                    </a:lnTo>
                    <a:lnTo>
                      <a:pt x="369" y="92"/>
                    </a:lnTo>
                    <a:lnTo>
                      <a:pt x="370" y="96"/>
                    </a:lnTo>
                    <a:lnTo>
                      <a:pt x="370" y="90"/>
                    </a:lnTo>
                    <a:lnTo>
                      <a:pt x="372" y="90"/>
                    </a:lnTo>
                    <a:lnTo>
                      <a:pt x="372" y="94"/>
                    </a:lnTo>
                    <a:lnTo>
                      <a:pt x="372" y="90"/>
                    </a:lnTo>
                    <a:lnTo>
                      <a:pt x="372" y="96"/>
                    </a:lnTo>
                    <a:lnTo>
                      <a:pt x="374" y="88"/>
                    </a:lnTo>
                    <a:lnTo>
                      <a:pt x="374" y="94"/>
                    </a:lnTo>
                    <a:lnTo>
                      <a:pt x="376" y="90"/>
                    </a:lnTo>
                    <a:lnTo>
                      <a:pt x="376" y="92"/>
                    </a:lnTo>
                    <a:lnTo>
                      <a:pt x="376" y="94"/>
                    </a:lnTo>
                    <a:lnTo>
                      <a:pt x="376" y="98"/>
                    </a:lnTo>
                    <a:lnTo>
                      <a:pt x="378" y="98"/>
                    </a:lnTo>
                    <a:lnTo>
                      <a:pt x="380" y="96"/>
                    </a:lnTo>
                    <a:lnTo>
                      <a:pt x="380" y="94"/>
                    </a:lnTo>
                    <a:lnTo>
                      <a:pt x="382" y="98"/>
                    </a:lnTo>
                    <a:lnTo>
                      <a:pt x="382" y="92"/>
                    </a:lnTo>
                    <a:lnTo>
                      <a:pt x="384" y="90"/>
                    </a:lnTo>
                    <a:lnTo>
                      <a:pt x="384" y="96"/>
                    </a:lnTo>
                    <a:lnTo>
                      <a:pt x="386" y="98"/>
                    </a:lnTo>
                    <a:lnTo>
                      <a:pt x="386" y="94"/>
                    </a:lnTo>
                    <a:lnTo>
                      <a:pt x="386" y="96"/>
                    </a:lnTo>
                    <a:lnTo>
                      <a:pt x="386" y="94"/>
                    </a:lnTo>
                    <a:lnTo>
                      <a:pt x="388" y="96"/>
                    </a:lnTo>
                    <a:lnTo>
                      <a:pt x="388" y="98"/>
                    </a:lnTo>
                    <a:lnTo>
                      <a:pt x="388" y="100"/>
                    </a:lnTo>
                    <a:lnTo>
                      <a:pt x="388" y="90"/>
                    </a:lnTo>
                    <a:lnTo>
                      <a:pt x="390" y="86"/>
                    </a:lnTo>
                    <a:lnTo>
                      <a:pt x="390" y="92"/>
                    </a:lnTo>
                    <a:lnTo>
                      <a:pt x="390" y="94"/>
                    </a:lnTo>
                    <a:lnTo>
                      <a:pt x="392" y="98"/>
                    </a:lnTo>
                    <a:lnTo>
                      <a:pt x="392" y="92"/>
                    </a:lnTo>
                    <a:lnTo>
                      <a:pt x="392" y="90"/>
                    </a:lnTo>
                    <a:lnTo>
                      <a:pt x="392" y="94"/>
                    </a:lnTo>
                    <a:lnTo>
                      <a:pt x="394" y="92"/>
                    </a:lnTo>
                    <a:lnTo>
                      <a:pt x="394" y="98"/>
                    </a:lnTo>
                    <a:lnTo>
                      <a:pt x="394" y="96"/>
                    </a:lnTo>
                    <a:lnTo>
                      <a:pt x="395" y="96"/>
                    </a:lnTo>
                    <a:lnTo>
                      <a:pt x="395" y="92"/>
                    </a:lnTo>
                    <a:lnTo>
                      <a:pt x="395" y="88"/>
                    </a:lnTo>
                    <a:lnTo>
                      <a:pt x="395" y="90"/>
                    </a:lnTo>
                    <a:lnTo>
                      <a:pt x="397" y="94"/>
                    </a:lnTo>
                    <a:lnTo>
                      <a:pt x="397" y="92"/>
                    </a:lnTo>
                    <a:lnTo>
                      <a:pt x="397" y="90"/>
                    </a:lnTo>
                    <a:lnTo>
                      <a:pt x="399" y="92"/>
                    </a:lnTo>
                    <a:lnTo>
                      <a:pt x="399" y="98"/>
                    </a:lnTo>
                    <a:lnTo>
                      <a:pt x="401" y="94"/>
                    </a:lnTo>
                    <a:lnTo>
                      <a:pt x="401" y="92"/>
                    </a:lnTo>
                    <a:lnTo>
                      <a:pt x="401" y="94"/>
                    </a:lnTo>
                    <a:lnTo>
                      <a:pt x="401" y="96"/>
                    </a:lnTo>
                    <a:lnTo>
                      <a:pt x="403" y="96"/>
                    </a:lnTo>
                    <a:lnTo>
                      <a:pt x="403" y="92"/>
                    </a:lnTo>
                    <a:lnTo>
                      <a:pt x="405" y="90"/>
                    </a:lnTo>
                    <a:lnTo>
                      <a:pt x="405" y="85"/>
                    </a:lnTo>
                    <a:lnTo>
                      <a:pt x="405" y="88"/>
                    </a:lnTo>
                    <a:lnTo>
                      <a:pt x="407" y="92"/>
                    </a:lnTo>
                    <a:lnTo>
                      <a:pt x="407" y="88"/>
                    </a:lnTo>
                    <a:lnTo>
                      <a:pt x="407" y="90"/>
                    </a:lnTo>
                    <a:lnTo>
                      <a:pt x="409" y="100"/>
                    </a:lnTo>
                    <a:lnTo>
                      <a:pt x="409" y="96"/>
                    </a:lnTo>
                    <a:lnTo>
                      <a:pt x="409" y="88"/>
                    </a:lnTo>
                    <a:lnTo>
                      <a:pt x="409" y="94"/>
                    </a:lnTo>
                    <a:lnTo>
                      <a:pt x="411" y="94"/>
                    </a:lnTo>
                    <a:lnTo>
                      <a:pt x="411" y="96"/>
                    </a:lnTo>
                    <a:lnTo>
                      <a:pt x="411" y="98"/>
                    </a:lnTo>
                    <a:lnTo>
                      <a:pt x="411" y="96"/>
                    </a:lnTo>
                    <a:lnTo>
                      <a:pt x="413" y="92"/>
                    </a:lnTo>
                    <a:lnTo>
                      <a:pt x="413" y="90"/>
                    </a:lnTo>
                    <a:lnTo>
                      <a:pt x="415" y="100"/>
                    </a:lnTo>
                    <a:lnTo>
                      <a:pt x="415" y="96"/>
                    </a:lnTo>
                    <a:lnTo>
                      <a:pt x="417" y="96"/>
                    </a:lnTo>
                    <a:lnTo>
                      <a:pt x="417" y="94"/>
                    </a:lnTo>
                    <a:lnTo>
                      <a:pt x="417" y="92"/>
                    </a:lnTo>
                    <a:lnTo>
                      <a:pt x="417" y="90"/>
                    </a:lnTo>
                    <a:lnTo>
                      <a:pt x="418" y="92"/>
                    </a:lnTo>
                    <a:lnTo>
                      <a:pt x="418" y="98"/>
                    </a:lnTo>
                    <a:lnTo>
                      <a:pt x="418" y="102"/>
                    </a:lnTo>
                    <a:lnTo>
                      <a:pt x="420" y="98"/>
                    </a:lnTo>
                    <a:lnTo>
                      <a:pt x="420" y="92"/>
                    </a:lnTo>
                    <a:lnTo>
                      <a:pt x="420" y="94"/>
                    </a:lnTo>
                    <a:lnTo>
                      <a:pt x="420" y="96"/>
                    </a:lnTo>
                    <a:lnTo>
                      <a:pt x="422" y="94"/>
                    </a:lnTo>
                    <a:lnTo>
                      <a:pt x="422" y="88"/>
                    </a:lnTo>
                    <a:lnTo>
                      <a:pt x="424" y="94"/>
                    </a:lnTo>
                    <a:lnTo>
                      <a:pt x="424" y="90"/>
                    </a:lnTo>
                    <a:lnTo>
                      <a:pt x="424" y="92"/>
                    </a:lnTo>
                    <a:lnTo>
                      <a:pt x="424" y="94"/>
                    </a:lnTo>
                    <a:lnTo>
                      <a:pt x="426" y="90"/>
                    </a:lnTo>
                    <a:lnTo>
                      <a:pt x="426" y="94"/>
                    </a:lnTo>
                    <a:lnTo>
                      <a:pt x="426" y="90"/>
                    </a:lnTo>
                    <a:lnTo>
                      <a:pt x="428" y="90"/>
                    </a:lnTo>
                    <a:lnTo>
                      <a:pt x="428" y="88"/>
                    </a:lnTo>
                    <a:lnTo>
                      <a:pt x="430" y="90"/>
                    </a:lnTo>
                    <a:lnTo>
                      <a:pt x="430" y="96"/>
                    </a:lnTo>
                    <a:lnTo>
                      <a:pt x="430" y="88"/>
                    </a:lnTo>
                    <a:lnTo>
                      <a:pt x="432" y="88"/>
                    </a:lnTo>
                    <a:lnTo>
                      <a:pt x="432" y="86"/>
                    </a:lnTo>
                    <a:lnTo>
                      <a:pt x="434" y="90"/>
                    </a:lnTo>
                    <a:lnTo>
                      <a:pt x="434" y="85"/>
                    </a:lnTo>
                    <a:lnTo>
                      <a:pt x="434" y="92"/>
                    </a:lnTo>
                    <a:lnTo>
                      <a:pt x="436" y="90"/>
                    </a:lnTo>
                    <a:lnTo>
                      <a:pt x="436" y="88"/>
                    </a:lnTo>
                    <a:lnTo>
                      <a:pt x="436" y="92"/>
                    </a:lnTo>
                    <a:lnTo>
                      <a:pt x="436" y="96"/>
                    </a:lnTo>
                    <a:lnTo>
                      <a:pt x="438" y="94"/>
                    </a:lnTo>
                    <a:lnTo>
                      <a:pt x="438" y="92"/>
                    </a:lnTo>
                    <a:lnTo>
                      <a:pt x="438" y="96"/>
                    </a:lnTo>
                    <a:lnTo>
                      <a:pt x="440" y="90"/>
                    </a:lnTo>
                    <a:lnTo>
                      <a:pt x="440" y="86"/>
                    </a:lnTo>
                    <a:lnTo>
                      <a:pt x="440" y="92"/>
                    </a:lnTo>
                    <a:lnTo>
                      <a:pt x="441" y="92"/>
                    </a:lnTo>
                    <a:lnTo>
                      <a:pt x="441" y="90"/>
                    </a:lnTo>
                    <a:lnTo>
                      <a:pt x="443" y="92"/>
                    </a:lnTo>
                    <a:lnTo>
                      <a:pt x="443" y="100"/>
                    </a:lnTo>
                    <a:lnTo>
                      <a:pt x="443" y="94"/>
                    </a:lnTo>
                    <a:lnTo>
                      <a:pt x="445" y="92"/>
                    </a:lnTo>
                    <a:lnTo>
                      <a:pt x="445" y="94"/>
                    </a:lnTo>
                    <a:lnTo>
                      <a:pt x="445" y="98"/>
                    </a:lnTo>
                    <a:lnTo>
                      <a:pt x="447" y="98"/>
                    </a:lnTo>
                    <a:lnTo>
                      <a:pt x="447" y="92"/>
                    </a:lnTo>
                    <a:lnTo>
                      <a:pt x="447" y="96"/>
                    </a:lnTo>
                    <a:lnTo>
                      <a:pt x="449" y="88"/>
                    </a:lnTo>
                    <a:lnTo>
                      <a:pt x="449" y="92"/>
                    </a:lnTo>
                    <a:lnTo>
                      <a:pt x="449" y="94"/>
                    </a:lnTo>
                    <a:lnTo>
                      <a:pt x="449" y="104"/>
                    </a:lnTo>
                    <a:lnTo>
                      <a:pt x="451" y="102"/>
                    </a:lnTo>
                    <a:lnTo>
                      <a:pt x="451" y="100"/>
                    </a:lnTo>
                    <a:lnTo>
                      <a:pt x="451" y="98"/>
                    </a:lnTo>
                    <a:lnTo>
                      <a:pt x="453" y="98"/>
                    </a:lnTo>
                    <a:lnTo>
                      <a:pt x="453" y="94"/>
                    </a:lnTo>
                    <a:lnTo>
                      <a:pt x="453" y="100"/>
                    </a:lnTo>
                    <a:lnTo>
                      <a:pt x="453" y="94"/>
                    </a:lnTo>
                    <a:lnTo>
                      <a:pt x="455" y="88"/>
                    </a:lnTo>
                    <a:lnTo>
                      <a:pt x="455" y="100"/>
                    </a:lnTo>
                    <a:lnTo>
                      <a:pt x="455" y="96"/>
                    </a:lnTo>
                    <a:lnTo>
                      <a:pt x="455" y="98"/>
                    </a:lnTo>
                    <a:lnTo>
                      <a:pt x="457" y="100"/>
                    </a:lnTo>
                    <a:lnTo>
                      <a:pt x="457" y="96"/>
                    </a:lnTo>
                    <a:lnTo>
                      <a:pt x="457" y="98"/>
                    </a:lnTo>
                    <a:lnTo>
                      <a:pt x="459" y="94"/>
                    </a:lnTo>
                    <a:lnTo>
                      <a:pt x="459" y="90"/>
                    </a:lnTo>
                    <a:lnTo>
                      <a:pt x="459" y="98"/>
                    </a:lnTo>
                    <a:lnTo>
                      <a:pt x="459" y="100"/>
                    </a:lnTo>
                    <a:lnTo>
                      <a:pt x="461" y="100"/>
                    </a:lnTo>
                    <a:lnTo>
                      <a:pt x="463" y="100"/>
                    </a:lnTo>
                    <a:lnTo>
                      <a:pt x="463" y="92"/>
                    </a:lnTo>
                    <a:lnTo>
                      <a:pt x="463" y="96"/>
                    </a:lnTo>
                    <a:lnTo>
                      <a:pt x="465" y="98"/>
                    </a:lnTo>
                    <a:lnTo>
                      <a:pt x="465" y="90"/>
                    </a:lnTo>
                    <a:lnTo>
                      <a:pt x="465" y="94"/>
                    </a:lnTo>
                    <a:lnTo>
                      <a:pt x="465" y="102"/>
                    </a:lnTo>
                    <a:lnTo>
                      <a:pt x="466" y="100"/>
                    </a:lnTo>
                    <a:lnTo>
                      <a:pt x="466" y="98"/>
                    </a:lnTo>
                    <a:lnTo>
                      <a:pt x="466" y="100"/>
                    </a:lnTo>
                    <a:lnTo>
                      <a:pt x="468" y="98"/>
                    </a:lnTo>
                    <a:lnTo>
                      <a:pt x="468" y="94"/>
                    </a:lnTo>
                    <a:lnTo>
                      <a:pt x="468" y="92"/>
                    </a:lnTo>
                    <a:lnTo>
                      <a:pt x="470" y="94"/>
                    </a:lnTo>
                    <a:lnTo>
                      <a:pt x="470" y="96"/>
                    </a:lnTo>
                    <a:lnTo>
                      <a:pt x="470" y="98"/>
                    </a:lnTo>
                    <a:lnTo>
                      <a:pt x="472" y="96"/>
                    </a:lnTo>
                    <a:lnTo>
                      <a:pt x="472" y="98"/>
                    </a:lnTo>
                    <a:lnTo>
                      <a:pt x="472" y="96"/>
                    </a:lnTo>
                    <a:lnTo>
                      <a:pt x="474" y="98"/>
                    </a:lnTo>
                    <a:lnTo>
                      <a:pt x="474" y="94"/>
                    </a:lnTo>
                    <a:lnTo>
                      <a:pt x="476" y="86"/>
                    </a:lnTo>
                    <a:lnTo>
                      <a:pt x="476" y="94"/>
                    </a:lnTo>
                    <a:lnTo>
                      <a:pt x="478" y="94"/>
                    </a:lnTo>
                    <a:lnTo>
                      <a:pt x="478" y="98"/>
                    </a:lnTo>
                    <a:lnTo>
                      <a:pt x="480" y="98"/>
                    </a:lnTo>
                    <a:lnTo>
                      <a:pt x="480" y="92"/>
                    </a:lnTo>
                    <a:lnTo>
                      <a:pt x="480" y="94"/>
                    </a:lnTo>
                    <a:lnTo>
                      <a:pt x="480" y="98"/>
                    </a:lnTo>
                    <a:lnTo>
                      <a:pt x="482" y="96"/>
                    </a:lnTo>
                    <a:lnTo>
                      <a:pt x="482" y="88"/>
                    </a:lnTo>
                    <a:lnTo>
                      <a:pt x="482" y="96"/>
                    </a:lnTo>
                    <a:lnTo>
                      <a:pt x="484" y="100"/>
                    </a:lnTo>
                    <a:lnTo>
                      <a:pt x="484" y="98"/>
                    </a:lnTo>
                    <a:lnTo>
                      <a:pt x="484" y="96"/>
                    </a:lnTo>
                    <a:lnTo>
                      <a:pt x="484" y="90"/>
                    </a:lnTo>
                    <a:lnTo>
                      <a:pt x="486" y="92"/>
                    </a:lnTo>
                    <a:lnTo>
                      <a:pt x="486" y="90"/>
                    </a:lnTo>
                    <a:lnTo>
                      <a:pt x="486" y="98"/>
                    </a:lnTo>
                    <a:lnTo>
                      <a:pt x="488" y="94"/>
                    </a:lnTo>
                    <a:lnTo>
                      <a:pt x="488" y="96"/>
                    </a:lnTo>
                    <a:lnTo>
                      <a:pt x="488" y="98"/>
                    </a:lnTo>
                    <a:lnTo>
                      <a:pt x="488" y="94"/>
                    </a:lnTo>
                    <a:lnTo>
                      <a:pt x="489" y="90"/>
                    </a:lnTo>
                    <a:lnTo>
                      <a:pt x="489" y="94"/>
                    </a:lnTo>
                    <a:lnTo>
                      <a:pt x="489" y="85"/>
                    </a:lnTo>
                    <a:lnTo>
                      <a:pt x="489" y="88"/>
                    </a:lnTo>
                    <a:lnTo>
                      <a:pt x="491" y="92"/>
                    </a:lnTo>
                    <a:lnTo>
                      <a:pt x="491" y="94"/>
                    </a:lnTo>
                    <a:lnTo>
                      <a:pt x="491" y="90"/>
                    </a:lnTo>
                    <a:lnTo>
                      <a:pt x="493" y="96"/>
                    </a:lnTo>
                    <a:lnTo>
                      <a:pt x="493" y="94"/>
                    </a:lnTo>
                    <a:lnTo>
                      <a:pt x="493" y="92"/>
                    </a:lnTo>
                    <a:lnTo>
                      <a:pt x="493" y="94"/>
                    </a:lnTo>
                    <a:lnTo>
                      <a:pt x="495" y="90"/>
                    </a:lnTo>
                    <a:lnTo>
                      <a:pt x="495" y="94"/>
                    </a:lnTo>
                    <a:lnTo>
                      <a:pt x="495" y="90"/>
                    </a:lnTo>
                    <a:lnTo>
                      <a:pt x="497" y="86"/>
                    </a:lnTo>
                    <a:lnTo>
                      <a:pt x="497" y="92"/>
                    </a:lnTo>
                    <a:lnTo>
                      <a:pt x="497" y="96"/>
                    </a:lnTo>
                    <a:lnTo>
                      <a:pt x="497" y="92"/>
                    </a:lnTo>
                    <a:lnTo>
                      <a:pt x="499" y="96"/>
                    </a:lnTo>
                    <a:lnTo>
                      <a:pt x="499" y="94"/>
                    </a:lnTo>
                    <a:lnTo>
                      <a:pt x="499" y="92"/>
                    </a:lnTo>
                    <a:lnTo>
                      <a:pt x="501" y="90"/>
                    </a:lnTo>
                    <a:lnTo>
                      <a:pt x="501" y="96"/>
                    </a:lnTo>
                    <a:lnTo>
                      <a:pt x="503" y="96"/>
                    </a:lnTo>
                    <a:lnTo>
                      <a:pt x="503" y="88"/>
                    </a:lnTo>
                    <a:lnTo>
                      <a:pt x="503" y="90"/>
                    </a:lnTo>
                    <a:lnTo>
                      <a:pt x="505" y="85"/>
                    </a:lnTo>
                    <a:lnTo>
                      <a:pt x="505" y="92"/>
                    </a:lnTo>
                    <a:lnTo>
                      <a:pt x="507" y="92"/>
                    </a:lnTo>
                    <a:lnTo>
                      <a:pt x="507" y="90"/>
                    </a:lnTo>
                    <a:lnTo>
                      <a:pt x="507" y="88"/>
                    </a:lnTo>
                    <a:lnTo>
                      <a:pt x="509" y="94"/>
                    </a:lnTo>
                    <a:lnTo>
                      <a:pt x="509" y="96"/>
                    </a:lnTo>
                    <a:lnTo>
                      <a:pt x="511" y="88"/>
                    </a:lnTo>
                    <a:lnTo>
                      <a:pt x="511" y="90"/>
                    </a:lnTo>
                    <a:lnTo>
                      <a:pt x="511" y="94"/>
                    </a:lnTo>
                    <a:lnTo>
                      <a:pt x="511" y="88"/>
                    </a:lnTo>
                    <a:lnTo>
                      <a:pt x="512" y="90"/>
                    </a:lnTo>
                    <a:lnTo>
                      <a:pt x="512" y="88"/>
                    </a:lnTo>
                    <a:lnTo>
                      <a:pt x="512" y="86"/>
                    </a:lnTo>
                    <a:lnTo>
                      <a:pt x="512" y="88"/>
                    </a:lnTo>
                    <a:lnTo>
                      <a:pt x="514" y="88"/>
                    </a:lnTo>
                    <a:lnTo>
                      <a:pt x="514" y="94"/>
                    </a:lnTo>
                    <a:lnTo>
                      <a:pt x="514" y="85"/>
                    </a:lnTo>
                    <a:lnTo>
                      <a:pt x="516" y="88"/>
                    </a:lnTo>
                    <a:lnTo>
                      <a:pt x="516" y="90"/>
                    </a:lnTo>
                    <a:lnTo>
                      <a:pt x="516" y="88"/>
                    </a:lnTo>
                    <a:lnTo>
                      <a:pt x="516" y="94"/>
                    </a:lnTo>
                    <a:lnTo>
                      <a:pt x="518" y="92"/>
                    </a:lnTo>
                    <a:lnTo>
                      <a:pt x="518" y="86"/>
                    </a:lnTo>
                    <a:lnTo>
                      <a:pt x="518" y="96"/>
                    </a:lnTo>
                    <a:lnTo>
                      <a:pt x="518" y="94"/>
                    </a:lnTo>
                    <a:lnTo>
                      <a:pt x="520" y="94"/>
                    </a:lnTo>
                    <a:lnTo>
                      <a:pt x="520" y="92"/>
                    </a:lnTo>
                    <a:lnTo>
                      <a:pt x="522" y="94"/>
                    </a:lnTo>
                    <a:lnTo>
                      <a:pt x="522" y="92"/>
                    </a:lnTo>
                    <a:lnTo>
                      <a:pt x="522" y="98"/>
                    </a:lnTo>
                    <a:lnTo>
                      <a:pt x="522" y="96"/>
                    </a:lnTo>
                    <a:lnTo>
                      <a:pt x="524" y="92"/>
                    </a:lnTo>
                    <a:lnTo>
                      <a:pt x="524" y="96"/>
                    </a:lnTo>
                    <a:lnTo>
                      <a:pt x="524" y="94"/>
                    </a:lnTo>
                    <a:lnTo>
                      <a:pt x="526" y="90"/>
                    </a:lnTo>
                    <a:lnTo>
                      <a:pt x="526" y="92"/>
                    </a:lnTo>
                    <a:lnTo>
                      <a:pt x="526" y="94"/>
                    </a:lnTo>
                    <a:lnTo>
                      <a:pt x="526" y="92"/>
                    </a:lnTo>
                    <a:lnTo>
                      <a:pt x="528" y="88"/>
                    </a:lnTo>
                    <a:lnTo>
                      <a:pt x="528" y="94"/>
                    </a:lnTo>
                    <a:lnTo>
                      <a:pt x="528" y="92"/>
                    </a:lnTo>
                    <a:lnTo>
                      <a:pt x="528" y="98"/>
                    </a:lnTo>
                    <a:lnTo>
                      <a:pt x="530" y="94"/>
                    </a:lnTo>
                    <a:lnTo>
                      <a:pt x="530" y="96"/>
                    </a:lnTo>
                    <a:lnTo>
                      <a:pt x="530" y="98"/>
                    </a:lnTo>
                    <a:lnTo>
                      <a:pt x="532" y="94"/>
                    </a:lnTo>
                    <a:lnTo>
                      <a:pt x="532" y="96"/>
                    </a:lnTo>
                    <a:lnTo>
                      <a:pt x="532" y="92"/>
                    </a:lnTo>
                    <a:lnTo>
                      <a:pt x="532" y="96"/>
                    </a:lnTo>
                    <a:lnTo>
                      <a:pt x="534" y="96"/>
                    </a:lnTo>
                    <a:lnTo>
                      <a:pt x="534" y="98"/>
                    </a:lnTo>
                    <a:lnTo>
                      <a:pt x="535" y="90"/>
                    </a:lnTo>
                    <a:lnTo>
                      <a:pt x="535" y="92"/>
                    </a:lnTo>
                    <a:lnTo>
                      <a:pt x="535" y="94"/>
                    </a:lnTo>
                    <a:lnTo>
                      <a:pt x="537" y="88"/>
                    </a:lnTo>
                    <a:lnTo>
                      <a:pt x="537" y="92"/>
                    </a:lnTo>
                    <a:lnTo>
                      <a:pt x="537" y="100"/>
                    </a:lnTo>
                    <a:lnTo>
                      <a:pt x="537" y="96"/>
                    </a:lnTo>
                    <a:lnTo>
                      <a:pt x="539" y="98"/>
                    </a:lnTo>
                    <a:lnTo>
                      <a:pt x="539" y="96"/>
                    </a:lnTo>
                    <a:lnTo>
                      <a:pt x="539" y="94"/>
                    </a:lnTo>
                    <a:lnTo>
                      <a:pt x="541" y="92"/>
                    </a:lnTo>
                    <a:lnTo>
                      <a:pt x="541" y="88"/>
                    </a:lnTo>
                    <a:lnTo>
                      <a:pt x="541" y="92"/>
                    </a:lnTo>
                    <a:lnTo>
                      <a:pt x="543" y="92"/>
                    </a:lnTo>
                    <a:lnTo>
                      <a:pt x="543" y="90"/>
                    </a:lnTo>
                    <a:lnTo>
                      <a:pt x="545" y="94"/>
                    </a:lnTo>
                    <a:lnTo>
                      <a:pt x="545" y="92"/>
                    </a:lnTo>
                    <a:lnTo>
                      <a:pt x="545" y="98"/>
                    </a:lnTo>
                    <a:lnTo>
                      <a:pt x="547" y="94"/>
                    </a:lnTo>
                    <a:lnTo>
                      <a:pt x="547" y="92"/>
                    </a:lnTo>
                    <a:lnTo>
                      <a:pt x="547" y="88"/>
                    </a:lnTo>
                    <a:lnTo>
                      <a:pt x="547" y="94"/>
                    </a:lnTo>
                    <a:lnTo>
                      <a:pt x="549" y="88"/>
                    </a:lnTo>
                    <a:lnTo>
                      <a:pt x="549" y="92"/>
                    </a:lnTo>
                    <a:lnTo>
                      <a:pt x="551" y="90"/>
                    </a:lnTo>
                    <a:lnTo>
                      <a:pt x="551" y="92"/>
                    </a:lnTo>
                    <a:lnTo>
                      <a:pt x="551" y="94"/>
                    </a:lnTo>
                    <a:lnTo>
                      <a:pt x="553" y="94"/>
                    </a:lnTo>
                    <a:lnTo>
                      <a:pt x="553" y="96"/>
                    </a:lnTo>
                    <a:lnTo>
                      <a:pt x="553" y="92"/>
                    </a:lnTo>
                    <a:lnTo>
                      <a:pt x="555" y="92"/>
                    </a:lnTo>
                    <a:lnTo>
                      <a:pt x="555" y="90"/>
                    </a:lnTo>
                    <a:lnTo>
                      <a:pt x="555" y="98"/>
                    </a:lnTo>
                    <a:lnTo>
                      <a:pt x="555" y="96"/>
                    </a:lnTo>
                    <a:lnTo>
                      <a:pt x="557" y="88"/>
                    </a:lnTo>
                    <a:lnTo>
                      <a:pt x="557" y="86"/>
                    </a:lnTo>
                    <a:lnTo>
                      <a:pt x="557" y="85"/>
                    </a:lnTo>
                    <a:lnTo>
                      <a:pt x="557" y="94"/>
                    </a:lnTo>
                    <a:lnTo>
                      <a:pt x="559" y="90"/>
                    </a:lnTo>
                    <a:lnTo>
                      <a:pt x="559" y="92"/>
                    </a:lnTo>
                    <a:lnTo>
                      <a:pt x="559" y="98"/>
                    </a:lnTo>
                    <a:lnTo>
                      <a:pt x="560" y="96"/>
                    </a:lnTo>
                    <a:lnTo>
                      <a:pt x="560" y="94"/>
                    </a:lnTo>
                    <a:lnTo>
                      <a:pt x="560" y="92"/>
                    </a:lnTo>
                    <a:lnTo>
                      <a:pt x="562" y="96"/>
                    </a:lnTo>
                    <a:lnTo>
                      <a:pt x="562" y="88"/>
                    </a:lnTo>
                    <a:lnTo>
                      <a:pt x="562" y="90"/>
                    </a:lnTo>
                    <a:lnTo>
                      <a:pt x="564" y="94"/>
                    </a:lnTo>
                    <a:lnTo>
                      <a:pt x="564" y="96"/>
                    </a:lnTo>
                    <a:lnTo>
                      <a:pt x="564" y="100"/>
                    </a:lnTo>
                    <a:lnTo>
                      <a:pt x="566" y="96"/>
                    </a:lnTo>
                    <a:lnTo>
                      <a:pt x="566" y="94"/>
                    </a:lnTo>
                    <a:lnTo>
                      <a:pt x="566" y="92"/>
                    </a:lnTo>
                    <a:lnTo>
                      <a:pt x="568" y="88"/>
                    </a:lnTo>
                    <a:lnTo>
                      <a:pt x="568" y="92"/>
                    </a:lnTo>
                    <a:lnTo>
                      <a:pt x="570" y="100"/>
                    </a:lnTo>
                    <a:lnTo>
                      <a:pt x="570" y="102"/>
                    </a:lnTo>
                    <a:lnTo>
                      <a:pt x="570" y="98"/>
                    </a:lnTo>
                    <a:lnTo>
                      <a:pt x="570" y="100"/>
                    </a:lnTo>
                    <a:lnTo>
                      <a:pt x="572" y="90"/>
                    </a:lnTo>
                    <a:lnTo>
                      <a:pt x="572" y="96"/>
                    </a:lnTo>
                    <a:lnTo>
                      <a:pt x="574" y="92"/>
                    </a:lnTo>
                    <a:lnTo>
                      <a:pt x="574" y="90"/>
                    </a:lnTo>
                    <a:lnTo>
                      <a:pt x="574" y="96"/>
                    </a:lnTo>
                    <a:lnTo>
                      <a:pt x="574" y="90"/>
                    </a:lnTo>
                    <a:lnTo>
                      <a:pt x="576" y="92"/>
                    </a:lnTo>
                    <a:lnTo>
                      <a:pt x="576" y="94"/>
                    </a:lnTo>
                    <a:lnTo>
                      <a:pt x="576" y="92"/>
                    </a:lnTo>
                    <a:lnTo>
                      <a:pt x="578" y="92"/>
                    </a:lnTo>
                    <a:lnTo>
                      <a:pt x="578" y="90"/>
                    </a:lnTo>
                    <a:lnTo>
                      <a:pt x="580" y="92"/>
                    </a:lnTo>
                    <a:lnTo>
                      <a:pt x="580" y="88"/>
                    </a:lnTo>
                    <a:lnTo>
                      <a:pt x="580" y="86"/>
                    </a:lnTo>
                    <a:lnTo>
                      <a:pt x="580" y="90"/>
                    </a:lnTo>
                    <a:lnTo>
                      <a:pt x="582" y="94"/>
                    </a:lnTo>
                    <a:lnTo>
                      <a:pt x="582" y="96"/>
                    </a:lnTo>
                    <a:lnTo>
                      <a:pt x="582" y="98"/>
                    </a:lnTo>
                    <a:lnTo>
                      <a:pt x="583" y="92"/>
                    </a:lnTo>
                    <a:lnTo>
                      <a:pt x="583" y="90"/>
                    </a:lnTo>
                    <a:lnTo>
                      <a:pt x="585" y="90"/>
                    </a:lnTo>
                    <a:lnTo>
                      <a:pt x="585" y="92"/>
                    </a:lnTo>
                    <a:lnTo>
                      <a:pt x="585" y="94"/>
                    </a:lnTo>
                    <a:lnTo>
                      <a:pt x="585" y="90"/>
                    </a:lnTo>
                    <a:lnTo>
                      <a:pt x="587" y="98"/>
                    </a:lnTo>
                    <a:lnTo>
                      <a:pt x="587" y="88"/>
                    </a:lnTo>
                    <a:lnTo>
                      <a:pt x="589" y="88"/>
                    </a:lnTo>
                    <a:lnTo>
                      <a:pt x="589" y="92"/>
                    </a:lnTo>
                    <a:lnTo>
                      <a:pt x="589" y="96"/>
                    </a:lnTo>
                    <a:lnTo>
                      <a:pt x="591" y="94"/>
                    </a:lnTo>
                    <a:lnTo>
                      <a:pt x="593" y="96"/>
                    </a:lnTo>
                    <a:lnTo>
                      <a:pt x="593" y="90"/>
                    </a:lnTo>
                    <a:lnTo>
                      <a:pt x="593" y="92"/>
                    </a:lnTo>
                    <a:lnTo>
                      <a:pt x="595" y="92"/>
                    </a:lnTo>
                    <a:lnTo>
                      <a:pt x="595" y="98"/>
                    </a:lnTo>
                    <a:lnTo>
                      <a:pt x="595" y="100"/>
                    </a:lnTo>
                    <a:lnTo>
                      <a:pt x="597" y="96"/>
                    </a:lnTo>
                    <a:lnTo>
                      <a:pt x="597" y="94"/>
                    </a:lnTo>
                    <a:lnTo>
                      <a:pt x="599" y="92"/>
                    </a:lnTo>
                    <a:lnTo>
                      <a:pt x="599" y="88"/>
                    </a:lnTo>
                    <a:lnTo>
                      <a:pt x="599" y="90"/>
                    </a:lnTo>
                    <a:lnTo>
                      <a:pt x="599" y="92"/>
                    </a:lnTo>
                    <a:lnTo>
                      <a:pt x="601" y="88"/>
                    </a:lnTo>
                    <a:lnTo>
                      <a:pt x="601" y="92"/>
                    </a:lnTo>
                    <a:lnTo>
                      <a:pt x="601" y="94"/>
                    </a:lnTo>
                    <a:lnTo>
                      <a:pt x="603" y="96"/>
                    </a:lnTo>
                    <a:lnTo>
                      <a:pt x="603" y="92"/>
                    </a:lnTo>
                    <a:lnTo>
                      <a:pt x="603" y="96"/>
                    </a:lnTo>
                    <a:lnTo>
                      <a:pt x="603" y="94"/>
                    </a:lnTo>
                    <a:lnTo>
                      <a:pt x="605" y="96"/>
                    </a:lnTo>
                    <a:lnTo>
                      <a:pt x="605" y="94"/>
                    </a:lnTo>
                    <a:lnTo>
                      <a:pt x="605" y="90"/>
                    </a:lnTo>
                    <a:lnTo>
                      <a:pt x="606" y="88"/>
                    </a:lnTo>
                    <a:lnTo>
                      <a:pt x="606" y="94"/>
                    </a:lnTo>
                    <a:lnTo>
                      <a:pt x="606" y="92"/>
                    </a:lnTo>
                    <a:lnTo>
                      <a:pt x="606" y="90"/>
                    </a:lnTo>
                    <a:lnTo>
                      <a:pt x="608" y="96"/>
                    </a:lnTo>
                    <a:lnTo>
                      <a:pt x="608" y="90"/>
                    </a:lnTo>
                    <a:lnTo>
                      <a:pt x="608" y="92"/>
                    </a:lnTo>
                    <a:lnTo>
                      <a:pt x="610" y="90"/>
                    </a:lnTo>
                    <a:lnTo>
                      <a:pt x="610" y="94"/>
                    </a:lnTo>
                    <a:lnTo>
                      <a:pt x="610" y="96"/>
                    </a:lnTo>
                    <a:lnTo>
                      <a:pt x="612" y="96"/>
                    </a:lnTo>
                    <a:lnTo>
                      <a:pt x="612" y="98"/>
                    </a:lnTo>
                    <a:lnTo>
                      <a:pt x="612" y="96"/>
                    </a:lnTo>
                    <a:lnTo>
                      <a:pt x="614" y="85"/>
                    </a:lnTo>
                    <a:lnTo>
                      <a:pt x="614" y="90"/>
                    </a:lnTo>
                    <a:lnTo>
                      <a:pt x="614" y="92"/>
                    </a:lnTo>
                    <a:lnTo>
                      <a:pt x="616" y="90"/>
                    </a:lnTo>
                    <a:lnTo>
                      <a:pt x="616" y="92"/>
                    </a:lnTo>
                    <a:lnTo>
                      <a:pt x="616" y="90"/>
                    </a:lnTo>
                    <a:lnTo>
                      <a:pt x="618" y="94"/>
                    </a:lnTo>
                    <a:lnTo>
                      <a:pt x="618" y="96"/>
                    </a:lnTo>
                    <a:lnTo>
                      <a:pt x="618" y="98"/>
                    </a:lnTo>
                    <a:lnTo>
                      <a:pt x="618" y="90"/>
                    </a:lnTo>
                    <a:lnTo>
                      <a:pt x="620" y="90"/>
                    </a:lnTo>
                    <a:lnTo>
                      <a:pt x="620" y="86"/>
                    </a:lnTo>
                    <a:lnTo>
                      <a:pt x="622" y="92"/>
                    </a:lnTo>
                    <a:lnTo>
                      <a:pt x="622" y="90"/>
                    </a:lnTo>
                    <a:lnTo>
                      <a:pt x="622" y="98"/>
                    </a:lnTo>
                    <a:lnTo>
                      <a:pt x="622" y="94"/>
                    </a:lnTo>
                    <a:lnTo>
                      <a:pt x="624" y="92"/>
                    </a:lnTo>
                    <a:lnTo>
                      <a:pt x="624" y="90"/>
                    </a:lnTo>
                    <a:lnTo>
                      <a:pt x="626" y="90"/>
                    </a:lnTo>
                    <a:lnTo>
                      <a:pt x="628" y="90"/>
                    </a:lnTo>
                    <a:lnTo>
                      <a:pt x="628" y="88"/>
                    </a:lnTo>
                    <a:lnTo>
                      <a:pt x="628" y="94"/>
                    </a:lnTo>
                    <a:lnTo>
                      <a:pt x="630" y="92"/>
                    </a:lnTo>
                    <a:lnTo>
                      <a:pt x="630" y="90"/>
                    </a:lnTo>
                    <a:lnTo>
                      <a:pt x="630" y="86"/>
                    </a:lnTo>
                    <a:lnTo>
                      <a:pt x="631" y="90"/>
                    </a:lnTo>
                    <a:lnTo>
                      <a:pt x="631" y="92"/>
                    </a:lnTo>
                    <a:lnTo>
                      <a:pt x="631" y="98"/>
                    </a:lnTo>
                    <a:lnTo>
                      <a:pt x="633" y="92"/>
                    </a:lnTo>
                    <a:lnTo>
                      <a:pt x="633" y="90"/>
                    </a:lnTo>
                    <a:lnTo>
                      <a:pt x="635" y="94"/>
                    </a:lnTo>
                    <a:lnTo>
                      <a:pt x="635" y="92"/>
                    </a:lnTo>
                    <a:lnTo>
                      <a:pt x="635" y="90"/>
                    </a:lnTo>
                    <a:lnTo>
                      <a:pt x="635" y="92"/>
                    </a:lnTo>
                    <a:lnTo>
                      <a:pt x="637" y="94"/>
                    </a:lnTo>
                    <a:lnTo>
                      <a:pt x="637" y="92"/>
                    </a:lnTo>
                    <a:lnTo>
                      <a:pt x="637" y="98"/>
                    </a:lnTo>
                    <a:lnTo>
                      <a:pt x="637" y="96"/>
                    </a:lnTo>
                    <a:lnTo>
                      <a:pt x="639" y="94"/>
                    </a:lnTo>
                    <a:lnTo>
                      <a:pt x="639" y="96"/>
                    </a:lnTo>
                    <a:lnTo>
                      <a:pt x="641" y="90"/>
                    </a:lnTo>
                    <a:lnTo>
                      <a:pt x="641" y="94"/>
                    </a:lnTo>
                    <a:lnTo>
                      <a:pt x="641" y="96"/>
                    </a:lnTo>
                    <a:lnTo>
                      <a:pt x="641" y="94"/>
                    </a:lnTo>
                    <a:lnTo>
                      <a:pt x="643" y="90"/>
                    </a:lnTo>
                    <a:lnTo>
                      <a:pt x="645" y="85"/>
                    </a:lnTo>
                    <a:lnTo>
                      <a:pt x="645" y="86"/>
                    </a:lnTo>
                    <a:lnTo>
                      <a:pt x="645" y="88"/>
                    </a:lnTo>
                    <a:lnTo>
                      <a:pt x="645" y="96"/>
                    </a:lnTo>
                    <a:lnTo>
                      <a:pt x="647" y="90"/>
                    </a:lnTo>
                    <a:lnTo>
                      <a:pt x="647" y="85"/>
                    </a:lnTo>
                    <a:lnTo>
                      <a:pt x="647" y="92"/>
                    </a:lnTo>
                    <a:lnTo>
                      <a:pt x="647" y="90"/>
                    </a:lnTo>
                    <a:lnTo>
                      <a:pt x="649" y="90"/>
                    </a:lnTo>
                    <a:lnTo>
                      <a:pt x="649" y="92"/>
                    </a:lnTo>
                    <a:lnTo>
                      <a:pt x="649" y="96"/>
                    </a:lnTo>
                    <a:lnTo>
                      <a:pt x="651" y="88"/>
                    </a:lnTo>
                    <a:lnTo>
                      <a:pt x="651" y="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62">
                <a:extLst>
                  <a:ext uri="{FF2B5EF4-FFF2-40B4-BE49-F238E27FC236}">
                    <a16:creationId xmlns:a16="http://schemas.microsoft.com/office/drawing/2014/main" id="{AB6A5D45-F792-405C-BF6B-EA2375ACC0CB}"/>
                  </a:ext>
                </a:extLst>
              </p:cNvPr>
              <p:cNvSpPr>
                <a:spLocks/>
              </p:cNvSpPr>
              <p:nvPr/>
            </p:nvSpPr>
            <p:spPr bwMode="auto">
              <a:xfrm>
                <a:off x="4020" y="3152"/>
                <a:ext cx="653" cy="428"/>
              </a:xfrm>
              <a:custGeom>
                <a:avLst/>
                <a:gdLst>
                  <a:gd name="T0" fmla="*/ 10 w 653"/>
                  <a:gd name="T1" fmla="*/ 62 h 428"/>
                  <a:gd name="T2" fmla="*/ 21 w 653"/>
                  <a:gd name="T3" fmla="*/ 65 h 428"/>
                  <a:gd name="T4" fmla="*/ 31 w 653"/>
                  <a:gd name="T5" fmla="*/ 60 h 428"/>
                  <a:gd name="T6" fmla="*/ 50 w 653"/>
                  <a:gd name="T7" fmla="*/ 221 h 428"/>
                  <a:gd name="T8" fmla="*/ 62 w 653"/>
                  <a:gd name="T9" fmla="*/ 232 h 428"/>
                  <a:gd name="T10" fmla="*/ 71 w 653"/>
                  <a:gd name="T11" fmla="*/ 48 h 428"/>
                  <a:gd name="T12" fmla="*/ 83 w 653"/>
                  <a:gd name="T13" fmla="*/ 12 h 428"/>
                  <a:gd name="T14" fmla="*/ 94 w 653"/>
                  <a:gd name="T15" fmla="*/ 2 h 428"/>
                  <a:gd name="T16" fmla="*/ 104 w 653"/>
                  <a:gd name="T17" fmla="*/ 23 h 428"/>
                  <a:gd name="T18" fmla="*/ 115 w 653"/>
                  <a:gd name="T19" fmla="*/ 40 h 428"/>
                  <a:gd name="T20" fmla="*/ 127 w 653"/>
                  <a:gd name="T21" fmla="*/ 46 h 428"/>
                  <a:gd name="T22" fmla="*/ 136 w 653"/>
                  <a:gd name="T23" fmla="*/ 60 h 428"/>
                  <a:gd name="T24" fmla="*/ 148 w 653"/>
                  <a:gd name="T25" fmla="*/ 65 h 428"/>
                  <a:gd name="T26" fmla="*/ 158 w 653"/>
                  <a:gd name="T27" fmla="*/ 69 h 428"/>
                  <a:gd name="T28" fmla="*/ 169 w 653"/>
                  <a:gd name="T29" fmla="*/ 75 h 428"/>
                  <a:gd name="T30" fmla="*/ 181 w 653"/>
                  <a:gd name="T31" fmla="*/ 69 h 428"/>
                  <a:gd name="T32" fmla="*/ 190 w 653"/>
                  <a:gd name="T33" fmla="*/ 71 h 428"/>
                  <a:gd name="T34" fmla="*/ 202 w 653"/>
                  <a:gd name="T35" fmla="*/ 77 h 428"/>
                  <a:gd name="T36" fmla="*/ 213 w 653"/>
                  <a:gd name="T37" fmla="*/ 75 h 428"/>
                  <a:gd name="T38" fmla="*/ 223 w 653"/>
                  <a:gd name="T39" fmla="*/ 73 h 428"/>
                  <a:gd name="T40" fmla="*/ 234 w 653"/>
                  <a:gd name="T41" fmla="*/ 77 h 428"/>
                  <a:gd name="T42" fmla="*/ 246 w 653"/>
                  <a:gd name="T43" fmla="*/ 83 h 428"/>
                  <a:gd name="T44" fmla="*/ 255 w 653"/>
                  <a:gd name="T45" fmla="*/ 85 h 428"/>
                  <a:gd name="T46" fmla="*/ 267 w 653"/>
                  <a:gd name="T47" fmla="*/ 79 h 428"/>
                  <a:gd name="T48" fmla="*/ 278 w 653"/>
                  <a:gd name="T49" fmla="*/ 79 h 428"/>
                  <a:gd name="T50" fmla="*/ 288 w 653"/>
                  <a:gd name="T51" fmla="*/ 85 h 428"/>
                  <a:gd name="T52" fmla="*/ 300 w 653"/>
                  <a:gd name="T53" fmla="*/ 81 h 428"/>
                  <a:gd name="T54" fmla="*/ 309 w 653"/>
                  <a:gd name="T55" fmla="*/ 85 h 428"/>
                  <a:gd name="T56" fmla="*/ 321 w 653"/>
                  <a:gd name="T57" fmla="*/ 85 h 428"/>
                  <a:gd name="T58" fmla="*/ 332 w 653"/>
                  <a:gd name="T59" fmla="*/ 73 h 428"/>
                  <a:gd name="T60" fmla="*/ 342 w 653"/>
                  <a:gd name="T61" fmla="*/ 79 h 428"/>
                  <a:gd name="T62" fmla="*/ 353 w 653"/>
                  <a:gd name="T63" fmla="*/ 77 h 428"/>
                  <a:gd name="T64" fmla="*/ 365 w 653"/>
                  <a:gd name="T65" fmla="*/ 83 h 428"/>
                  <a:gd name="T66" fmla="*/ 374 w 653"/>
                  <a:gd name="T67" fmla="*/ 77 h 428"/>
                  <a:gd name="T68" fmla="*/ 386 w 653"/>
                  <a:gd name="T69" fmla="*/ 81 h 428"/>
                  <a:gd name="T70" fmla="*/ 397 w 653"/>
                  <a:gd name="T71" fmla="*/ 75 h 428"/>
                  <a:gd name="T72" fmla="*/ 407 w 653"/>
                  <a:gd name="T73" fmla="*/ 75 h 428"/>
                  <a:gd name="T74" fmla="*/ 419 w 653"/>
                  <a:gd name="T75" fmla="*/ 77 h 428"/>
                  <a:gd name="T76" fmla="*/ 430 w 653"/>
                  <a:gd name="T77" fmla="*/ 73 h 428"/>
                  <a:gd name="T78" fmla="*/ 440 w 653"/>
                  <a:gd name="T79" fmla="*/ 79 h 428"/>
                  <a:gd name="T80" fmla="*/ 451 w 653"/>
                  <a:gd name="T81" fmla="*/ 77 h 428"/>
                  <a:gd name="T82" fmla="*/ 461 w 653"/>
                  <a:gd name="T83" fmla="*/ 69 h 428"/>
                  <a:gd name="T84" fmla="*/ 472 w 653"/>
                  <a:gd name="T85" fmla="*/ 79 h 428"/>
                  <a:gd name="T86" fmla="*/ 484 w 653"/>
                  <a:gd name="T87" fmla="*/ 81 h 428"/>
                  <a:gd name="T88" fmla="*/ 493 w 653"/>
                  <a:gd name="T89" fmla="*/ 77 h 428"/>
                  <a:gd name="T90" fmla="*/ 505 w 653"/>
                  <a:gd name="T91" fmla="*/ 77 h 428"/>
                  <a:gd name="T92" fmla="*/ 516 w 653"/>
                  <a:gd name="T93" fmla="*/ 75 h 428"/>
                  <a:gd name="T94" fmla="*/ 526 w 653"/>
                  <a:gd name="T95" fmla="*/ 73 h 428"/>
                  <a:gd name="T96" fmla="*/ 537 w 653"/>
                  <a:gd name="T97" fmla="*/ 71 h 428"/>
                  <a:gd name="T98" fmla="*/ 549 w 653"/>
                  <a:gd name="T99" fmla="*/ 81 h 428"/>
                  <a:gd name="T100" fmla="*/ 559 w 653"/>
                  <a:gd name="T101" fmla="*/ 79 h 428"/>
                  <a:gd name="T102" fmla="*/ 570 w 653"/>
                  <a:gd name="T103" fmla="*/ 77 h 428"/>
                  <a:gd name="T104" fmla="*/ 582 w 653"/>
                  <a:gd name="T105" fmla="*/ 71 h 428"/>
                  <a:gd name="T106" fmla="*/ 591 w 653"/>
                  <a:gd name="T107" fmla="*/ 71 h 428"/>
                  <a:gd name="T108" fmla="*/ 603 w 653"/>
                  <a:gd name="T109" fmla="*/ 73 h 428"/>
                  <a:gd name="T110" fmla="*/ 612 w 653"/>
                  <a:gd name="T111" fmla="*/ 69 h 428"/>
                  <a:gd name="T112" fmla="*/ 624 w 653"/>
                  <a:gd name="T113" fmla="*/ 69 h 428"/>
                  <a:gd name="T114" fmla="*/ 635 w 653"/>
                  <a:gd name="T115" fmla="*/ 65 h 428"/>
                  <a:gd name="T116" fmla="*/ 645 w 653"/>
                  <a:gd name="T117" fmla="*/ 65 h 4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53" h="428">
                    <a:moveTo>
                      <a:pt x="0" y="62"/>
                    </a:moveTo>
                    <a:lnTo>
                      <a:pt x="0" y="60"/>
                    </a:lnTo>
                    <a:lnTo>
                      <a:pt x="2" y="60"/>
                    </a:lnTo>
                    <a:lnTo>
                      <a:pt x="2" y="67"/>
                    </a:lnTo>
                    <a:lnTo>
                      <a:pt x="4" y="63"/>
                    </a:lnTo>
                    <a:lnTo>
                      <a:pt x="4" y="65"/>
                    </a:lnTo>
                    <a:lnTo>
                      <a:pt x="6" y="63"/>
                    </a:lnTo>
                    <a:lnTo>
                      <a:pt x="6" y="60"/>
                    </a:lnTo>
                    <a:lnTo>
                      <a:pt x="6" y="65"/>
                    </a:lnTo>
                    <a:lnTo>
                      <a:pt x="8" y="63"/>
                    </a:lnTo>
                    <a:lnTo>
                      <a:pt x="8" y="60"/>
                    </a:lnTo>
                    <a:lnTo>
                      <a:pt x="10" y="65"/>
                    </a:lnTo>
                    <a:lnTo>
                      <a:pt x="10" y="62"/>
                    </a:lnTo>
                    <a:lnTo>
                      <a:pt x="12" y="63"/>
                    </a:lnTo>
                    <a:lnTo>
                      <a:pt x="12" y="67"/>
                    </a:lnTo>
                    <a:lnTo>
                      <a:pt x="12" y="65"/>
                    </a:lnTo>
                    <a:lnTo>
                      <a:pt x="14" y="65"/>
                    </a:lnTo>
                    <a:lnTo>
                      <a:pt x="14" y="62"/>
                    </a:lnTo>
                    <a:lnTo>
                      <a:pt x="16" y="65"/>
                    </a:lnTo>
                    <a:lnTo>
                      <a:pt x="16" y="67"/>
                    </a:lnTo>
                    <a:lnTo>
                      <a:pt x="18" y="60"/>
                    </a:lnTo>
                    <a:lnTo>
                      <a:pt x="18" y="65"/>
                    </a:lnTo>
                    <a:lnTo>
                      <a:pt x="19" y="62"/>
                    </a:lnTo>
                    <a:lnTo>
                      <a:pt x="19" y="65"/>
                    </a:lnTo>
                    <a:lnTo>
                      <a:pt x="19" y="62"/>
                    </a:lnTo>
                    <a:lnTo>
                      <a:pt x="21" y="65"/>
                    </a:lnTo>
                    <a:lnTo>
                      <a:pt x="23" y="65"/>
                    </a:lnTo>
                    <a:lnTo>
                      <a:pt x="25" y="65"/>
                    </a:lnTo>
                    <a:lnTo>
                      <a:pt x="25" y="58"/>
                    </a:lnTo>
                    <a:lnTo>
                      <a:pt x="25" y="65"/>
                    </a:lnTo>
                    <a:lnTo>
                      <a:pt x="27" y="65"/>
                    </a:lnTo>
                    <a:lnTo>
                      <a:pt x="27" y="69"/>
                    </a:lnTo>
                    <a:lnTo>
                      <a:pt x="29" y="69"/>
                    </a:lnTo>
                    <a:lnTo>
                      <a:pt x="29" y="71"/>
                    </a:lnTo>
                    <a:lnTo>
                      <a:pt x="31" y="65"/>
                    </a:lnTo>
                    <a:lnTo>
                      <a:pt x="31" y="60"/>
                    </a:lnTo>
                    <a:lnTo>
                      <a:pt x="33" y="63"/>
                    </a:lnTo>
                    <a:lnTo>
                      <a:pt x="33" y="65"/>
                    </a:lnTo>
                    <a:lnTo>
                      <a:pt x="35" y="69"/>
                    </a:lnTo>
                    <a:lnTo>
                      <a:pt x="35" y="65"/>
                    </a:lnTo>
                    <a:lnTo>
                      <a:pt x="37" y="65"/>
                    </a:lnTo>
                    <a:lnTo>
                      <a:pt x="39" y="65"/>
                    </a:lnTo>
                    <a:lnTo>
                      <a:pt x="41" y="65"/>
                    </a:lnTo>
                    <a:lnTo>
                      <a:pt x="41" y="63"/>
                    </a:lnTo>
                    <a:lnTo>
                      <a:pt x="50" y="42"/>
                    </a:lnTo>
                    <a:lnTo>
                      <a:pt x="50" y="221"/>
                    </a:lnTo>
                    <a:lnTo>
                      <a:pt x="50" y="347"/>
                    </a:lnTo>
                    <a:lnTo>
                      <a:pt x="52" y="428"/>
                    </a:lnTo>
                    <a:lnTo>
                      <a:pt x="52" y="403"/>
                    </a:lnTo>
                    <a:lnTo>
                      <a:pt x="54" y="340"/>
                    </a:lnTo>
                    <a:lnTo>
                      <a:pt x="54" y="294"/>
                    </a:lnTo>
                    <a:lnTo>
                      <a:pt x="56" y="269"/>
                    </a:lnTo>
                    <a:lnTo>
                      <a:pt x="56" y="240"/>
                    </a:lnTo>
                    <a:lnTo>
                      <a:pt x="56" y="223"/>
                    </a:lnTo>
                    <a:lnTo>
                      <a:pt x="58" y="232"/>
                    </a:lnTo>
                    <a:lnTo>
                      <a:pt x="58" y="242"/>
                    </a:lnTo>
                    <a:lnTo>
                      <a:pt x="60" y="230"/>
                    </a:lnTo>
                    <a:lnTo>
                      <a:pt x="60" y="228"/>
                    </a:lnTo>
                    <a:lnTo>
                      <a:pt x="62" y="232"/>
                    </a:lnTo>
                    <a:lnTo>
                      <a:pt x="62" y="225"/>
                    </a:lnTo>
                    <a:lnTo>
                      <a:pt x="62" y="203"/>
                    </a:lnTo>
                    <a:lnTo>
                      <a:pt x="64" y="194"/>
                    </a:lnTo>
                    <a:lnTo>
                      <a:pt x="64" y="169"/>
                    </a:lnTo>
                    <a:lnTo>
                      <a:pt x="65" y="144"/>
                    </a:lnTo>
                    <a:lnTo>
                      <a:pt x="65" y="127"/>
                    </a:lnTo>
                    <a:lnTo>
                      <a:pt x="67" y="108"/>
                    </a:lnTo>
                    <a:lnTo>
                      <a:pt x="67" y="119"/>
                    </a:lnTo>
                    <a:lnTo>
                      <a:pt x="69" y="125"/>
                    </a:lnTo>
                    <a:lnTo>
                      <a:pt x="69" y="98"/>
                    </a:lnTo>
                    <a:lnTo>
                      <a:pt x="69" y="73"/>
                    </a:lnTo>
                    <a:lnTo>
                      <a:pt x="71" y="63"/>
                    </a:lnTo>
                    <a:lnTo>
                      <a:pt x="71" y="48"/>
                    </a:lnTo>
                    <a:lnTo>
                      <a:pt x="73" y="52"/>
                    </a:lnTo>
                    <a:lnTo>
                      <a:pt x="73" y="37"/>
                    </a:lnTo>
                    <a:lnTo>
                      <a:pt x="75" y="27"/>
                    </a:lnTo>
                    <a:lnTo>
                      <a:pt x="75" y="29"/>
                    </a:lnTo>
                    <a:lnTo>
                      <a:pt x="77" y="23"/>
                    </a:lnTo>
                    <a:lnTo>
                      <a:pt x="77" y="31"/>
                    </a:lnTo>
                    <a:lnTo>
                      <a:pt x="77" y="38"/>
                    </a:lnTo>
                    <a:lnTo>
                      <a:pt x="79" y="42"/>
                    </a:lnTo>
                    <a:lnTo>
                      <a:pt x="79" y="31"/>
                    </a:lnTo>
                    <a:lnTo>
                      <a:pt x="81" y="21"/>
                    </a:lnTo>
                    <a:lnTo>
                      <a:pt x="81" y="8"/>
                    </a:lnTo>
                    <a:lnTo>
                      <a:pt x="81" y="4"/>
                    </a:lnTo>
                    <a:lnTo>
                      <a:pt x="83" y="12"/>
                    </a:lnTo>
                    <a:lnTo>
                      <a:pt x="85" y="10"/>
                    </a:lnTo>
                    <a:lnTo>
                      <a:pt x="85" y="19"/>
                    </a:lnTo>
                    <a:lnTo>
                      <a:pt x="87" y="21"/>
                    </a:lnTo>
                    <a:lnTo>
                      <a:pt x="87" y="4"/>
                    </a:lnTo>
                    <a:lnTo>
                      <a:pt x="87" y="0"/>
                    </a:lnTo>
                    <a:lnTo>
                      <a:pt x="89" y="2"/>
                    </a:lnTo>
                    <a:lnTo>
                      <a:pt x="90" y="2"/>
                    </a:lnTo>
                    <a:lnTo>
                      <a:pt x="90" y="6"/>
                    </a:lnTo>
                    <a:lnTo>
                      <a:pt x="92" y="14"/>
                    </a:lnTo>
                    <a:lnTo>
                      <a:pt x="92" y="8"/>
                    </a:lnTo>
                    <a:lnTo>
                      <a:pt x="94" y="2"/>
                    </a:lnTo>
                    <a:lnTo>
                      <a:pt x="94" y="8"/>
                    </a:lnTo>
                    <a:lnTo>
                      <a:pt x="94" y="15"/>
                    </a:lnTo>
                    <a:lnTo>
                      <a:pt x="96" y="14"/>
                    </a:lnTo>
                    <a:lnTo>
                      <a:pt x="96" y="10"/>
                    </a:lnTo>
                    <a:lnTo>
                      <a:pt x="98" y="12"/>
                    </a:lnTo>
                    <a:lnTo>
                      <a:pt x="98" y="10"/>
                    </a:lnTo>
                    <a:lnTo>
                      <a:pt x="100" y="6"/>
                    </a:lnTo>
                    <a:lnTo>
                      <a:pt x="100" y="15"/>
                    </a:lnTo>
                    <a:lnTo>
                      <a:pt x="102" y="17"/>
                    </a:lnTo>
                    <a:lnTo>
                      <a:pt x="102" y="23"/>
                    </a:lnTo>
                    <a:lnTo>
                      <a:pt x="102" y="27"/>
                    </a:lnTo>
                    <a:lnTo>
                      <a:pt x="104" y="23"/>
                    </a:lnTo>
                    <a:lnTo>
                      <a:pt x="106" y="21"/>
                    </a:lnTo>
                    <a:lnTo>
                      <a:pt x="106" y="15"/>
                    </a:lnTo>
                    <a:lnTo>
                      <a:pt x="108" y="29"/>
                    </a:lnTo>
                    <a:lnTo>
                      <a:pt x="108" y="37"/>
                    </a:lnTo>
                    <a:lnTo>
                      <a:pt x="108" y="29"/>
                    </a:lnTo>
                    <a:lnTo>
                      <a:pt x="110" y="19"/>
                    </a:lnTo>
                    <a:lnTo>
                      <a:pt x="112" y="23"/>
                    </a:lnTo>
                    <a:lnTo>
                      <a:pt x="113" y="29"/>
                    </a:lnTo>
                    <a:lnTo>
                      <a:pt x="113" y="44"/>
                    </a:lnTo>
                    <a:lnTo>
                      <a:pt x="113" y="42"/>
                    </a:lnTo>
                    <a:lnTo>
                      <a:pt x="115" y="40"/>
                    </a:lnTo>
                    <a:lnTo>
                      <a:pt x="115" y="35"/>
                    </a:lnTo>
                    <a:lnTo>
                      <a:pt x="117" y="38"/>
                    </a:lnTo>
                    <a:lnTo>
                      <a:pt x="117" y="33"/>
                    </a:lnTo>
                    <a:lnTo>
                      <a:pt x="119" y="35"/>
                    </a:lnTo>
                    <a:lnTo>
                      <a:pt x="119" y="38"/>
                    </a:lnTo>
                    <a:lnTo>
                      <a:pt x="121" y="37"/>
                    </a:lnTo>
                    <a:lnTo>
                      <a:pt x="121" y="35"/>
                    </a:lnTo>
                    <a:lnTo>
                      <a:pt x="123" y="38"/>
                    </a:lnTo>
                    <a:lnTo>
                      <a:pt x="123" y="40"/>
                    </a:lnTo>
                    <a:lnTo>
                      <a:pt x="125" y="44"/>
                    </a:lnTo>
                    <a:lnTo>
                      <a:pt x="125" y="46"/>
                    </a:lnTo>
                    <a:lnTo>
                      <a:pt x="127" y="46"/>
                    </a:lnTo>
                    <a:lnTo>
                      <a:pt x="127" y="48"/>
                    </a:lnTo>
                    <a:lnTo>
                      <a:pt x="127" y="46"/>
                    </a:lnTo>
                    <a:lnTo>
                      <a:pt x="129" y="42"/>
                    </a:lnTo>
                    <a:lnTo>
                      <a:pt x="129" y="46"/>
                    </a:lnTo>
                    <a:lnTo>
                      <a:pt x="131" y="48"/>
                    </a:lnTo>
                    <a:lnTo>
                      <a:pt x="131" y="44"/>
                    </a:lnTo>
                    <a:lnTo>
                      <a:pt x="133" y="50"/>
                    </a:lnTo>
                    <a:lnTo>
                      <a:pt x="133" y="56"/>
                    </a:lnTo>
                    <a:lnTo>
                      <a:pt x="133" y="58"/>
                    </a:lnTo>
                    <a:lnTo>
                      <a:pt x="135" y="56"/>
                    </a:lnTo>
                    <a:lnTo>
                      <a:pt x="135" y="58"/>
                    </a:lnTo>
                    <a:lnTo>
                      <a:pt x="136" y="58"/>
                    </a:lnTo>
                    <a:lnTo>
                      <a:pt x="136" y="60"/>
                    </a:lnTo>
                    <a:lnTo>
                      <a:pt x="138" y="56"/>
                    </a:lnTo>
                    <a:lnTo>
                      <a:pt x="138" y="58"/>
                    </a:lnTo>
                    <a:lnTo>
                      <a:pt x="140" y="62"/>
                    </a:lnTo>
                    <a:lnTo>
                      <a:pt x="142" y="65"/>
                    </a:lnTo>
                    <a:lnTo>
                      <a:pt x="144" y="65"/>
                    </a:lnTo>
                    <a:lnTo>
                      <a:pt x="144" y="71"/>
                    </a:lnTo>
                    <a:lnTo>
                      <a:pt x="146" y="65"/>
                    </a:lnTo>
                    <a:lnTo>
                      <a:pt x="148" y="65"/>
                    </a:lnTo>
                    <a:lnTo>
                      <a:pt x="148" y="73"/>
                    </a:lnTo>
                    <a:lnTo>
                      <a:pt x="150" y="71"/>
                    </a:lnTo>
                    <a:lnTo>
                      <a:pt x="150" y="69"/>
                    </a:lnTo>
                    <a:lnTo>
                      <a:pt x="152" y="67"/>
                    </a:lnTo>
                    <a:lnTo>
                      <a:pt x="152" y="69"/>
                    </a:lnTo>
                    <a:lnTo>
                      <a:pt x="152" y="65"/>
                    </a:lnTo>
                    <a:lnTo>
                      <a:pt x="154" y="65"/>
                    </a:lnTo>
                    <a:lnTo>
                      <a:pt x="154" y="67"/>
                    </a:lnTo>
                    <a:lnTo>
                      <a:pt x="156" y="65"/>
                    </a:lnTo>
                    <a:lnTo>
                      <a:pt x="158" y="69"/>
                    </a:lnTo>
                    <a:lnTo>
                      <a:pt x="160" y="69"/>
                    </a:lnTo>
                    <a:lnTo>
                      <a:pt x="160" y="73"/>
                    </a:lnTo>
                    <a:lnTo>
                      <a:pt x="161" y="69"/>
                    </a:lnTo>
                    <a:lnTo>
                      <a:pt x="163" y="71"/>
                    </a:lnTo>
                    <a:lnTo>
                      <a:pt x="163" y="69"/>
                    </a:lnTo>
                    <a:lnTo>
                      <a:pt x="163" y="75"/>
                    </a:lnTo>
                    <a:lnTo>
                      <a:pt x="165" y="71"/>
                    </a:lnTo>
                    <a:lnTo>
                      <a:pt x="165" y="73"/>
                    </a:lnTo>
                    <a:lnTo>
                      <a:pt x="167" y="71"/>
                    </a:lnTo>
                    <a:lnTo>
                      <a:pt x="167" y="73"/>
                    </a:lnTo>
                    <a:lnTo>
                      <a:pt x="169" y="73"/>
                    </a:lnTo>
                    <a:lnTo>
                      <a:pt x="169" y="75"/>
                    </a:lnTo>
                    <a:lnTo>
                      <a:pt x="171" y="71"/>
                    </a:lnTo>
                    <a:lnTo>
                      <a:pt x="171" y="67"/>
                    </a:lnTo>
                    <a:lnTo>
                      <a:pt x="171" y="71"/>
                    </a:lnTo>
                    <a:lnTo>
                      <a:pt x="173" y="71"/>
                    </a:lnTo>
                    <a:lnTo>
                      <a:pt x="173" y="73"/>
                    </a:lnTo>
                    <a:lnTo>
                      <a:pt x="175" y="71"/>
                    </a:lnTo>
                    <a:lnTo>
                      <a:pt x="175" y="67"/>
                    </a:lnTo>
                    <a:lnTo>
                      <a:pt x="177" y="67"/>
                    </a:lnTo>
                    <a:lnTo>
                      <a:pt x="177" y="69"/>
                    </a:lnTo>
                    <a:lnTo>
                      <a:pt x="177" y="71"/>
                    </a:lnTo>
                    <a:lnTo>
                      <a:pt x="179" y="73"/>
                    </a:lnTo>
                    <a:lnTo>
                      <a:pt x="179" y="71"/>
                    </a:lnTo>
                    <a:lnTo>
                      <a:pt x="181" y="69"/>
                    </a:lnTo>
                    <a:lnTo>
                      <a:pt x="181" y="77"/>
                    </a:lnTo>
                    <a:lnTo>
                      <a:pt x="183" y="81"/>
                    </a:lnTo>
                    <a:lnTo>
                      <a:pt x="183" y="73"/>
                    </a:lnTo>
                    <a:lnTo>
                      <a:pt x="183" y="79"/>
                    </a:lnTo>
                    <a:lnTo>
                      <a:pt x="184" y="73"/>
                    </a:lnTo>
                    <a:lnTo>
                      <a:pt x="186" y="71"/>
                    </a:lnTo>
                    <a:lnTo>
                      <a:pt x="186" y="79"/>
                    </a:lnTo>
                    <a:lnTo>
                      <a:pt x="188" y="75"/>
                    </a:lnTo>
                    <a:lnTo>
                      <a:pt x="190" y="83"/>
                    </a:lnTo>
                    <a:lnTo>
                      <a:pt x="190" y="75"/>
                    </a:lnTo>
                    <a:lnTo>
                      <a:pt x="190" y="71"/>
                    </a:lnTo>
                    <a:lnTo>
                      <a:pt x="192" y="69"/>
                    </a:lnTo>
                    <a:lnTo>
                      <a:pt x="192" y="75"/>
                    </a:lnTo>
                    <a:lnTo>
                      <a:pt x="194" y="75"/>
                    </a:lnTo>
                    <a:lnTo>
                      <a:pt x="194" y="73"/>
                    </a:lnTo>
                    <a:lnTo>
                      <a:pt x="196" y="77"/>
                    </a:lnTo>
                    <a:lnTo>
                      <a:pt x="196" y="79"/>
                    </a:lnTo>
                    <a:lnTo>
                      <a:pt x="196" y="75"/>
                    </a:lnTo>
                    <a:lnTo>
                      <a:pt x="198" y="75"/>
                    </a:lnTo>
                    <a:lnTo>
                      <a:pt x="198" y="77"/>
                    </a:lnTo>
                    <a:lnTo>
                      <a:pt x="200" y="73"/>
                    </a:lnTo>
                    <a:lnTo>
                      <a:pt x="200" y="77"/>
                    </a:lnTo>
                    <a:lnTo>
                      <a:pt x="202" y="79"/>
                    </a:lnTo>
                    <a:lnTo>
                      <a:pt x="202" y="77"/>
                    </a:lnTo>
                    <a:lnTo>
                      <a:pt x="202" y="73"/>
                    </a:lnTo>
                    <a:lnTo>
                      <a:pt x="204" y="75"/>
                    </a:lnTo>
                    <a:lnTo>
                      <a:pt x="204" y="73"/>
                    </a:lnTo>
                    <a:lnTo>
                      <a:pt x="206" y="79"/>
                    </a:lnTo>
                    <a:lnTo>
                      <a:pt x="207" y="83"/>
                    </a:lnTo>
                    <a:lnTo>
                      <a:pt x="207" y="81"/>
                    </a:lnTo>
                    <a:lnTo>
                      <a:pt x="209" y="79"/>
                    </a:lnTo>
                    <a:lnTo>
                      <a:pt x="211" y="79"/>
                    </a:lnTo>
                    <a:lnTo>
                      <a:pt x="211" y="73"/>
                    </a:lnTo>
                    <a:lnTo>
                      <a:pt x="213" y="75"/>
                    </a:lnTo>
                    <a:lnTo>
                      <a:pt x="213" y="77"/>
                    </a:lnTo>
                    <a:lnTo>
                      <a:pt x="215" y="75"/>
                    </a:lnTo>
                    <a:lnTo>
                      <a:pt x="215" y="77"/>
                    </a:lnTo>
                    <a:lnTo>
                      <a:pt x="217" y="75"/>
                    </a:lnTo>
                    <a:lnTo>
                      <a:pt x="217" y="73"/>
                    </a:lnTo>
                    <a:lnTo>
                      <a:pt x="219" y="75"/>
                    </a:lnTo>
                    <a:lnTo>
                      <a:pt x="219" y="71"/>
                    </a:lnTo>
                    <a:lnTo>
                      <a:pt x="221" y="79"/>
                    </a:lnTo>
                    <a:lnTo>
                      <a:pt x="221" y="73"/>
                    </a:lnTo>
                    <a:lnTo>
                      <a:pt x="221" y="75"/>
                    </a:lnTo>
                    <a:lnTo>
                      <a:pt x="223" y="79"/>
                    </a:lnTo>
                    <a:lnTo>
                      <a:pt x="223" y="73"/>
                    </a:lnTo>
                    <a:lnTo>
                      <a:pt x="225" y="73"/>
                    </a:lnTo>
                    <a:lnTo>
                      <a:pt x="225" y="77"/>
                    </a:lnTo>
                    <a:lnTo>
                      <a:pt x="227" y="79"/>
                    </a:lnTo>
                    <a:lnTo>
                      <a:pt x="227" y="73"/>
                    </a:lnTo>
                    <a:lnTo>
                      <a:pt x="229" y="77"/>
                    </a:lnTo>
                    <a:lnTo>
                      <a:pt x="229" y="79"/>
                    </a:lnTo>
                    <a:lnTo>
                      <a:pt x="229" y="77"/>
                    </a:lnTo>
                    <a:lnTo>
                      <a:pt x="230" y="79"/>
                    </a:lnTo>
                    <a:lnTo>
                      <a:pt x="230" y="77"/>
                    </a:lnTo>
                    <a:lnTo>
                      <a:pt x="232" y="79"/>
                    </a:lnTo>
                    <a:lnTo>
                      <a:pt x="232" y="81"/>
                    </a:lnTo>
                    <a:lnTo>
                      <a:pt x="232" y="79"/>
                    </a:lnTo>
                    <a:lnTo>
                      <a:pt x="234" y="77"/>
                    </a:lnTo>
                    <a:lnTo>
                      <a:pt x="234" y="81"/>
                    </a:lnTo>
                    <a:lnTo>
                      <a:pt x="236" y="79"/>
                    </a:lnTo>
                    <a:lnTo>
                      <a:pt x="236" y="85"/>
                    </a:lnTo>
                    <a:lnTo>
                      <a:pt x="238" y="83"/>
                    </a:lnTo>
                    <a:lnTo>
                      <a:pt x="240" y="83"/>
                    </a:lnTo>
                    <a:lnTo>
                      <a:pt x="240" y="79"/>
                    </a:lnTo>
                    <a:lnTo>
                      <a:pt x="240" y="81"/>
                    </a:lnTo>
                    <a:lnTo>
                      <a:pt x="242" y="79"/>
                    </a:lnTo>
                    <a:lnTo>
                      <a:pt x="242" y="73"/>
                    </a:lnTo>
                    <a:lnTo>
                      <a:pt x="244" y="77"/>
                    </a:lnTo>
                    <a:lnTo>
                      <a:pt x="244" y="81"/>
                    </a:lnTo>
                    <a:lnTo>
                      <a:pt x="246" y="83"/>
                    </a:lnTo>
                    <a:lnTo>
                      <a:pt x="246" y="81"/>
                    </a:lnTo>
                    <a:lnTo>
                      <a:pt x="246" y="85"/>
                    </a:lnTo>
                    <a:lnTo>
                      <a:pt x="248" y="81"/>
                    </a:lnTo>
                    <a:lnTo>
                      <a:pt x="250" y="79"/>
                    </a:lnTo>
                    <a:lnTo>
                      <a:pt x="250" y="83"/>
                    </a:lnTo>
                    <a:lnTo>
                      <a:pt x="252" y="81"/>
                    </a:lnTo>
                    <a:lnTo>
                      <a:pt x="252" y="75"/>
                    </a:lnTo>
                    <a:lnTo>
                      <a:pt x="254" y="85"/>
                    </a:lnTo>
                    <a:lnTo>
                      <a:pt x="254" y="83"/>
                    </a:lnTo>
                    <a:lnTo>
                      <a:pt x="254" y="75"/>
                    </a:lnTo>
                    <a:lnTo>
                      <a:pt x="255" y="85"/>
                    </a:lnTo>
                    <a:lnTo>
                      <a:pt x="257" y="85"/>
                    </a:lnTo>
                    <a:lnTo>
                      <a:pt x="259" y="85"/>
                    </a:lnTo>
                    <a:lnTo>
                      <a:pt x="259" y="83"/>
                    </a:lnTo>
                    <a:lnTo>
                      <a:pt x="261" y="79"/>
                    </a:lnTo>
                    <a:lnTo>
                      <a:pt x="261" y="83"/>
                    </a:lnTo>
                    <a:lnTo>
                      <a:pt x="263" y="86"/>
                    </a:lnTo>
                    <a:lnTo>
                      <a:pt x="263" y="85"/>
                    </a:lnTo>
                    <a:lnTo>
                      <a:pt x="263" y="79"/>
                    </a:lnTo>
                    <a:lnTo>
                      <a:pt x="265" y="83"/>
                    </a:lnTo>
                    <a:lnTo>
                      <a:pt x="267" y="79"/>
                    </a:lnTo>
                    <a:lnTo>
                      <a:pt x="267" y="81"/>
                    </a:lnTo>
                    <a:lnTo>
                      <a:pt x="269" y="85"/>
                    </a:lnTo>
                    <a:lnTo>
                      <a:pt x="271" y="85"/>
                    </a:lnTo>
                    <a:lnTo>
                      <a:pt x="273" y="83"/>
                    </a:lnTo>
                    <a:lnTo>
                      <a:pt x="273" y="85"/>
                    </a:lnTo>
                    <a:lnTo>
                      <a:pt x="275" y="83"/>
                    </a:lnTo>
                    <a:lnTo>
                      <a:pt x="277" y="85"/>
                    </a:lnTo>
                    <a:lnTo>
                      <a:pt x="278" y="79"/>
                    </a:lnTo>
                    <a:lnTo>
                      <a:pt x="278" y="81"/>
                    </a:lnTo>
                    <a:lnTo>
                      <a:pt x="278" y="79"/>
                    </a:lnTo>
                    <a:lnTo>
                      <a:pt x="280" y="79"/>
                    </a:lnTo>
                    <a:lnTo>
                      <a:pt x="280" y="83"/>
                    </a:lnTo>
                    <a:lnTo>
                      <a:pt x="282" y="83"/>
                    </a:lnTo>
                    <a:lnTo>
                      <a:pt x="284" y="83"/>
                    </a:lnTo>
                    <a:lnTo>
                      <a:pt x="284" y="79"/>
                    </a:lnTo>
                    <a:lnTo>
                      <a:pt x="286" y="81"/>
                    </a:lnTo>
                    <a:lnTo>
                      <a:pt x="286" y="85"/>
                    </a:lnTo>
                    <a:lnTo>
                      <a:pt x="288" y="90"/>
                    </a:lnTo>
                    <a:lnTo>
                      <a:pt x="288" y="85"/>
                    </a:lnTo>
                    <a:lnTo>
                      <a:pt x="290" y="88"/>
                    </a:lnTo>
                    <a:lnTo>
                      <a:pt x="290" y="77"/>
                    </a:lnTo>
                    <a:lnTo>
                      <a:pt x="290" y="79"/>
                    </a:lnTo>
                    <a:lnTo>
                      <a:pt x="292" y="83"/>
                    </a:lnTo>
                    <a:lnTo>
                      <a:pt x="294" y="85"/>
                    </a:lnTo>
                    <a:lnTo>
                      <a:pt x="294" y="83"/>
                    </a:lnTo>
                    <a:lnTo>
                      <a:pt x="296" y="81"/>
                    </a:lnTo>
                    <a:lnTo>
                      <a:pt x="296" y="79"/>
                    </a:lnTo>
                    <a:lnTo>
                      <a:pt x="298" y="83"/>
                    </a:lnTo>
                    <a:lnTo>
                      <a:pt x="298" y="81"/>
                    </a:lnTo>
                    <a:lnTo>
                      <a:pt x="298" y="85"/>
                    </a:lnTo>
                    <a:lnTo>
                      <a:pt x="300" y="81"/>
                    </a:lnTo>
                    <a:lnTo>
                      <a:pt x="300" y="83"/>
                    </a:lnTo>
                    <a:lnTo>
                      <a:pt x="301" y="83"/>
                    </a:lnTo>
                    <a:lnTo>
                      <a:pt x="301" y="81"/>
                    </a:lnTo>
                    <a:lnTo>
                      <a:pt x="303" y="83"/>
                    </a:lnTo>
                    <a:lnTo>
                      <a:pt x="303" y="79"/>
                    </a:lnTo>
                    <a:lnTo>
                      <a:pt x="305" y="79"/>
                    </a:lnTo>
                    <a:lnTo>
                      <a:pt x="305" y="83"/>
                    </a:lnTo>
                    <a:lnTo>
                      <a:pt x="307" y="81"/>
                    </a:lnTo>
                    <a:lnTo>
                      <a:pt x="307" y="77"/>
                    </a:lnTo>
                    <a:lnTo>
                      <a:pt x="309" y="79"/>
                    </a:lnTo>
                    <a:lnTo>
                      <a:pt x="309" y="85"/>
                    </a:lnTo>
                    <a:lnTo>
                      <a:pt x="311" y="83"/>
                    </a:lnTo>
                    <a:lnTo>
                      <a:pt x="311" y="85"/>
                    </a:lnTo>
                    <a:lnTo>
                      <a:pt x="313" y="85"/>
                    </a:lnTo>
                    <a:lnTo>
                      <a:pt x="313" y="81"/>
                    </a:lnTo>
                    <a:lnTo>
                      <a:pt x="315" y="79"/>
                    </a:lnTo>
                    <a:lnTo>
                      <a:pt x="315" y="86"/>
                    </a:lnTo>
                    <a:lnTo>
                      <a:pt x="315" y="85"/>
                    </a:lnTo>
                    <a:lnTo>
                      <a:pt x="317" y="85"/>
                    </a:lnTo>
                    <a:lnTo>
                      <a:pt x="319" y="86"/>
                    </a:lnTo>
                    <a:lnTo>
                      <a:pt x="319" y="85"/>
                    </a:lnTo>
                    <a:lnTo>
                      <a:pt x="321" y="86"/>
                    </a:lnTo>
                    <a:lnTo>
                      <a:pt x="321" y="85"/>
                    </a:lnTo>
                    <a:lnTo>
                      <a:pt x="323" y="83"/>
                    </a:lnTo>
                    <a:lnTo>
                      <a:pt x="323" y="81"/>
                    </a:lnTo>
                    <a:lnTo>
                      <a:pt x="323" y="83"/>
                    </a:lnTo>
                    <a:lnTo>
                      <a:pt x="325" y="81"/>
                    </a:lnTo>
                    <a:lnTo>
                      <a:pt x="325" y="79"/>
                    </a:lnTo>
                    <a:lnTo>
                      <a:pt x="326" y="85"/>
                    </a:lnTo>
                    <a:lnTo>
                      <a:pt x="328" y="79"/>
                    </a:lnTo>
                    <a:lnTo>
                      <a:pt x="328" y="83"/>
                    </a:lnTo>
                    <a:lnTo>
                      <a:pt x="330" y="83"/>
                    </a:lnTo>
                    <a:lnTo>
                      <a:pt x="330" y="79"/>
                    </a:lnTo>
                    <a:lnTo>
                      <a:pt x="332" y="73"/>
                    </a:lnTo>
                    <a:lnTo>
                      <a:pt x="332" y="81"/>
                    </a:lnTo>
                    <a:lnTo>
                      <a:pt x="334" y="81"/>
                    </a:lnTo>
                    <a:lnTo>
                      <a:pt x="334" y="83"/>
                    </a:lnTo>
                    <a:lnTo>
                      <a:pt x="336" y="85"/>
                    </a:lnTo>
                    <a:lnTo>
                      <a:pt x="336" y="79"/>
                    </a:lnTo>
                    <a:lnTo>
                      <a:pt x="338" y="79"/>
                    </a:lnTo>
                    <a:lnTo>
                      <a:pt x="338" y="77"/>
                    </a:lnTo>
                    <a:lnTo>
                      <a:pt x="340" y="79"/>
                    </a:lnTo>
                    <a:lnTo>
                      <a:pt x="340" y="85"/>
                    </a:lnTo>
                    <a:lnTo>
                      <a:pt x="340" y="81"/>
                    </a:lnTo>
                    <a:lnTo>
                      <a:pt x="342" y="83"/>
                    </a:lnTo>
                    <a:lnTo>
                      <a:pt x="342" y="79"/>
                    </a:lnTo>
                    <a:lnTo>
                      <a:pt x="344" y="79"/>
                    </a:lnTo>
                    <a:lnTo>
                      <a:pt x="344" y="83"/>
                    </a:lnTo>
                    <a:lnTo>
                      <a:pt x="346" y="79"/>
                    </a:lnTo>
                    <a:lnTo>
                      <a:pt x="346" y="81"/>
                    </a:lnTo>
                    <a:lnTo>
                      <a:pt x="348" y="79"/>
                    </a:lnTo>
                    <a:lnTo>
                      <a:pt x="348" y="81"/>
                    </a:lnTo>
                    <a:lnTo>
                      <a:pt x="348" y="75"/>
                    </a:lnTo>
                    <a:lnTo>
                      <a:pt x="349" y="79"/>
                    </a:lnTo>
                    <a:lnTo>
                      <a:pt x="349" y="81"/>
                    </a:lnTo>
                    <a:lnTo>
                      <a:pt x="351" y="85"/>
                    </a:lnTo>
                    <a:lnTo>
                      <a:pt x="351" y="79"/>
                    </a:lnTo>
                    <a:lnTo>
                      <a:pt x="353" y="83"/>
                    </a:lnTo>
                    <a:lnTo>
                      <a:pt x="353" y="77"/>
                    </a:lnTo>
                    <a:lnTo>
                      <a:pt x="353" y="79"/>
                    </a:lnTo>
                    <a:lnTo>
                      <a:pt x="355" y="77"/>
                    </a:lnTo>
                    <a:lnTo>
                      <a:pt x="357" y="79"/>
                    </a:lnTo>
                    <a:lnTo>
                      <a:pt x="357" y="83"/>
                    </a:lnTo>
                    <a:lnTo>
                      <a:pt x="359" y="81"/>
                    </a:lnTo>
                    <a:lnTo>
                      <a:pt x="359" y="79"/>
                    </a:lnTo>
                    <a:lnTo>
                      <a:pt x="361" y="81"/>
                    </a:lnTo>
                    <a:lnTo>
                      <a:pt x="361" y="77"/>
                    </a:lnTo>
                    <a:lnTo>
                      <a:pt x="361" y="79"/>
                    </a:lnTo>
                    <a:lnTo>
                      <a:pt x="363" y="81"/>
                    </a:lnTo>
                    <a:lnTo>
                      <a:pt x="363" y="85"/>
                    </a:lnTo>
                    <a:lnTo>
                      <a:pt x="365" y="83"/>
                    </a:lnTo>
                    <a:lnTo>
                      <a:pt x="365" y="81"/>
                    </a:lnTo>
                    <a:lnTo>
                      <a:pt x="367" y="86"/>
                    </a:lnTo>
                    <a:lnTo>
                      <a:pt x="367" y="85"/>
                    </a:lnTo>
                    <a:lnTo>
                      <a:pt x="367" y="81"/>
                    </a:lnTo>
                    <a:lnTo>
                      <a:pt x="369" y="83"/>
                    </a:lnTo>
                    <a:lnTo>
                      <a:pt x="369" y="81"/>
                    </a:lnTo>
                    <a:lnTo>
                      <a:pt x="371" y="79"/>
                    </a:lnTo>
                    <a:lnTo>
                      <a:pt x="371" y="85"/>
                    </a:lnTo>
                    <a:lnTo>
                      <a:pt x="372" y="77"/>
                    </a:lnTo>
                    <a:lnTo>
                      <a:pt x="372" y="79"/>
                    </a:lnTo>
                    <a:lnTo>
                      <a:pt x="374" y="81"/>
                    </a:lnTo>
                    <a:lnTo>
                      <a:pt x="374" y="77"/>
                    </a:lnTo>
                    <a:lnTo>
                      <a:pt x="376" y="79"/>
                    </a:lnTo>
                    <a:lnTo>
                      <a:pt x="376" y="85"/>
                    </a:lnTo>
                    <a:lnTo>
                      <a:pt x="378" y="83"/>
                    </a:lnTo>
                    <a:lnTo>
                      <a:pt x="378" y="85"/>
                    </a:lnTo>
                    <a:lnTo>
                      <a:pt x="380" y="85"/>
                    </a:lnTo>
                    <a:lnTo>
                      <a:pt x="382" y="79"/>
                    </a:lnTo>
                    <a:lnTo>
                      <a:pt x="384" y="79"/>
                    </a:lnTo>
                    <a:lnTo>
                      <a:pt x="386" y="81"/>
                    </a:lnTo>
                    <a:lnTo>
                      <a:pt x="386" y="83"/>
                    </a:lnTo>
                    <a:lnTo>
                      <a:pt x="388" y="85"/>
                    </a:lnTo>
                    <a:lnTo>
                      <a:pt x="390" y="79"/>
                    </a:lnTo>
                    <a:lnTo>
                      <a:pt x="390" y="77"/>
                    </a:lnTo>
                    <a:lnTo>
                      <a:pt x="392" y="83"/>
                    </a:lnTo>
                    <a:lnTo>
                      <a:pt x="392" y="81"/>
                    </a:lnTo>
                    <a:lnTo>
                      <a:pt x="394" y="79"/>
                    </a:lnTo>
                    <a:lnTo>
                      <a:pt x="396" y="75"/>
                    </a:lnTo>
                    <a:lnTo>
                      <a:pt x="397" y="75"/>
                    </a:lnTo>
                    <a:lnTo>
                      <a:pt x="397" y="73"/>
                    </a:lnTo>
                    <a:lnTo>
                      <a:pt x="399" y="77"/>
                    </a:lnTo>
                    <a:lnTo>
                      <a:pt x="399" y="71"/>
                    </a:lnTo>
                    <a:lnTo>
                      <a:pt x="401" y="83"/>
                    </a:lnTo>
                    <a:lnTo>
                      <a:pt x="401" y="81"/>
                    </a:lnTo>
                    <a:lnTo>
                      <a:pt x="403" y="77"/>
                    </a:lnTo>
                    <a:lnTo>
                      <a:pt x="405" y="77"/>
                    </a:lnTo>
                    <a:lnTo>
                      <a:pt x="405" y="79"/>
                    </a:lnTo>
                    <a:lnTo>
                      <a:pt x="407" y="83"/>
                    </a:lnTo>
                    <a:lnTo>
                      <a:pt x="407" y="75"/>
                    </a:lnTo>
                    <a:lnTo>
                      <a:pt x="409" y="71"/>
                    </a:lnTo>
                    <a:lnTo>
                      <a:pt x="409" y="75"/>
                    </a:lnTo>
                    <a:lnTo>
                      <a:pt x="409" y="83"/>
                    </a:lnTo>
                    <a:lnTo>
                      <a:pt x="411" y="79"/>
                    </a:lnTo>
                    <a:lnTo>
                      <a:pt x="411" y="77"/>
                    </a:lnTo>
                    <a:lnTo>
                      <a:pt x="413" y="75"/>
                    </a:lnTo>
                    <a:lnTo>
                      <a:pt x="413" y="77"/>
                    </a:lnTo>
                    <a:lnTo>
                      <a:pt x="415" y="75"/>
                    </a:lnTo>
                    <a:lnTo>
                      <a:pt x="415" y="73"/>
                    </a:lnTo>
                    <a:lnTo>
                      <a:pt x="417" y="77"/>
                    </a:lnTo>
                    <a:lnTo>
                      <a:pt x="417" y="79"/>
                    </a:lnTo>
                    <a:lnTo>
                      <a:pt x="419" y="77"/>
                    </a:lnTo>
                    <a:lnTo>
                      <a:pt x="419" y="85"/>
                    </a:lnTo>
                    <a:lnTo>
                      <a:pt x="420" y="79"/>
                    </a:lnTo>
                    <a:lnTo>
                      <a:pt x="422" y="83"/>
                    </a:lnTo>
                    <a:lnTo>
                      <a:pt x="422" y="85"/>
                    </a:lnTo>
                    <a:lnTo>
                      <a:pt x="424" y="81"/>
                    </a:lnTo>
                    <a:lnTo>
                      <a:pt x="424" y="75"/>
                    </a:lnTo>
                    <a:lnTo>
                      <a:pt x="426" y="75"/>
                    </a:lnTo>
                    <a:lnTo>
                      <a:pt x="426" y="83"/>
                    </a:lnTo>
                    <a:lnTo>
                      <a:pt x="428" y="86"/>
                    </a:lnTo>
                    <a:lnTo>
                      <a:pt x="428" y="83"/>
                    </a:lnTo>
                    <a:lnTo>
                      <a:pt x="430" y="73"/>
                    </a:lnTo>
                    <a:lnTo>
                      <a:pt x="430" y="81"/>
                    </a:lnTo>
                    <a:lnTo>
                      <a:pt x="430" y="77"/>
                    </a:lnTo>
                    <a:lnTo>
                      <a:pt x="432" y="83"/>
                    </a:lnTo>
                    <a:lnTo>
                      <a:pt x="432" y="86"/>
                    </a:lnTo>
                    <a:lnTo>
                      <a:pt x="434" y="85"/>
                    </a:lnTo>
                    <a:lnTo>
                      <a:pt x="434" y="83"/>
                    </a:lnTo>
                    <a:lnTo>
                      <a:pt x="436" y="81"/>
                    </a:lnTo>
                    <a:lnTo>
                      <a:pt x="436" y="83"/>
                    </a:lnTo>
                    <a:lnTo>
                      <a:pt x="436" y="85"/>
                    </a:lnTo>
                    <a:lnTo>
                      <a:pt x="438" y="77"/>
                    </a:lnTo>
                    <a:lnTo>
                      <a:pt x="438" y="73"/>
                    </a:lnTo>
                    <a:lnTo>
                      <a:pt x="440" y="73"/>
                    </a:lnTo>
                    <a:lnTo>
                      <a:pt x="440" y="79"/>
                    </a:lnTo>
                    <a:lnTo>
                      <a:pt x="442" y="79"/>
                    </a:lnTo>
                    <a:lnTo>
                      <a:pt x="442" y="81"/>
                    </a:lnTo>
                    <a:lnTo>
                      <a:pt x="442" y="77"/>
                    </a:lnTo>
                    <a:lnTo>
                      <a:pt x="443" y="77"/>
                    </a:lnTo>
                    <a:lnTo>
                      <a:pt x="443" y="85"/>
                    </a:lnTo>
                    <a:lnTo>
                      <a:pt x="445" y="79"/>
                    </a:lnTo>
                    <a:lnTo>
                      <a:pt x="445" y="73"/>
                    </a:lnTo>
                    <a:lnTo>
                      <a:pt x="447" y="75"/>
                    </a:lnTo>
                    <a:lnTo>
                      <a:pt x="449" y="75"/>
                    </a:lnTo>
                    <a:lnTo>
                      <a:pt x="449" y="77"/>
                    </a:lnTo>
                    <a:lnTo>
                      <a:pt x="451" y="77"/>
                    </a:lnTo>
                    <a:lnTo>
                      <a:pt x="451" y="81"/>
                    </a:lnTo>
                    <a:lnTo>
                      <a:pt x="453" y="79"/>
                    </a:lnTo>
                    <a:lnTo>
                      <a:pt x="453" y="75"/>
                    </a:lnTo>
                    <a:lnTo>
                      <a:pt x="455" y="73"/>
                    </a:lnTo>
                    <a:lnTo>
                      <a:pt x="455" y="79"/>
                    </a:lnTo>
                    <a:lnTo>
                      <a:pt x="455" y="71"/>
                    </a:lnTo>
                    <a:lnTo>
                      <a:pt x="457" y="69"/>
                    </a:lnTo>
                    <a:lnTo>
                      <a:pt x="457" y="71"/>
                    </a:lnTo>
                    <a:lnTo>
                      <a:pt x="459" y="71"/>
                    </a:lnTo>
                    <a:lnTo>
                      <a:pt x="459" y="75"/>
                    </a:lnTo>
                    <a:lnTo>
                      <a:pt x="461" y="79"/>
                    </a:lnTo>
                    <a:lnTo>
                      <a:pt x="461" y="71"/>
                    </a:lnTo>
                    <a:lnTo>
                      <a:pt x="461" y="69"/>
                    </a:lnTo>
                    <a:lnTo>
                      <a:pt x="463" y="73"/>
                    </a:lnTo>
                    <a:lnTo>
                      <a:pt x="463" y="85"/>
                    </a:lnTo>
                    <a:lnTo>
                      <a:pt x="465" y="77"/>
                    </a:lnTo>
                    <a:lnTo>
                      <a:pt x="467" y="81"/>
                    </a:lnTo>
                    <a:lnTo>
                      <a:pt x="467" y="73"/>
                    </a:lnTo>
                    <a:lnTo>
                      <a:pt x="468" y="77"/>
                    </a:lnTo>
                    <a:lnTo>
                      <a:pt x="470" y="73"/>
                    </a:lnTo>
                    <a:lnTo>
                      <a:pt x="470" y="75"/>
                    </a:lnTo>
                    <a:lnTo>
                      <a:pt x="472" y="77"/>
                    </a:lnTo>
                    <a:lnTo>
                      <a:pt x="472" y="79"/>
                    </a:lnTo>
                    <a:lnTo>
                      <a:pt x="474" y="79"/>
                    </a:lnTo>
                    <a:lnTo>
                      <a:pt x="474" y="81"/>
                    </a:lnTo>
                    <a:lnTo>
                      <a:pt x="474" y="79"/>
                    </a:lnTo>
                    <a:lnTo>
                      <a:pt x="476" y="73"/>
                    </a:lnTo>
                    <a:lnTo>
                      <a:pt x="476" y="75"/>
                    </a:lnTo>
                    <a:lnTo>
                      <a:pt x="478" y="83"/>
                    </a:lnTo>
                    <a:lnTo>
                      <a:pt x="478" y="77"/>
                    </a:lnTo>
                    <a:lnTo>
                      <a:pt x="480" y="81"/>
                    </a:lnTo>
                    <a:lnTo>
                      <a:pt x="480" y="83"/>
                    </a:lnTo>
                    <a:lnTo>
                      <a:pt x="482" y="79"/>
                    </a:lnTo>
                    <a:lnTo>
                      <a:pt x="482" y="75"/>
                    </a:lnTo>
                    <a:lnTo>
                      <a:pt x="484" y="81"/>
                    </a:lnTo>
                    <a:lnTo>
                      <a:pt x="484" y="75"/>
                    </a:lnTo>
                    <a:lnTo>
                      <a:pt x="486" y="83"/>
                    </a:lnTo>
                    <a:lnTo>
                      <a:pt x="486" y="81"/>
                    </a:lnTo>
                    <a:lnTo>
                      <a:pt x="488" y="85"/>
                    </a:lnTo>
                    <a:lnTo>
                      <a:pt x="488" y="81"/>
                    </a:lnTo>
                    <a:lnTo>
                      <a:pt x="490" y="81"/>
                    </a:lnTo>
                    <a:lnTo>
                      <a:pt x="491" y="83"/>
                    </a:lnTo>
                    <a:lnTo>
                      <a:pt x="491" y="77"/>
                    </a:lnTo>
                    <a:lnTo>
                      <a:pt x="493" y="73"/>
                    </a:lnTo>
                    <a:lnTo>
                      <a:pt x="493" y="77"/>
                    </a:lnTo>
                    <a:lnTo>
                      <a:pt x="495" y="79"/>
                    </a:lnTo>
                    <a:lnTo>
                      <a:pt x="497" y="79"/>
                    </a:lnTo>
                    <a:lnTo>
                      <a:pt x="497" y="71"/>
                    </a:lnTo>
                    <a:lnTo>
                      <a:pt x="499" y="73"/>
                    </a:lnTo>
                    <a:lnTo>
                      <a:pt x="499" y="79"/>
                    </a:lnTo>
                    <a:lnTo>
                      <a:pt x="501" y="79"/>
                    </a:lnTo>
                    <a:lnTo>
                      <a:pt x="501" y="77"/>
                    </a:lnTo>
                    <a:lnTo>
                      <a:pt x="503" y="77"/>
                    </a:lnTo>
                    <a:lnTo>
                      <a:pt x="505" y="73"/>
                    </a:lnTo>
                    <a:lnTo>
                      <a:pt x="505" y="77"/>
                    </a:lnTo>
                    <a:lnTo>
                      <a:pt x="505" y="75"/>
                    </a:lnTo>
                    <a:lnTo>
                      <a:pt x="507" y="77"/>
                    </a:lnTo>
                    <a:lnTo>
                      <a:pt x="509" y="71"/>
                    </a:lnTo>
                    <a:lnTo>
                      <a:pt x="509" y="79"/>
                    </a:lnTo>
                    <a:lnTo>
                      <a:pt x="511" y="75"/>
                    </a:lnTo>
                    <a:lnTo>
                      <a:pt x="513" y="73"/>
                    </a:lnTo>
                    <a:lnTo>
                      <a:pt x="513" y="71"/>
                    </a:lnTo>
                    <a:lnTo>
                      <a:pt x="513" y="67"/>
                    </a:lnTo>
                    <a:lnTo>
                      <a:pt x="514" y="67"/>
                    </a:lnTo>
                    <a:lnTo>
                      <a:pt x="514" y="71"/>
                    </a:lnTo>
                    <a:lnTo>
                      <a:pt x="516" y="75"/>
                    </a:lnTo>
                    <a:lnTo>
                      <a:pt x="516" y="77"/>
                    </a:lnTo>
                    <a:lnTo>
                      <a:pt x="516" y="71"/>
                    </a:lnTo>
                    <a:lnTo>
                      <a:pt x="518" y="69"/>
                    </a:lnTo>
                    <a:lnTo>
                      <a:pt x="518" y="73"/>
                    </a:lnTo>
                    <a:lnTo>
                      <a:pt x="520" y="71"/>
                    </a:lnTo>
                    <a:lnTo>
                      <a:pt x="520" y="75"/>
                    </a:lnTo>
                    <a:lnTo>
                      <a:pt x="522" y="71"/>
                    </a:lnTo>
                    <a:lnTo>
                      <a:pt x="522" y="73"/>
                    </a:lnTo>
                    <a:lnTo>
                      <a:pt x="524" y="75"/>
                    </a:lnTo>
                    <a:lnTo>
                      <a:pt x="524" y="73"/>
                    </a:lnTo>
                    <a:lnTo>
                      <a:pt x="524" y="69"/>
                    </a:lnTo>
                    <a:lnTo>
                      <a:pt x="526" y="71"/>
                    </a:lnTo>
                    <a:lnTo>
                      <a:pt x="526" y="73"/>
                    </a:lnTo>
                    <a:lnTo>
                      <a:pt x="528" y="81"/>
                    </a:lnTo>
                    <a:lnTo>
                      <a:pt x="528" y="77"/>
                    </a:lnTo>
                    <a:lnTo>
                      <a:pt x="530" y="71"/>
                    </a:lnTo>
                    <a:lnTo>
                      <a:pt x="530" y="73"/>
                    </a:lnTo>
                    <a:lnTo>
                      <a:pt x="532" y="69"/>
                    </a:lnTo>
                    <a:lnTo>
                      <a:pt x="532" y="73"/>
                    </a:lnTo>
                    <a:lnTo>
                      <a:pt x="534" y="73"/>
                    </a:lnTo>
                    <a:lnTo>
                      <a:pt x="536" y="67"/>
                    </a:lnTo>
                    <a:lnTo>
                      <a:pt x="536" y="65"/>
                    </a:lnTo>
                    <a:lnTo>
                      <a:pt x="537" y="73"/>
                    </a:lnTo>
                    <a:lnTo>
                      <a:pt x="537" y="71"/>
                    </a:lnTo>
                    <a:lnTo>
                      <a:pt x="537" y="75"/>
                    </a:lnTo>
                    <a:lnTo>
                      <a:pt x="539" y="75"/>
                    </a:lnTo>
                    <a:lnTo>
                      <a:pt x="539" y="71"/>
                    </a:lnTo>
                    <a:lnTo>
                      <a:pt x="541" y="75"/>
                    </a:lnTo>
                    <a:lnTo>
                      <a:pt x="543" y="73"/>
                    </a:lnTo>
                    <a:lnTo>
                      <a:pt x="543" y="69"/>
                    </a:lnTo>
                    <a:lnTo>
                      <a:pt x="543" y="75"/>
                    </a:lnTo>
                    <a:lnTo>
                      <a:pt x="545" y="75"/>
                    </a:lnTo>
                    <a:lnTo>
                      <a:pt x="545" y="79"/>
                    </a:lnTo>
                    <a:lnTo>
                      <a:pt x="547" y="83"/>
                    </a:lnTo>
                    <a:lnTo>
                      <a:pt x="547" y="79"/>
                    </a:lnTo>
                    <a:lnTo>
                      <a:pt x="549" y="81"/>
                    </a:lnTo>
                    <a:lnTo>
                      <a:pt x="549" y="79"/>
                    </a:lnTo>
                    <a:lnTo>
                      <a:pt x="549" y="81"/>
                    </a:lnTo>
                    <a:lnTo>
                      <a:pt x="551" y="73"/>
                    </a:lnTo>
                    <a:lnTo>
                      <a:pt x="553" y="73"/>
                    </a:lnTo>
                    <a:lnTo>
                      <a:pt x="553" y="69"/>
                    </a:lnTo>
                    <a:lnTo>
                      <a:pt x="555" y="73"/>
                    </a:lnTo>
                    <a:lnTo>
                      <a:pt x="555" y="75"/>
                    </a:lnTo>
                    <a:lnTo>
                      <a:pt x="555" y="77"/>
                    </a:lnTo>
                    <a:lnTo>
                      <a:pt x="557" y="79"/>
                    </a:lnTo>
                    <a:lnTo>
                      <a:pt x="557" y="81"/>
                    </a:lnTo>
                    <a:lnTo>
                      <a:pt x="559" y="77"/>
                    </a:lnTo>
                    <a:lnTo>
                      <a:pt x="559" y="79"/>
                    </a:lnTo>
                    <a:lnTo>
                      <a:pt x="561" y="81"/>
                    </a:lnTo>
                    <a:lnTo>
                      <a:pt x="561" y="77"/>
                    </a:lnTo>
                    <a:lnTo>
                      <a:pt x="562" y="75"/>
                    </a:lnTo>
                    <a:lnTo>
                      <a:pt x="562" y="71"/>
                    </a:lnTo>
                    <a:lnTo>
                      <a:pt x="564" y="77"/>
                    </a:lnTo>
                    <a:lnTo>
                      <a:pt x="564" y="75"/>
                    </a:lnTo>
                    <a:lnTo>
                      <a:pt x="566" y="73"/>
                    </a:lnTo>
                    <a:lnTo>
                      <a:pt x="566" y="71"/>
                    </a:lnTo>
                    <a:lnTo>
                      <a:pt x="568" y="65"/>
                    </a:lnTo>
                    <a:lnTo>
                      <a:pt x="568" y="67"/>
                    </a:lnTo>
                    <a:lnTo>
                      <a:pt x="568" y="71"/>
                    </a:lnTo>
                    <a:lnTo>
                      <a:pt x="570" y="77"/>
                    </a:lnTo>
                    <a:lnTo>
                      <a:pt x="570" y="73"/>
                    </a:lnTo>
                    <a:lnTo>
                      <a:pt x="572" y="75"/>
                    </a:lnTo>
                    <a:lnTo>
                      <a:pt x="572" y="71"/>
                    </a:lnTo>
                    <a:lnTo>
                      <a:pt x="574" y="73"/>
                    </a:lnTo>
                    <a:lnTo>
                      <a:pt x="574" y="67"/>
                    </a:lnTo>
                    <a:lnTo>
                      <a:pt x="574" y="65"/>
                    </a:lnTo>
                    <a:lnTo>
                      <a:pt x="576" y="71"/>
                    </a:lnTo>
                    <a:lnTo>
                      <a:pt x="576" y="69"/>
                    </a:lnTo>
                    <a:lnTo>
                      <a:pt x="578" y="69"/>
                    </a:lnTo>
                    <a:lnTo>
                      <a:pt x="578" y="73"/>
                    </a:lnTo>
                    <a:lnTo>
                      <a:pt x="580" y="71"/>
                    </a:lnTo>
                    <a:lnTo>
                      <a:pt x="580" y="73"/>
                    </a:lnTo>
                    <a:lnTo>
                      <a:pt x="582" y="71"/>
                    </a:lnTo>
                    <a:lnTo>
                      <a:pt x="584" y="65"/>
                    </a:lnTo>
                    <a:lnTo>
                      <a:pt x="584" y="67"/>
                    </a:lnTo>
                    <a:lnTo>
                      <a:pt x="585" y="73"/>
                    </a:lnTo>
                    <a:lnTo>
                      <a:pt x="585" y="69"/>
                    </a:lnTo>
                    <a:lnTo>
                      <a:pt x="587" y="65"/>
                    </a:lnTo>
                    <a:lnTo>
                      <a:pt x="587" y="71"/>
                    </a:lnTo>
                    <a:lnTo>
                      <a:pt x="587" y="75"/>
                    </a:lnTo>
                    <a:lnTo>
                      <a:pt x="589" y="73"/>
                    </a:lnTo>
                    <a:lnTo>
                      <a:pt x="589" y="75"/>
                    </a:lnTo>
                    <a:lnTo>
                      <a:pt x="591" y="71"/>
                    </a:lnTo>
                    <a:lnTo>
                      <a:pt x="593" y="65"/>
                    </a:lnTo>
                    <a:lnTo>
                      <a:pt x="593" y="71"/>
                    </a:lnTo>
                    <a:lnTo>
                      <a:pt x="593" y="69"/>
                    </a:lnTo>
                    <a:lnTo>
                      <a:pt x="595" y="73"/>
                    </a:lnTo>
                    <a:lnTo>
                      <a:pt x="597" y="69"/>
                    </a:lnTo>
                    <a:lnTo>
                      <a:pt x="597" y="71"/>
                    </a:lnTo>
                    <a:lnTo>
                      <a:pt x="599" y="69"/>
                    </a:lnTo>
                    <a:lnTo>
                      <a:pt x="599" y="67"/>
                    </a:lnTo>
                    <a:lnTo>
                      <a:pt x="601" y="65"/>
                    </a:lnTo>
                    <a:lnTo>
                      <a:pt x="601" y="67"/>
                    </a:lnTo>
                    <a:lnTo>
                      <a:pt x="601" y="71"/>
                    </a:lnTo>
                    <a:lnTo>
                      <a:pt x="603" y="73"/>
                    </a:lnTo>
                    <a:lnTo>
                      <a:pt x="605" y="79"/>
                    </a:lnTo>
                    <a:lnTo>
                      <a:pt x="607" y="75"/>
                    </a:lnTo>
                    <a:lnTo>
                      <a:pt x="607" y="71"/>
                    </a:lnTo>
                    <a:lnTo>
                      <a:pt x="607" y="67"/>
                    </a:lnTo>
                    <a:lnTo>
                      <a:pt x="608" y="65"/>
                    </a:lnTo>
                    <a:lnTo>
                      <a:pt x="608" y="67"/>
                    </a:lnTo>
                    <a:lnTo>
                      <a:pt x="610" y="71"/>
                    </a:lnTo>
                    <a:lnTo>
                      <a:pt x="610" y="67"/>
                    </a:lnTo>
                    <a:lnTo>
                      <a:pt x="612" y="67"/>
                    </a:lnTo>
                    <a:lnTo>
                      <a:pt x="612" y="73"/>
                    </a:lnTo>
                    <a:lnTo>
                      <a:pt x="612" y="69"/>
                    </a:lnTo>
                    <a:lnTo>
                      <a:pt x="614" y="65"/>
                    </a:lnTo>
                    <a:lnTo>
                      <a:pt x="614" y="73"/>
                    </a:lnTo>
                    <a:lnTo>
                      <a:pt x="616" y="69"/>
                    </a:lnTo>
                    <a:lnTo>
                      <a:pt x="616" y="71"/>
                    </a:lnTo>
                    <a:lnTo>
                      <a:pt x="618" y="71"/>
                    </a:lnTo>
                    <a:lnTo>
                      <a:pt x="618" y="67"/>
                    </a:lnTo>
                    <a:lnTo>
                      <a:pt x="620" y="67"/>
                    </a:lnTo>
                    <a:lnTo>
                      <a:pt x="620" y="69"/>
                    </a:lnTo>
                    <a:lnTo>
                      <a:pt x="622" y="67"/>
                    </a:lnTo>
                    <a:lnTo>
                      <a:pt x="622" y="71"/>
                    </a:lnTo>
                    <a:lnTo>
                      <a:pt x="624" y="71"/>
                    </a:lnTo>
                    <a:lnTo>
                      <a:pt x="624" y="69"/>
                    </a:lnTo>
                    <a:lnTo>
                      <a:pt x="626" y="69"/>
                    </a:lnTo>
                    <a:lnTo>
                      <a:pt x="626" y="71"/>
                    </a:lnTo>
                    <a:lnTo>
                      <a:pt x="626" y="65"/>
                    </a:lnTo>
                    <a:lnTo>
                      <a:pt x="628" y="63"/>
                    </a:lnTo>
                    <a:lnTo>
                      <a:pt x="628" y="67"/>
                    </a:lnTo>
                    <a:lnTo>
                      <a:pt x="630" y="65"/>
                    </a:lnTo>
                    <a:lnTo>
                      <a:pt x="630" y="71"/>
                    </a:lnTo>
                    <a:lnTo>
                      <a:pt x="632" y="67"/>
                    </a:lnTo>
                    <a:lnTo>
                      <a:pt x="632" y="65"/>
                    </a:lnTo>
                    <a:lnTo>
                      <a:pt x="632" y="63"/>
                    </a:lnTo>
                    <a:lnTo>
                      <a:pt x="633" y="65"/>
                    </a:lnTo>
                    <a:lnTo>
                      <a:pt x="633" y="67"/>
                    </a:lnTo>
                    <a:lnTo>
                      <a:pt x="635" y="65"/>
                    </a:lnTo>
                    <a:lnTo>
                      <a:pt x="637" y="69"/>
                    </a:lnTo>
                    <a:lnTo>
                      <a:pt x="637" y="67"/>
                    </a:lnTo>
                    <a:lnTo>
                      <a:pt x="637" y="65"/>
                    </a:lnTo>
                    <a:lnTo>
                      <a:pt x="639" y="65"/>
                    </a:lnTo>
                    <a:lnTo>
                      <a:pt x="641" y="65"/>
                    </a:lnTo>
                    <a:lnTo>
                      <a:pt x="641" y="67"/>
                    </a:lnTo>
                    <a:lnTo>
                      <a:pt x="643" y="65"/>
                    </a:lnTo>
                    <a:lnTo>
                      <a:pt x="643" y="67"/>
                    </a:lnTo>
                    <a:lnTo>
                      <a:pt x="643" y="65"/>
                    </a:lnTo>
                    <a:lnTo>
                      <a:pt x="645" y="71"/>
                    </a:lnTo>
                    <a:lnTo>
                      <a:pt x="645" y="65"/>
                    </a:lnTo>
                    <a:lnTo>
                      <a:pt x="647" y="75"/>
                    </a:lnTo>
                    <a:lnTo>
                      <a:pt x="647" y="69"/>
                    </a:lnTo>
                    <a:lnTo>
                      <a:pt x="649" y="65"/>
                    </a:lnTo>
                    <a:lnTo>
                      <a:pt x="651" y="65"/>
                    </a:lnTo>
                    <a:lnTo>
                      <a:pt x="653" y="6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Rectangle 163">
                <a:extLst>
                  <a:ext uri="{FF2B5EF4-FFF2-40B4-BE49-F238E27FC236}">
                    <a16:creationId xmlns:a16="http://schemas.microsoft.com/office/drawing/2014/main" id="{48790174-3188-47E1-8BAB-8ABF915637E5}"/>
                  </a:ext>
                </a:extLst>
              </p:cNvPr>
              <p:cNvSpPr>
                <a:spLocks noChangeArrowheads="1"/>
              </p:cNvSpPr>
              <p:nvPr/>
            </p:nvSpPr>
            <p:spPr bwMode="auto">
              <a:xfrm>
                <a:off x="3842" y="2770"/>
                <a:ext cx="1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rPr>
                  <a:t>2X</a:t>
                </a:r>
                <a:endParaRPr lang="en-US" altLang="en-US" sz="2400" b="1">
                  <a:solidFill>
                    <a:srgbClr val="000000"/>
                  </a:solidFill>
                  <a:latin typeface="Times New Roman" panose="02020603050405020304" pitchFamily="18" charset="0"/>
                </a:endParaRPr>
              </a:p>
            </p:txBody>
          </p:sp>
          <p:sp>
            <p:nvSpPr>
              <p:cNvPr id="115" name="Rectangle 164">
                <a:extLst>
                  <a:ext uri="{FF2B5EF4-FFF2-40B4-BE49-F238E27FC236}">
                    <a16:creationId xmlns:a16="http://schemas.microsoft.com/office/drawing/2014/main" id="{FC633CB3-7D26-48F7-AE0D-55ED1C322236}"/>
                  </a:ext>
                </a:extLst>
              </p:cNvPr>
              <p:cNvSpPr>
                <a:spLocks noChangeArrowheads="1"/>
              </p:cNvSpPr>
              <p:nvPr/>
            </p:nvSpPr>
            <p:spPr bwMode="auto">
              <a:xfrm>
                <a:off x="3777" y="3146"/>
                <a:ext cx="2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rPr>
                  <a:t>16X</a:t>
                </a:r>
                <a:endParaRPr lang="en-US" altLang="en-US" sz="2400" b="1">
                  <a:solidFill>
                    <a:srgbClr val="000000"/>
                  </a:solidFill>
                  <a:latin typeface="Times New Roman" panose="02020603050405020304" pitchFamily="18" charset="0"/>
                </a:endParaRPr>
              </a:p>
            </p:txBody>
          </p:sp>
          <p:sp>
            <p:nvSpPr>
              <p:cNvPr id="116" name="Rectangle 165">
                <a:extLst>
                  <a:ext uri="{FF2B5EF4-FFF2-40B4-BE49-F238E27FC236}">
                    <a16:creationId xmlns:a16="http://schemas.microsoft.com/office/drawing/2014/main" id="{4D7F57FD-2476-4D88-B702-A776866E16E9}"/>
                  </a:ext>
                </a:extLst>
              </p:cNvPr>
              <p:cNvSpPr>
                <a:spLocks noChangeArrowheads="1"/>
              </p:cNvSpPr>
              <p:nvPr/>
            </p:nvSpPr>
            <p:spPr bwMode="auto">
              <a:xfrm>
                <a:off x="4227" y="2646"/>
                <a:ext cx="1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rPr>
                  <a:t>P9</a:t>
                </a:r>
                <a:endParaRPr lang="en-US" altLang="en-US" sz="2400" b="1">
                  <a:solidFill>
                    <a:srgbClr val="000000"/>
                  </a:solidFill>
                  <a:latin typeface="Times New Roman" panose="02020603050405020304" pitchFamily="18" charset="0"/>
                </a:endParaRPr>
              </a:p>
            </p:txBody>
          </p:sp>
          <p:sp>
            <p:nvSpPr>
              <p:cNvPr id="117" name="Rectangle 166">
                <a:extLst>
                  <a:ext uri="{FF2B5EF4-FFF2-40B4-BE49-F238E27FC236}">
                    <a16:creationId xmlns:a16="http://schemas.microsoft.com/office/drawing/2014/main" id="{9239D4FE-DA17-4DF3-A335-332706B265CB}"/>
                  </a:ext>
                </a:extLst>
              </p:cNvPr>
              <p:cNvSpPr>
                <a:spLocks noChangeArrowheads="1"/>
              </p:cNvSpPr>
              <p:nvPr/>
            </p:nvSpPr>
            <p:spPr bwMode="auto">
              <a:xfrm>
                <a:off x="5076" y="2646"/>
                <a:ext cx="2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000000"/>
                    </a:solidFill>
                  </a:rPr>
                  <a:t>P16</a:t>
                </a:r>
                <a:endParaRPr lang="en-US" altLang="en-US" sz="2400" b="1">
                  <a:solidFill>
                    <a:srgbClr val="000000"/>
                  </a:solidFill>
                  <a:latin typeface="Times New Roman" panose="02020603050405020304" pitchFamily="18" charset="0"/>
                </a:endParaRPr>
              </a:p>
            </p:txBody>
          </p:sp>
        </p:grpSp>
      </p:grpSp>
      <p:sp>
        <p:nvSpPr>
          <p:cNvPr id="168" name="Text Box 168">
            <a:extLst>
              <a:ext uri="{FF2B5EF4-FFF2-40B4-BE49-F238E27FC236}">
                <a16:creationId xmlns:a16="http://schemas.microsoft.com/office/drawing/2014/main" id="{91B2BB67-138B-44E5-9733-2DE738CD2BB9}"/>
              </a:ext>
            </a:extLst>
          </p:cNvPr>
          <p:cNvSpPr txBox="1">
            <a:spLocks noChangeArrowheads="1"/>
          </p:cNvSpPr>
          <p:nvPr/>
        </p:nvSpPr>
        <p:spPr bwMode="auto">
          <a:xfrm>
            <a:off x="3833828" y="6573838"/>
            <a:ext cx="3305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Jacobs, Hwang &amp; Prince 1999 J Neurophysiol., 81: 159.</a:t>
            </a:r>
          </a:p>
        </p:txBody>
      </p:sp>
      <p:grpSp>
        <p:nvGrpSpPr>
          <p:cNvPr id="169" name="Group 207">
            <a:extLst>
              <a:ext uri="{FF2B5EF4-FFF2-40B4-BE49-F238E27FC236}">
                <a16:creationId xmlns:a16="http://schemas.microsoft.com/office/drawing/2014/main" id="{190C541B-53C3-445D-89C1-EF5BFE424DE4}"/>
              </a:ext>
            </a:extLst>
          </p:cNvPr>
          <p:cNvGrpSpPr>
            <a:grpSpLocks/>
          </p:cNvGrpSpPr>
          <p:nvPr/>
        </p:nvGrpSpPr>
        <p:grpSpPr bwMode="auto">
          <a:xfrm>
            <a:off x="8477266" y="901710"/>
            <a:ext cx="2033587" cy="3640137"/>
            <a:chOff x="4281" y="391"/>
            <a:chExt cx="1281" cy="2293"/>
          </a:xfrm>
        </p:grpSpPr>
        <p:sp>
          <p:nvSpPr>
            <p:cNvPr id="170" name="Rectangle 202">
              <a:extLst>
                <a:ext uri="{FF2B5EF4-FFF2-40B4-BE49-F238E27FC236}">
                  <a16:creationId xmlns:a16="http://schemas.microsoft.com/office/drawing/2014/main" id="{5E732E61-1306-4AC2-85F7-D38BE103499F}"/>
                </a:ext>
              </a:extLst>
            </p:cNvPr>
            <p:cNvSpPr>
              <a:spLocks noChangeArrowheads="1"/>
            </p:cNvSpPr>
            <p:nvPr/>
          </p:nvSpPr>
          <p:spPr bwMode="auto">
            <a:xfrm>
              <a:off x="4281" y="391"/>
              <a:ext cx="1281" cy="2293"/>
            </a:xfrm>
            <a:prstGeom prst="rect">
              <a:avLst/>
            </a:prstGeom>
            <a:solidFill>
              <a:srgbClr val="000000"/>
            </a:solidFill>
            <a:ln w="3810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71" name="Picture 199" descr="Cut part2">
              <a:extLst>
                <a:ext uri="{FF2B5EF4-FFF2-40B4-BE49-F238E27FC236}">
                  <a16:creationId xmlns:a16="http://schemas.microsoft.com/office/drawing/2014/main" id="{2DBC9534-44C3-44AC-B581-7E1F91AA3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6262" t="10915" r="1306" b="19765"/>
            <a:stretch>
              <a:fillRect/>
            </a:stretch>
          </p:blipFill>
          <p:spPr bwMode="auto">
            <a:xfrm>
              <a:off x="4317" y="1567"/>
              <a:ext cx="1048"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200" descr="Cut part2">
              <a:extLst>
                <a:ext uri="{FF2B5EF4-FFF2-40B4-BE49-F238E27FC236}">
                  <a16:creationId xmlns:a16="http://schemas.microsoft.com/office/drawing/2014/main" id="{CFCFAF97-E2F6-4814-A4AA-BEF837D6DF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25" t="9068" r="48508" b="22418"/>
            <a:stretch>
              <a:fillRect/>
            </a:stretch>
          </p:blipFill>
          <p:spPr bwMode="auto">
            <a:xfrm>
              <a:off x="4316" y="448"/>
              <a:ext cx="1215"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Text Box 203">
              <a:extLst>
                <a:ext uri="{FF2B5EF4-FFF2-40B4-BE49-F238E27FC236}">
                  <a16:creationId xmlns:a16="http://schemas.microsoft.com/office/drawing/2014/main" id="{F9919B5F-B967-46E2-84D9-9696BF77FD07}"/>
                </a:ext>
              </a:extLst>
            </p:cNvPr>
            <p:cNvSpPr txBox="1">
              <a:spLocks noChangeArrowheads="1"/>
            </p:cNvSpPr>
            <p:nvPr/>
          </p:nvSpPr>
          <p:spPr bwMode="auto">
            <a:xfrm>
              <a:off x="4631" y="428"/>
              <a:ext cx="44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u="sng">
                  <a:solidFill>
                    <a:schemeClr val="bg1"/>
                  </a:solidFill>
                </a:rPr>
                <a:t>Before</a:t>
              </a:r>
            </a:p>
          </p:txBody>
        </p:sp>
        <p:sp>
          <p:nvSpPr>
            <p:cNvPr id="174" name="Text Box 204">
              <a:extLst>
                <a:ext uri="{FF2B5EF4-FFF2-40B4-BE49-F238E27FC236}">
                  <a16:creationId xmlns:a16="http://schemas.microsoft.com/office/drawing/2014/main" id="{7E043D44-177A-4510-AB21-A781E2502026}"/>
                </a:ext>
              </a:extLst>
            </p:cNvPr>
            <p:cNvSpPr txBox="1">
              <a:spLocks noChangeArrowheads="1"/>
            </p:cNvSpPr>
            <p:nvPr/>
          </p:nvSpPr>
          <p:spPr bwMode="auto">
            <a:xfrm>
              <a:off x="4677" y="1472"/>
              <a:ext cx="3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u="sng">
                  <a:solidFill>
                    <a:schemeClr val="bg1"/>
                  </a:solidFill>
                </a:rPr>
                <a:t>After</a:t>
              </a:r>
            </a:p>
          </p:txBody>
        </p:sp>
      </p:grpSp>
      <p:grpSp>
        <p:nvGrpSpPr>
          <p:cNvPr id="175" name="Group 201">
            <a:extLst>
              <a:ext uri="{FF2B5EF4-FFF2-40B4-BE49-F238E27FC236}">
                <a16:creationId xmlns:a16="http://schemas.microsoft.com/office/drawing/2014/main" id="{AC373805-5D5F-4A90-869E-12B4784E2804}"/>
              </a:ext>
            </a:extLst>
          </p:cNvPr>
          <p:cNvGrpSpPr>
            <a:grpSpLocks/>
          </p:cNvGrpSpPr>
          <p:nvPr/>
        </p:nvGrpSpPr>
        <p:grpSpPr bwMode="auto">
          <a:xfrm>
            <a:off x="6410984" y="1017598"/>
            <a:ext cx="1930400" cy="2111375"/>
            <a:chOff x="2998" y="416"/>
            <a:chExt cx="1216" cy="1330"/>
          </a:xfrm>
        </p:grpSpPr>
        <p:pic>
          <p:nvPicPr>
            <p:cNvPr id="176" name="Picture 188" descr="cut blk">
              <a:extLst>
                <a:ext uri="{FF2B5EF4-FFF2-40B4-BE49-F238E27FC236}">
                  <a16:creationId xmlns:a16="http://schemas.microsoft.com/office/drawing/2014/main" id="{548955A9-A484-41DB-9901-CC869E4A5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7473"/>
            <a:stretch>
              <a:fillRect/>
            </a:stretch>
          </p:blipFill>
          <p:spPr bwMode="auto">
            <a:xfrm>
              <a:off x="3016" y="615"/>
              <a:ext cx="1198" cy="1131"/>
            </a:xfrm>
            <a:prstGeom prst="rect">
              <a:avLst/>
            </a:prstGeom>
            <a:noFill/>
            <a:ln w="3810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177" name="Line 189">
              <a:extLst>
                <a:ext uri="{FF2B5EF4-FFF2-40B4-BE49-F238E27FC236}">
                  <a16:creationId xmlns:a16="http://schemas.microsoft.com/office/drawing/2014/main" id="{BCA70494-A972-4E79-98EC-9729395F143F}"/>
                </a:ext>
              </a:extLst>
            </p:cNvPr>
            <p:cNvSpPr>
              <a:spLocks noChangeShapeType="1"/>
            </p:cNvSpPr>
            <p:nvPr/>
          </p:nvSpPr>
          <p:spPr bwMode="auto">
            <a:xfrm flipV="1">
              <a:off x="3603" y="584"/>
              <a:ext cx="0" cy="215"/>
            </a:xfrm>
            <a:prstGeom prst="line">
              <a:avLst/>
            </a:prstGeom>
            <a:noFill/>
            <a:ln w="38100">
              <a:solidFill>
                <a:srgbClr val="00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Line 190">
              <a:extLst>
                <a:ext uri="{FF2B5EF4-FFF2-40B4-BE49-F238E27FC236}">
                  <a16:creationId xmlns:a16="http://schemas.microsoft.com/office/drawing/2014/main" id="{F1078D54-7C79-4F5A-805D-72ECBEF4A790}"/>
                </a:ext>
              </a:extLst>
            </p:cNvPr>
            <p:cNvSpPr>
              <a:spLocks noChangeShapeType="1"/>
            </p:cNvSpPr>
            <p:nvPr/>
          </p:nvSpPr>
          <p:spPr bwMode="auto">
            <a:xfrm>
              <a:off x="3908" y="1696"/>
              <a:ext cx="143" cy="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Oval 191">
              <a:extLst>
                <a:ext uri="{FF2B5EF4-FFF2-40B4-BE49-F238E27FC236}">
                  <a16:creationId xmlns:a16="http://schemas.microsoft.com/office/drawing/2014/main" id="{FE912CED-726E-4EE4-8388-62F34D6D819F}"/>
                </a:ext>
              </a:extLst>
            </p:cNvPr>
            <p:cNvSpPr>
              <a:spLocks noChangeAspect="1" noChangeArrowheads="1"/>
            </p:cNvSpPr>
            <p:nvPr/>
          </p:nvSpPr>
          <p:spPr bwMode="auto">
            <a:xfrm>
              <a:off x="3284" y="1535"/>
              <a:ext cx="83" cy="93"/>
            </a:xfrm>
            <a:prstGeom prst="ellipse">
              <a:avLst/>
            </a:prstGeom>
            <a:solidFill>
              <a:srgbClr val="FF3300"/>
            </a:solidFill>
            <a:ln w="12700">
              <a:solidFill>
                <a:schemeClr val="bg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0" name="Oval 192">
              <a:extLst>
                <a:ext uri="{FF2B5EF4-FFF2-40B4-BE49-F238E27FC236}">
                  <a16:creationId xmlns:a16="http://schemas.microsoft.com/office/drawing/2014/main" id="{AA8BB2BD-450C-46E1-B16F-6470C82C64AF}"/>
                </a:ext>
              </a:extLst>
            </p:cNvPr>
            <p:cNvSpPr>
              <a:spLocks noChangeAspect="1" noChangeArrowheads="1"/>
            </p:cNvSpPr>
            <p:nvPr/>
          </p:nvSpPr>
          <p:spPr bwMode="auto">
            <a:xfrm>
              <a:off x="3306" y="971"/>
              <a:ext cx="40" cy="46"/>
            </a:xfrm>
            <a:prstGeom prst="ellipse">
              <a:avLst/>
            </a:prstGeom>
            <a:solidFill>
              <a:srgbClr val="3399FF"/>
            </a:solidFill>
            <a:ln w="12700">
              <a:solidFill>
                <a:schemeClr val="bg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181" name="Object 193">
              <a:extLst>
                <a:ext uri="{FF2B5EF4-FFF2-40B4-BE49-F238E27FC236}">
                  <a16:creationId xmlns:a16="http://schemas.microsoft.com/office/drawing/2014/main" id="{8BCDE3A2-8DBF-4055-A9E0-1520CE63D1FB}"/>
                </a:ext>
              </a:extLst>
            </p:cNvPr>
            <p:cNvGraphicFramePr>
              <a:graphicFrameLocks noChangeAspect="1"/>
            </p:cNvGraphicFramePr>
            <p:nvPr/>
          </p:nvGraphicFramePr>
          <p:xfrm>
            <a:off x="3625" y="1094"/>
            <a:ext cx="286" cy="511"/>
          </p:xfrm>
          <a:graphic>
            <a:graphicData uri="http://schemas.openxmlformats.org/presentationml/2006/ole">
              <mc:AlternateContent xmlns:mc="http://schemas.openxmlformats.org/markup-compatibility/2006">
                <mc:Choice xmlns:v="urn:schemas-microsoft-com:vml" Requires="v">
                  <p:oleObj spid="_x0000_s5230" name="CorelDRAW" r:id="rId5" imgW="914400" imgH="914400" progId="CorelDRAW.Graphic.10">
                    <p:embed/>
                  </p:oleObj>
                </mc:Choice>
                <mc:Fallback>
                  <p:oleObj name="CorelDRAW" r:id="rId5" imgW="914400" imgH="914400" progId="CorelDRAW.Graphic.10">
                    <p:embed/>
                    <p:pic>
                      <p:nvPicPr>
                        <p:cNvPr id="17473" name="Object 193">
                          <a:extLst>
                            <a:ext uri="{FF2B5EF4-FFF2-40B4-BE49-F238E27FC236}">
                              <a16:creationId xmlns:a16="http://schemas.microsoft.com/office/drawing/2014/main" id="{8348C727-42F1-40FE-B136-7EFA7B3B8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 y="1094"/>
                          <a:ext cx="286" cy="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 name="Line 194">
              <a:extLst>
                <a:ext uri="{FF2B5EF4-FFF2-40B4-BE49-F238E27FC236}">
                  <a16:creationId xmlns:a16="http://schemas.microsoft.com/office/drawing/2014/main" id="{B6B099A7-1025-4C01-9FF5-23D07DC6271C}"/>
                </a:ext>
              </a:extLst>
            </p:cNvPr>
            <p:cNvSpPr>
              <a:spLocks noChangeShapeType="1"/>
            </p:cNvSpPr>
            <p:nvPr/>
          </p:nvSpPr>
          <p:spPr bwMode="auto">
            <a:xfrm flipV="1">
              <a:off x="3760" y="726"/>
              <a:ext cx="0" cy="202"/>
            </a:xfrm>
            <a:prstGeom prst="line">
              <a:avLst/>
            </a:prstGeom>
            <a:noFill/>
            <a:ln w="28575">
              <a:solidFill>
                <a:srgbClr val="FFFFCC"/>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Text Box 195">
              <a:extLst>
                <a:ext uri="{FF2B5EF4-FFF2-40B4-BE49-F238E27FC236}">
                  <a16:creationId xmlns:a16="http://schemas.microsoft.com/office/drawing/2014/main" id="{213EFA88-D0CA-498E-82D7-D4553DC54284}"/>
                </a:ext>
              </a:extLst>
            </p:cNvPr>
            <p:cNvSpPr txBox="1">
              <a:spLocks noChangeArrowheads="1"/>
            </p:cNvSpPr>
            <p:nvPr/>
          </p:nvSpPr>
          <p:spPr bwMode="auto">
            <a:xfrm>
              <a:off x="3408" y="416"/>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latin typeface="Times New Roman" panose="02020603050405020304" pitchFamily="18" charset="0"/>
                </a:rPr>
                <a:t>CUT</a:t>
              </a:r>
            </a:p>
          </p:txBody>
        </p:sp>
        <p:sp>
          <p:nvSpPr>
            <p:cNvPr id="184" name="Text Box 196">
              <a:extLst>
                <a:ext uri="{FF2B5EF4-FFF2-40B4-BE49-F238E27FC236}">
                  <a16:creationId xmlns:a16="http://schemas.microsoft.com/office/drawing/2014/main" id="{9F030D05-785C-46A5-9E2A-E8B4C1686EB7}"/>
                </a:ext>
              </a:extLst>
            </p:cNvPr>
            <p:cNvSpPr txBox="1">
              <a:spLocks noChangeArrowheads="1"/>
            </p:cNvSpPr>
            <p:nvPr/>
          </p:nvSpPr>
          <p:spPr bwMode="auto">
            <a:xfrm>
              <a:off x="2998" y="895"/>
              <a:ext cx="5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chemeClr val="bg1"/>
                  </a:solidFill>
                  <a:latin typeface="Times New Roman" panose="02020603050405020304" pitchFamily="18" charset="0"/>
                </a:rPr>
                <a:t>Field</a:t>
              </a:r>
            </a:p>
            <a:p>
              <a:r>
                <a:rPr lang="en-US" altLang="en-US" sz="1200" b="1">
                  <a:solidFill>
                    <a:schemeClr val="bg1"/>
                  </a:solidFill>
                  <a:latin typeface="Times New Roman" panose="02020603050405020304" pitchFamily="18" charset="0"/>
                </a:rPr>
                <a:t>Recording</a:t>
              </a:r>
            </a:p>
          </p:txBody>
        </p:sp>
        <p:sp>
          <p:nvSpPr>
            <p:cNvPr id="185" name="Text Box 197">
              <a:extLst>
                <a:ext uri="{FF2B5EF4-FFF2-40B4-BE49-F238E27FC236}">
                  <a16:creationId xmlns:a16="http://schemas.microsoft.com/office/drawing/2014/main" id="{465EE938-BE84-4090-85A7-7B65A8CACF35}"/>
                </a:ext>
              </a:extLst>
            </p:cNvPr>
            <p:cNvSpPr txBox="1">
              <a:spLocks noChangeArrowheads="1"/>
            </p:cNvSpPr>
            <p:nvPr/>
          </p:nvSpPr>
          <p:spPr bwMode="auto">
            <a:xfrm>
              <a:off x="3630" y="583"/>
              <a:ext cx="5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FFCC66"/>
                  </a:solidFill>
                  <a:latin typeface="Times New Roman" panose="02020603050405020304" pitchFamily="18" charset="0"/>
                </a:rPr>
                <a:t>microsulcus</a:t>
              </a:r>
            </a:p>
          </p:txBody>
        </p:sp>
        <p:sp>
          <p:nvSpPr>
            <p:cNvPr id="186" name="Text Box 198">
              <a:extLst>
                <a:ext uri="{FF2B5EF4-FFF2-40B4-BE49-F238E27FC236}">
                  <a16:creationId xmlns:a16="http://schemas.microsoft.com/office/drawing/2014/main" id="{DDD13C28-2CA5-43D0-A588-560E54F7B6CF}"/>
                </a:ext>
              </a:extLst>
            </p:cNvPr>
            <p:cNvSpPr txBox="1">
              <a:spLocks noChangeArrowheads="1"/>
            </p:cNvSpPr>
            <p:nvPr/>
          </p:nvSpPr>
          <p:spPr bwMode="auto">
            <a:xfrm>
              <a:off x="3006" y="1495"/>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chemeClr val="bg1"/>
                  </a:solidFill>
                  <a:latin typeface="Times New Roman" panose="02020603050405020304" pitchFamily="18" charset="0"/>
                </a:rPr>
                <a:t>Stim</a:t>
              </a:r>
            </a:p>
          </p:txBody>
        </p:sp>
      </p:grpSp>
    </p:spTree>
    <p:extLst>
      <p:ext uri="{BB962C8B-B14F-4D97-AF65-F5344CB8AC3E}">
        <p14:creationId xmlns:p14="http://schemas.microsoft.com/office/powerpoint/2010/main" val="39286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5C0-BDED-4CE7-9523-E858DE6AA57D}"/>
              </a:ext>
            </a:extLst>
          </p:cNvPr>
          <p:cNvSpPr>
            <a:spLocks noGrp="1"/>
          </p:cNvSpPr>
          <p:nvPr>
            <p:ph type="title"/>
          </p:nvPr>
        </p:nvSpPr>
        <p:spPr/>
        <p:txBody>
          <a:bodyPr/>
          <a:lstStyle/>
          <a:p>
            <a:r>
              <a:rPr lang="en-US" dirty="0"/>
              <a:t>The PMR contains an excess of excitatory input</a:t>
            </a:r>
          </a:p>
        </p:txBody>
      </p:sp>
      <p:sp>
        <p:nvSpPr>
          <p:cNvPr id="3" name="Rectangle 2"/>
          <p:cNvSpPr>
            <a:spLocks noChangeArrowheads="1"/>
          </p:cNvSpPr>
          <p:nvPr/>
        </p:nvSpPr>
        <p:spPr bwMode="auto">
          <a:xfrm>
            <a:off x="3024909" y="1390073"/>
            <a:ext cx="6108700" cy="4102100"/>
          </a:xfrm>
          <a:prstGeom prst="rect">
            <a:avLst/>
          </a:prstGeom>
          <a:solidFill>
            <a:srgbClr val="000000"/>
          </a:solidFill>
          <a:ln w="28575">
            <a:solidFill>
              <a:srgbClr val="969696"/>
            </a:solidFill>
            <a:miter lim="800000"/>
            <a:headEnd/>
            <a:tailEnd/>
          </a:ln>
          <a:effectLst/>
        </p:spPr>
        <p:txBody>
          <a:bodyPr wrap="none" anchor="ct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191505179"/>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0" name="CorelDRAW" r:id="rId3" imgW="7346520" imgH="4144320" progId="CorelDraw.Graphic.10">
                  <p:embed/>
                </p:oleObj>
              </mc:Choice>
              <mc:Fallback>
                <p:oleObj name="CorelDRAW" r:id="rId3" imgW="7346520" imgH="4144320" progId="CorelDraw.Graphic.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54177735"/>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1" name="CorelDRAW" r:id="rId5" imgW="7346520" imgH="4144320" progId="CorelDraw.Graphic.10">
                  <p:embed/>
                </p:oleObj>
              </mc:Choice>
              <mc:Fallback>
                <p:oleObj name="CorelDRAW" r:id="rId5" imgW="7346520" imgH="4144320" progId="CorelDraw.Graphic.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68669133"/>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2" name="CorelDRAW" r:id="rId7" imgW="7346520" imgH="4144320" progId="CorelDraw.Graphic.10">
                  <p:embed/>
                </p:oleObj>
              </mc:Choice>
              <mc:Fallback>
                <p:oleObj name="CorelDRAW" r:id="rId7" imgW="7346520" imgH="4144320" progId="CorelDraw.Graphic.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26723640"/>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3" name="CorelDRAW" r:id="rId9" imgW="7346520" imgH="4144320" progId="CorelDraw.Graphic.10">
                  <p:embed/>
                </p:oleObj>
              </mc:Choice>
              <mc:Fallback>
                <p:oleObj name="CorelDRAW" r:id="rId9" imgW="7346520" imgH="4144320" progId="CorelDraw.Graphic.1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84290388"/>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4" name="CorelDRAW" r:id="rId11" imgW="7346520" imgH="4144320" progId="CorelDraw.Graphic.10">
                  <p:embed/>
                </p:oleObj>
              </mc:Choice>
              <mc:Fallback>
                <p:oleObj name="CorelDRAW" r:id="rId11" imgW="7346520" imgH="4144320" progId="CorelDraw.Graphic.1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49936092"/>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5" name="CorelDRAW" r:id="rId13" imgW="7346520" imgH="4144320" progId="CorelDraw.Graphic.10">
                  <p:embed/>
                </p:oleObj>
              </mc:Choice>
              <mc:Fallback>
                <p:oleObj name="CorelDRAW" r:id="rId13" imgW="7346520" imgH="4144320" progId="CorelDraw.Graphic.10">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95874277"/>
              </p:ext>
            </p:extLst>
          </p:nvPr>
        </p:nvGraphicFramePr>
        <p:xfrm>
          <a:off x="3059834" y="1620261"/>
          <a:ext cx="5868988" cy="3311525"/>
        </p:xfrm>
        <a:graphic>
          <a:graphicData uri="http://schemas.openxmlformats.org/presentationml/2006/ole">
            <mc:AlternateContent xmlns:mc="http://schemas.openxmlformats.org/markup-compatibility/2006">
              <mc:Choice xmlns:v="urn:schemas-microsoft-com:vml" Requires="v">
                <p:oleObj spid="_x0000_s7806" name="CorelDRAW" r:id="rId15" imgW="7346520" imgH="4144320" progId="CorelDraw.Graphic.10">
                  <p:embed/>
                </p:oleObj>
              </mc:Choice>
              <mc:Fallback>
                <p:oleObj name="CorelDRAW" r:id="rId15" imgW="7346520" imgH="4144320" progId="CorelDraw.Graphic.10">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9834" y="1620261"/>
                        <a:ext cx="58689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Group 10"/>
          <p:cNvGrpSpPr>
            <a:grpSpLocks/>
          </p:cNvGrpSpPr>
          <p:nvPr/>
        </p:nvGrpSpPr>
        <p:grpSpPr bwMode="auto">
          <a:xfrm>
            <a:off x="5061672" y="2433061"/>
            <a:ext cx="2374900" cy="477837"/>
            <a:chOff x="2259" y="1241"/>
            <a:chExt cx="1496" cy="301"/>
          </a:xfrm>
        </p:grpSpPr>
        <p:sp>
          <p:nvSpPr>
            <p:cNvPr id="12" name="Freeform 11"/>
            <p:cNvSpPr>
              <a:spLocks noEditPoints="1"/>
            </p:cNvSpPr>
            <p:nvPr/>
          </p:nvSpPr>
          <p:spPr bwMode="auto">
            <a:xfrm>
              <a:off x="2259" y="1255"/>
              <a:ext cx="592" cy="287"/>
            </a:xfrm>
            <a:custGeom>
              <a:avLst/>
              <a:gdLst/>
              <a:ahLst/>
              <a:cxnLst>
                <a:cxn ang="0">
                  <a:pos x="282" y="2"/>
                </a:cxn>
                <a:cxn ang="0">
                  <a:pos x="347" y="17"/>
                </a:cxn>
                <a:cxn ang="0">
                  <a:pos x="402" y="40"/>
                </a:cxn>
                <a:cxn ang="0">
                  <a:pos x="362" y="35"/>
                </a:cxn>
                <a:cxn ang="0">
                  <a:pos x="302" y="19"/>
                </a:cxn>
                <a:cxn ang="0">
                  <a:pos x="236" y="12"/>
                </a:cxn>
                <a:cxn ang="0">
                  <a:pos x="417" y="51"/>
                </a:cxn>
                <a:cxn ang="0">
                  <a:pos x="453" y="88"/>
                </a:cxn>
                <a:cxn ang="0">
                  <a:pos x="471" y="129"/>
                </a:cxn>
                <a:cxn ang="0">
                  <a:pos x="457" y="130"/>
                </a:cxn>
                <a:cxn ang="0">
                  <a:pos x="442" y="94"/>
                </a:cxn>
                <a:cxn ang="0">
                  <a:pos x="410" y="61"/>
                </a:cxn>
                <a:cxn ang="0">
                  <a:pos x="473" y="143"/>
                </a:cxn>
                <a:cxn ang="0">
                  <a:pos x="460" y="187"/>
                </a:cxn>
                <a:cxn ang="0">
                  <a:pos x="431" y="226"/>
                </a:cxn>
                <a:cxn ang="0">
                  <a:pos x="394" y="235"/>
                </a:cxn>
                <a:cxn ang="0">
                  <a:pos x="433" y="206"/>
                </a:cxn>
                <a:cxn ang="0">
                  <a:pos x="454" y="169"/>
                </a:cxn>
                <a:cxn ang="0">
                  <a:pos x="473" y="143"/>
                </a:cxn>
                <a:cxn ang="0">
                  <a:pos x="367" y="264"/>
                </a:cxn>
                <a:cxn ang="0">
                  <a:pos x="305" y="281"/>
                </a:cxn>
                <a:cxn ang="0">
                  <a:pos x="236" y="287"/>
                </a:cxn>
                <a:cxn ang="0">
                  <a:pos x="281" y="272"/>
                </a:cxn>
                <a:cxn ang="0">
                  <a:pos x="344" y="258"/>
                </a:cxn>
                <a:cxn ang="0">
                  <a:pos x="394" y="235"/>
                </a:cxn>
                <a:cxn ang="0">
                  <a:pos x="212" y="287"/>
                </a:cxn>
                <a:cxn ang="0">
                  <a:pos x="145" y="276"/>
                </a:cxn>
                <a:cxn ang="0">
                  <a:pos x="88" y="255"/>
                </a:cxn>
                <a:cxn ang="0">
                  <a:pos x="92" y="244"/>
                </a:cxn>
                <a:cxn ang="0">
                  <a:pos x="149" y="264"/>
                </a:cxn>
                <a:cxn ang="0">
                  <a:pos x="214" y="275"/>
                </a:cxn>
                <a:cxn ang="0">
                  <a:pos x="71" y="246"/>
                </a:cxn>
                <a:cxn ang="0">
                  <a:pos x="30" y="213"/>
                </a:cxn>
                <a:cxn ang="0">
                  <a:pos x="5" y="173"/>
                </a:cxn>
                <a:cxn ang="0">
                  <a:pos x="13" y="143"/>
                </a:cxn>
                <a:cxn ang="0">
                  <a:pos x="23" y="183"/>
                </a:cxn>
                <a:cxn ang="0">
                  <a:pos x="51" y="216"/>
                </a:cxn>
                <a:cxn ang="0">
                  <a:pos x="71" y="246"/>
                </a:cxn>
                <a:cxn ang="0">
                  <a:pos x="5" y="114"/>
                </a:cxn>
                <a:cxn ang="0">
                  <a:pos x="30" y="74"/>
                </a:cxn>
                <a:cxn ang="0">
                  <a:pos x="71" y="40"/>
                </a:cxn>
                <a:cxn ang="0">
                  <a:pos x="51" y="71"/>
                </a:cxn>
                <a:cxn ang="0">
                  <a:pos x="23" y="104"/>
                </a:cxn>
                <a:cxn ang="0">
                  <a:pos x="13" y="143"/>
                </a:cxn>
                <a:cxn ang="0">
                  <a:pos x="88" y="32"/>
                </a:cxn>
                <a:cxn ang="0">
                  <a:pos x="145" y="11"/>
                </a:cxn>
                <a:cxn ang="0">
                  <a:pos x="212" y="0"/>
                </a:cxn>
                <a:cxn ang="0">
                  <a:pos x="214" y="12"/>
                </a:cxn>
                <a:cxn ang="0">
                  <a:pos x="149" y="23"/>
                </a:cxn>
                <a:cxn ang="0">
                  <a:pos x="92" y="43"/>
                </a:cxn>
              </a:cxnLst>
              <a:rect l="0" t="0" r="r" b="b"/>
              <a:pathLst>
                <a:path w="473" h="287">
                  <a:moveTo>
                    <a:pt x="236" y="0"/>
                  </a:moveTo>
                  <a:lnTo>
                    <a:pt x="259" y="0"/>
                  </a:lnTo>
                  <a:lnTo>
                    <a:pt x="282" y="2"/>
                  </a:lnTo>
                  <a:lnTo>
                    <a:pt x="305" y="6"/>
                  </a:lnTo>
                  <a:lnTo>
                    <a:pt x="327" y="11"/>
                  </a:lnTo>
                  <a:lnTo>
                    <a:pt x="347" y="17"/>
                  </a:lnTo>
                  <a:lnTo>
                    <a:pt x="367" y="23"/>
                  </a:lnTo>
                  <a:lnTo>
                    <a:pt x="385" y="32"/>
                  </a:lnTo>
                  <a:lnTo>
                    <a:pt x="402" y="40"/>
                  </a:lnTo>
                  <a:lnTo>
                    <a:pt x="394" y="52"/>
                  </a:lnTo>
                  <a:lnTo>
                    <a:pt x="379" y="43"/>
                  </a:lnTo>
                  <a:lnTo>
                    <a:pt x="362" y="35"/>
                  </a:lnTo>
                  <a:lnTo>
                    <a:pt x="344" y="28"/>
                  </a:lnTo>
                  <a:lnTo>
                    <a:pt x="324" y="23"/>
                  </a:lnTo>
                  <a:lnTo>
                    <a:pt x="302" y="19"/>
                  </a:lnTo>
                  <a:lnTo>
                    <a:pt x="281" y="15"/>
                  </a:lnTo>
                  <a:lnTo>
                    <a:pt x="259" y="12"/>
                  </a:lnTo>
                  <a:lnTo>
                    <a:pt x="236" y="12"/>
                  </a:lnTo>
                  <a:lnTo>
                    <a:pt x="236" y="0"/>
                  </a:lnTo>
                  <a:close/>
                  <a:moveTo>
                    <a:pt x="402" y="40"/>
                  </a:moveTo>
                  <a:lnTo>
                    <a:pt x="417" y="51"/>
                  </a:lnTo>
                  <a:lnTo>
                    <a:pt x="431" y="61"/>
                  </a:lnTo>
                  <a:lnTo>
                    <a:pt x="443" y="74"/>
                  </a:lnTo>
                  <a:lnTo>
                    <a:pt x="453" y="88"/>
                  </a:lnTo>
                  <a:lnTo>
                    <a:pt x="460" y="100"/>
                  </a:lnTo>
                  <a:lnTo>
                    <a:pt x="466" y="114"/>
                  </a:lnTo>
                  <a:lnTo>
                    <a:pt x="471" y="129"/>
                  </a:lnTo>
                  <a:lnTo>
                    <a:pt x="473" y="143"/>
                  </a:lnTo>
                  <a:lnTo>
                    <a:pt x="459" y="143"/>
                  </a:lnTo>
                  <a:lnTo>
                    <a:pt x="457" y="130"/>
                  </a:lnTo>
                  <a:lnTo>
                    <a:pt x="454" y="118"/>
                  </a:lnTo>
                  <a:lnTo>
                    <a:pt x="450" y="104"/>
                  </a:lnTo>
                  <a:lnTo>
                    <a:pt x="442" y="94"/>
                  </a:lnTo>
                  <a:lnTo>
                    <a:pt x="433" y="81"/>
                  </a:lnTo>
                  <a:lnTo>
                    <a:pt x="422" y="71"/>
                  </a:lnTo>
                  <a:lnTo>
                    <a:pt x="410" y="61"/>
                  </a:lnTo>
                  <a:lnTo>
                    <a:pt x="394" y="52"/>
                  </a:lnTo>
                  <a:lnTo>
                    <a:pt x="402" y="40"/>
                  </a:lnTo>
                  <a:close/>
                  <a:moveTo>
                    <a:pt x="473" y="143"/>
                  </a:moveTo>
                  <a:lnTo>
                    <a:pt x="471" y="158"/>
                  </a:lnTo>
                  <a:lnTo>
                    <a:pt x="466" y="173"/>
                  </a:lnTo>
                  <a:lnTo>
                    <a:pt x="460" y="187"/>
                  </a:lnTo>
                  <a:lnTo>
                    <a:pt x="453" y="199"/>
                  </a:lnTo>
                  <a:lnTo>
                    <a:pt x="443" y="213"/>
                  </a:lnTo>
                  <a:lnTo>
                    <a:pt x="431" y="226"/>
                  </a:lnTo>
                  <a:lnTo>
                    <a:pt x="417" y="236"/>
                  </a:lnTo>
                  <a:lnTo>
                    <a:pt x="402" y="246"/>
                  </a:lnTo>
                  <a:lnTo>
                    <a:pt x="394" y="235"/>
                  </a:lnTo>
                  <a:lnTo>
                    <a:pt x="410" y="226"/>
                  </a:lnTo>
                  <a:lnTo>
                    <a:pt x="422" y="216"/>
                  </a:lnTo>
                  <a:lnTo>
                    <a:pt x="433" y="206"/>
                  </a:lnTo>
                  <a:lnTo>
                    <a:pt x="442" y="193"/>
                  </a:lnTo>
                  <a:lnTo>
                    <a:pt x="450" y="183"/>
                  </a:lnTo>
                  <a:lnTo>
                    <a:pt x="454" y="169"/>
                  </a:lnTo>
                  <a:lnTo>
                    <a:pt x="457" y="157"/>
                  </a:lnTo>
                  <a:lnTo>
                    <a:pt x="459" y="143"/>
                  </a:lnTo>
                  <a:lnTo>
                    <a:pt x="473" y="143"/>
                  </a:lnTo>
                  <a:close/>
                  <a:moveTo>
                    <a:pt x="402" y="246"/>
                  </a:moveTo>
                  <a:lnTo>
                    <a:pt x="385" y="255"/>
                  </a:lnTo>
                  <a:lnTo>
                    <a:pt x="367" y="264"/>
                  </a:lnTo>
                  <a:lnTo>
                    <a:pt x="347" y="270"/>
                  </a:lnTo>
                  <a:lnTo>
                    <a:pt x="327" y="276"/>
                  </a:lnTo>
                  <a:lnTo>
                    <a:pt x="305" y="281"/>
                  </a:lnTo>
                  <a:lnTo>
                    <a:pt x="282" y="285"/>
                  </a:lnTo>
                  <a:lnTo>
                    <a:pt x="259" y="287"/>
                  </a:lnTo>
                  <a:lnTo>
                    <a:pt x="236" y="287"/>
                  </a:lnTo>
                  <a:lnTo>
                    <a:pt x="236" y="275"/>
                  </a:lnTo>
                  <a:lnTo>
                    <a:pt x="259" y="275"/>
                  </a:lnTo>
                  <a:lnTo>
                    <a:pt x="281" y="272"/>
                  </a:lnTo>
                  <a:lnTo>
                    <a:pt x="302" y="269"/>
                  </a:lnTo>
                  <a:lnTo>
                    <a:pt x="324" y="264"/>
                  </a:lnTo>
                  <a:lnTo>
                    <a:pt x="344" y="258"/>
                  </a:lnTo>
                  <a:lnTo>
                    <a:pt x="362" y="252"/>
                  </a:lnTo>
                  <a:lnTo>
                    <a:pt x="379" y="244"/>
                  </a:lnTo>
                  <a:lnTo>
                    <a:pt x="394" y="235"/>
                  </a:lnTo>
                  <a:lnTo>
                    <a:pt x="402" y="246"/>
                  </a:lnTo>
                  <a:close/>
                  <a:moveTo>
                    <a:pt x="236" y="287"/>
                  </a:moveTo>
                  <a:lnTo>
                    <a:pt x="212" y="287"/>
                  </a:lnTo>
                  <a:lnTo>
                    <a:pt x="189" y="285"/>
                  </a:lnTo>
                  <a:lnTo>
                    <a:pt x="166" y="281"/>
                  </a:lnTo>
                  <a:lnTo>
                    <a:pt x="145" y="276"/>
                  </a:lnTo>
                  <a:lnTo>
                    <a:pt x="125" y="270"/>
                  </a:lnTo>
                  <a:lnTo>
                    <a:pt x="105" y="264"/>
                  </a:lnTo>
                  <a:lnTo>
                    <a:pt x="88" y="255"/>
                  </a:lnTo>
                  <a:lnTo>
                    <a:pt x="71" y="246"/>
                  </a:lnTo>
                  <a:lnTo>
                    <a:pt x="77" y="235"/>
                  </a:lnTo>
                  <a:lnTo>
                    <a:pt x="92" y="244"/>
                  </a:lnTo>
                  <a:lnTo>
                    <a:pt x="111" y="252"/>
                  </a:lnTo>
                  <a:lnTo>
                    <a:pt x="129" y="258"/>
                  </a:lnTo>
                  <a:lnTo>
                    <a:pt x="149" y="264"/>
                  </a:lnTo>
                  <a:lnTo>
                    <a:pt x="169" y="269"/>
                  </a:lnTo>
                  <a:lnTo>
                    <a:pt x="191" y="272"/>
                  </a:lnTo>
                  <a:lnTo>
                    <a:pt x="214" y="275"/>
                  </a:lnTo>
                  <a:lnTo>
                    <a:pt x="236" y="275"/>
                  </a:lnTo>
                  <a:lnTo>
                    <a:pt x="236" y="287"/>
                  </a:lnTo>
                  <a:close/>
                  <a:moveTo>
                    <a:pt x="71" y="246"/>
                  </a:moveTo>
                  <a:lnTo>
                    <a:pt x="56" y="236"/>
                  </a:lnTo>
                  <a:lnTo>
                    <a:pt x="42" y="226"/>
                  </a:lnTo>
                  <a:lnTo>
                    <a:pt x="30" y="213"/>
                  </a:lnTo>
                  <a:lnTo>
                    <a:pt x="19" y="199"/>
                  </a:lnTo>
                  <a:lnTo>
                    <a:pt x="11" y="187"/>
                  </a:lnTo>
                  <a:lnTo>
                    <a:pt x="5" y="173"/>
                  </a:lnTo>
                  <a:lnTo>
                    <a:pt x="2" y="158"/>
                  </a:lnTo>
                  <a:lnTo>
                    <a:pt x="0" y="143"/>
                  </a:lnTo>
                  <a:lnTo>
                    <a:pt x="13" y="143"/>
                  </a:lnTo>
                  <a:lnTo>
                    <a:pt x="14" y="157"/>
                  </a:lnTo>
                  <a:lnTo>
                    <a:pt x="17" y="169"/>
                  </a:lnTo>
                  <a:lnTo>
                    <a:pt x="23" y="183"/>
                  </a:lnTo>
                  <a:lnTo>
                    <a:pt x="30" y="193"/>
                  </a:lnTo>
                  <a:lnTo>
                    <a:pt x="39" y="206"/>
                  </a:lnTo>
                  <a:lnTo>
                    <a:pt x="51" y="216"/>
                  </a:lnTo>
                  <a:lnTo>
                    <a:pt x="63" y="226"/>
                  </a:lnTo>
                  <a:lnTo>
                    <a:pt x="77" y="235"/>
                  </a:lnTo>
                  <a:lnTo>
                    <a:pt x="71" y="246"/>
                  </a:lnTo>
                  <a:close/>
                  <a:moveTo>
                    <a:pt x="0" y="143"/>
                  </a:moveTo>
                  <a:lnTo>
                    <a:pt x="2" y="129"/>
                  </a:lnTo>
                  <a:lnTo>
                    <a:pt x="5" y="114"/>
                  </a:lnTo>
                  <a:lnTo>
                    <a:pt x="11" y="100"/>
                  </a:lnTo>
                  <a:lnTo>
                    <a:pt x="19" y="88"/>
                  </a:lnTo>
                  <a:lnTo>
                    <a:pt x="30" y="74"/>
                  </a:lnTo>
                  <a:lnTo>
                    <a:pt x="42" y="61"/>
                  </a:lnTo>
                  <a:lnTo>
                    <a:pt x="56" y="51"/>
                  </a:lnTo>
                  <a:lnTo>
                    <a:pt x="71" y="40"/>
                  </a:lnTo>
                  <a:lnTo>
                    <a:pt x="77" y="52"/>
                  </a:lnTo>
                  <a:lnTo>
                    <a:pt x="63" y="61"/>
                  </a:lnTo>
                  <a:lnTo>
                    <a:pt x="51" y="71"/>
                  </a:lnTo>
                  <a:lnTo>
                    <a:pt x="39" y="81"/>
                  </a:lnTo>
                  <a:lnTo>
                    <a:pt x="30" y="94"/>
                  </a:lnTo>
                  <a:lnTo>
                    <a:pt x="23" y="104"/>
                  </a:lnTo>
                  <a:lnTo>
                    <a:pt x="17" y="118"/>
                  </a:lnTo>
                  <a:lnTo>
                    <a:pt x="14" y="130"/>
                  </a:lnTo>
                  <a:lnTo>
                    <a:pt x="13" y="143"/>
                  </a:lnTo>
                  <a:lnTo>
                    <a:pt x="0" y="143"/>
                  </a:lnTo>
                  <a:close/>
                  <a:moveTo>
                    <a:pt x="71" y="40"/>
                  </a:moveTo>
                  <a:lnTo>
                    <a:pt x="88" y="32"/>
                  </a:lnTo>
                  <a:lnTo>
                    <a:pt x="105" y="23"/>
                  </a:lnTo>
                  <a:lnTo>
                    <a:pt x="125" y="17"/>
                  </a:lnTo>
                  <a:lnTo>
                    <a:pt x="145" y="11"/>
                  </a:lnTo>
                  <a:lnTo>
                    <a:pt x="166" y="6"/>
                  </a:lnTo>
                  <a:lnTo>
                    <a:pt x="189" y="2"/>
                  </a:lnTo>
                  <a:lnTo>
                    <a:pt x="212" y="0"/>
                  </a:lnTo>
                  <a:lnTo>
                    <a:pt x="236" y="0"/>
                  </a:lnTo>
                  <a:lnTo>
                    <a:pt x="236" y="12"/>
                  </a:lnTo>
                  <a:lnTo>
                    <a:pt x="214" y="12"/>
                  </a:lnTo>
                  <a:lnTo>
                    <a:pt x="191" y="15"/>
                  </a:lnTo>
                  <a:lnTo>
                    <a:pt x="169" y="19"/>
                  </a:lnTo>
                  <a:lnTo>
                    <a:pt x="149" y="23"/>
                  </a:lnTo>
                  <a:lnTo>
                    <a:pt x="129" y="28"/>
                  </a:lnTo>
                  <a:lnTo>
                    <a:pt x="111" y="35"/>
                  </a:lnTo>
                  <a:lnTo>
                    <a:pt x="92" y="43"/>
                  </a:lnTo>
                  <a:lnTo>
                    <a:pt x="77" y="52"/>
                  </a:lnTo>
                  <a:lnTo>
                    <a:pt x="71" y="40"/>
                  </a:lnTo>
                  <a:close/>
                </a:path>
              </a:pathLst>
            </a:custGeom>
            <a:solidFill>
              <a:srgbClr val="EBB275"/>
            </a:solidFill>
            <a:ln w="9525">
              <a:noFill/>
              <a:round/>
              <a:headEnd/>
              <a:tailEnd/>
            </a:ln>
          </p:spPr>
          <p:txBody>
            <a:bodyPr/>
            <a:lstStyle/>
            <a:p>
              <a:endParaRPr lang="en-US"/>
            </a:p>
          </p:txBody>
        </p:sp>
        <p:sp>
          <p:nvSpPr>
            <p:cNvPr id="13" name="Freeform 12"/>
            <p:cNvSpPr>
              <a:spLocks noEditPoints="1"/>
            </p:cNvSpPr>
            <p:nvPr/>
          </p:nvSpPr>
          <p:spPr bwMode="auto">
            <a:xfrm>
              <a:off x="3183" y="1241"/>
              <a:ext cx="572" cy="287"/>
            </a:xfrm>
            <a:custGeom>
              <a:avLst/>
              <a:gdLst/>
              <a:ahLst/>
              <a:cxnLst>
                <a:cxn ang="0">
                  <a:pos x="282" y="2"/>
                </a:cxn>
                <a:cxn ang="0">
                  <a:pos x="347" y="17"/>
                </a:cxn>
                <a:cxn ang="0">
                  <a:pos x="402" y="40"/>
                </a:cxn>
                <a:cxn ang="0">
                  <a:pos x="362" y="36"/>
                </a:cxn>
                <a:cxn ang="0">
                  <a:pos x="302" y="19"/>
                </a:cxn>
                <a:cxn ang="0">
                  <a:pos x="236" y="13"/>
                </a:cxn>
                <a:cxn ang="0">
                  <a:pos x="417" y="51"/>
                </a:cxn>
                <a:cxn ang="0">
                  <a:pos x="452" y="88"/>
                </a:cxn>
                <a:cxn ang="0">
                  <a:pos x="471" y="129"/>
                </a:cxn>
                <a:cxn ang="0">
                  <a:pos x="457" y="131"/>
                </a:cxn>
                <a:cxn ang="0">
                  <a:pos x="442" y="94"/>
                </a:cxn>
                <a:cxn ang="0">
                  <a:pos x="410" y="62"/>
                </a:cxn>
                <a:cxn ang="0">
                  <a:pos x="472" y="143"/>
                </a:cxn>
                <a:cxn ang="0">
                  <a:pos x="460" y="187"/>
                </a:cxn>
                <a:cxn ang="0">
                  <a:pos x="431" y="226"/>
                </a:cxn>
                <a:cxn ang="0">
                  <a:pos x="394" y="235"/>
                </a:cxn>
                <a:cxn ang="0">
                  <a:pos x="433" y="206"/>
                </a:cxn>
                <a:cxn ang="0">
                  <a:pos x="454" y="169"/>
                </a:cxn>
                <a:cxn ang="0">
                  <a:pos x="472" y="143"/>
                </a:cxn>
                <a:cxn ang="0">
                  <a:pos x="367" y="264"/>
                </a:cxn>
                <a:cxn ang="0">
                  <a:pos x="305" y="281"/>
                </a:cxn>
                <a:cxn ang="0">
                  <a:pos x="236" y="287"/>
                </a:cxn>
                <a:cxn ang="0">
                  <a:pos x="281" y="272"/>
                </a:cxn>
                <a:cxn ang="0">
                  <a:pos x="344" y="258"/>
                </a:cxn>
                <a:cxn ang="0">
                  <a:pos x="394" y="235"/>
                </a:cxn>
                <a:cxn ang="0">
                  <a:pos x="212" y="287"/>
                </a:cxn>
                <a:cxn ang="0">
                  <a:pos x="144" y="276"/>
                </a:cxn>
                <a:cxn ang="0">
                  <a:pos x="88" y="255"/>
                </a:cxn>
                <a:cxn ang="0">
                  <a:pos x="92" y="244"/>
                </a:cxn>
                <a:cxn ang="0">
                  <a:pos x="149" y="264"/>
                </a:cxn>
                <a:cxn ang="0">
                  <a:pos x="213" y="275"/>
                </a:cxn>
                <a:cxn ang="0">
                  <a:pos x="71" y="246"/>
                </a:cxn>
                <a:cxn ang="0">
                  <a:pos x="29" y="213"/>
                </a:cxn>
                <a:cxn ang="0">
                  <a:pos x="5" y="174"/>
                </a:cxn>
                <a:cxn ang="0">
                  <a:pos x="13" y="143"/>
                </a:cxn>
                <a:cxn ang="0">
                  <a:pos x="23" y="183"/>
                </a:cxn>
                <a:cxn ang="0">
                  <a:pos x="51" y="217"/>
                </a:cxn>
                <a:cxn ang="0">
                  <a:pos x="71" y="246"/>
                </a:cxn>
                <a:cxn ang="0">
                  <a:pos x="5" y="114"/>
                </a:cxn>
                <a:cxn ang="0">
                  <a:pos x="29" y="74"/>
                </a:cxn>
                <a:cxn ang="0">
                  <a:pos x="71" y="40"/>
                </a:cxn>
                <a:cxn ang="0">
                  <a:pos x="51" y="71"/>
                </a:cxn>
                <a:cxn ang="0">
                  <a:pos x="23" y="105"/>
                </a:cxn>
                <a:cxn ang="0">
                  <a:pos x="13" y="143"/>
                </a:cxn>
                <a:cxn ang="0">
                  <a:pos x="88" y="33"/>
                </a:cxn>
                <a:cxn ang="0">
                  <a:pos x="144" y="11"/>
                </a:cxn>
                <a:cxn ang="0">
                  <a:pos x="212" y="0"/>
                </a:cxn>
                <a:cxn ang="0">
                  <a:pos x="213" y="13"/>
                </a:cxn>
                <a:cxn ang="0">
                  <a:pos x="149" y="23"/>
                </a:cxn>
                <a:cxn ang="0">
                  <a:pos x="92" y="43"/>
                </a:cxn>
              </a:cxnLst>
              <a:rect l="0" t="0" r="r" b="b"/>
              <a:pathLst>
                <a:path w="472" h="287">
                  <a:moveTo>
                    <a:pt x="236" y="0"/>
                  </a:moveTo>
                  <a:lnTo>
                    <a:pt x="259" y="0"/>
                  </a:lnTo>
                  <a:lnTo>
                    <a:pt x="282" y="2"/>
                  </a:lnTo>
                  <a:lnTo>
                    <a:pt x="305" y="6"/>
                  </a:lnTo>
                  <a:lnTo>
                    <a:pt x="327" y="11"/>
                  </a:lnTo>
                  <a:lnTo>
                    <a:pt x="347" y="17"/>
                  </a:lnTo>
                  <a:lnTo>
                    <a:pt x="367" y="23"/>
                  </a:lnTo>
                  <a:lnTo>
                    <a:pt x="385" y="33"/>
                  </a:lnTo>
                  <a:lnTo>
                    <a:pt x="402" y="40"/>
                  </a:lnTo>
                  <a:lnTo>
                    <a:pt x="394" y="52"/>
                  </a:lnTo>
                  <a:lnTo>
                    <a:pt x="379" y="43"/>
                  </a:lnTo>
                  <a:lnTo>
                    <a:pt x="362" y="36"/>
                  </a:lnTo>
                  <a:lnTo>
                    <a:pt x="344" y="28"/>
                  </a:lnTo>
                  <a:lnTo>
                    <a:pt x="324" y="23"/>
                  </a:lnTo>
                  <a:lnTo>
                    <a:pt x="302" y="19"/>
                  </a:lnTo>
                  <a:lnTo>
                    <a:pt x="281" y="16"/>
                  </a:lnTo>
                  <a:lnTo>
                    <a:pt x="259" y="13"/>
                  </a:lnTo>
                  <a:lnTo>
                    <a:pt x="236" y="13"/>
                  </a:lnTo>
                  <a:lnTo>
                    <a:pt x="236" y="0"/>
                  </a:lnTo>
                  <a:close/>
                  <a:moveTo>
                    <a:pt x="402" y="40"/>
                  </a:moveTo>
                  <a:lnTo>
                    <a:pt x="417" y="51"/>
                  </a:lnTo>
                  <a:lnTo>
                    <a:pt x="431" y="62"/>
                  </a:lnTo>
                  <a:lnTo>
                    <a:pt x="443" y="74"/>
                  </a:lnTo>
                  <a:lnTo>
                    <a:pt x="452" y="88"/>
                  </a:lnTo>
                  <a:lnTo>
                    <a:pt x="460" y="100"/>
                  </a:lnTo>
                  <a:lnTo>
                    <a:pt x="466" y="114"/>
                  </a:lnTo>
                  <a:lnTo>
                    <a:pt x="471" y="129"/>
                  </a:lnTo>
                  <a:lnTo>
                    <a:pt x="472" y="143"/>
                  </a:lnTo>
                  <a:lnTo>
                    <a:pt x="459" y="143"/>
                  </a:lnTo>
                  <a:lnTo>
                    <a:pt x="457" y="131"/>
                  </a:lnTo>
                  <a:lnTo>
                    <a:pt x="454" y="118"/>
                  </a:lnTo>
                  <a:lnTo>
                    <a:pt x="449" y="105"/>
                  </a:lnTo>
                  <a:lnTo>
                    <a:pt x="442" y="94"/>
                  </a:lnTo>
                  <a:lnTo>
                    <a:pt x="433" y="82"/>
                  </a:lnTo>
                  <a:lnTo>
                    <a:pt x="422" y="71"/>
                  </a:lnTo>
                  <a:lnTo>
                    <a:pt x="410" y="62"/>
                  </a:lnTo>
                  <a:lnTo>
                    <a:pt x="394" y="52"/>
                  </a:lnTo>
                  <a:lnTo>
                    <a:pt x="402" y="40"/>
                  </a:lnTo>
                  <a:close/>
                  <a:moveTo>
                    <a:pt x="472" y="143"/>
                  </a:moveTo>
                  <a:lnTo>
                    <a:pt x="471" y="158"/>
                  </a:lnTo>
                  <a:lnTo>
                    <a:pt x="466" y="174"/>
                  </a:lnTo>
                  <a:lnTo>
                    <a:pt x="460" y="187"/>
                  </a:lnTo>
                  <a:lnTo>
                    <a:pt x="452" y="200"/>
                  </a:lnTo>
                  <a:lnTo>
                    <a:pt x="443" y="213"/>
                  </a:lnTo>
                  <a:lnTo>
                    <a:pt x="431" y="226"/>
                  </a:lnTo>
                  <a:lnTo>
                    <a:pt x="417" y="237"/>
                  </a:lnTo>
                  <a:lnTo>
                    <a:pt x="402" y="246"/>
                  </a:lnTo>
                  <a:lnTo>
                    <a:pt x="394" y="235"/>
                  </a:lnTo>
                  <a:lnTo>
                    <a:pt x="410" y="226"/>
                  </a:lnTo>
                  <a:lnTo>
                    <a:pt x="422" y="217"/>
                  </a:lnTo>
                  <a:lnTo>
                    <a:pt x="433" y="206"/>
                  </a:lnTo>
                  <a:lnTo>
                    <a:pt x="442" y="194"/>
                  </a:lnTo>
                  <a:lnTo>
                    <a:pt x="449" y="183"/>
                  </a:lnTo>
                  <a:lnTo>
                    <a:pt x="454" y="169"/>
                  </a:lnTo>
                  <a:lnTo>
                    <a:pt x="457" y="157"/>
                  </a:lnTo>
                  <a:lnTo>
                    <a:pt x="459" y="143"/>
                  </a:lnTo>
                  <a:lnTo>
                    <a:pt x="472" y="143"/>
                  </a:lnTo>
                  <a:close/>
                  <a:moveTo>
                    <a:pt x="402" y="246"/>
                  </a:moveTo>
                  <a:lnTo>
                    <a:pt x="385" y="255"/>
                  </a:lnTo>
                  <a:lnTo>
                    <a:pt x="367" y="264"/>
                  </a:lnTo>
                  <a:lnTo>
                    <a:pt x="347" y="270"/>
                  </a:lnTo>
                  <a:lnTo>
                    <a:pt x="327" y="276"/>
                  </a:lnTo>
                  <a:lnTo>
                    <a:pt x="305" y="281"/>
                  </a:lnTo>
                  <a:lnTo>
                    <a:pt x="282" y="286"/>
                  </a:lnTo>
                  <a:lnTo>
                    <a:pt x="259" y="287"/>
                  </a:lnTo>
                  <a:lnTo>
                    <a:pt x="236" y="287"/>
                  </a:lnTo>
                  <a:lnTo>
                    <a:pt x="236" y="275"/>
                  </a:lnTo>
                  <a:lnTo>
                    <a:pt x="259" y="275"/>
                  </a:lnTo>
                  <a:lnTo>
                    <a:pt x="281" y="272"/>
                  </a:lnTo>
                  <a:lnTo>
                    <a:pt x="302" y="269"/>
                  </a:lnTo>
                  <a:lnTo>
                    <a:pt x="324" y="264"/>
                  </a:lnTo>
                  <a:lnTo>
                    <a:pt x="344" y="258"/>
                  </a:lnTo>
                  <a:lnTo>
                    <a:pt x="362" y="252"/>
                  </a:lnTo>
                  <a:lnTo>
                    <a:pt x="379" y="244"/>
                  </a:lnTo>
                  <a:lnTo>
                    <a:pt x="394" y="235"/>
                  </a:lnTo>
                  <a:lnTo>
                    <a:pt x="402" y="246"/>
                  </a:lnTo>
                  <a:close/>
                  <a:moveTo>
                    <a:pt x="236" y="287"/>
                  </a:moveTo>
                  <a:lnTo>
                    <a:pt x="212" y="287"/>
                  </a:lnTo>
                  <a:lnTo>
                    <a:pt x="189" y="286"/>
                  </a:lnTo>
                  <a:lnTo>
                    <a:pt x="166" y="281"/>
                  </a:lnTo>
                  <a:lnTo>
                    <a:pt x="144" y="276"/>
                  </a:lnTo>
                  <a:lnTo>
                    <a:pt x="124" y="270"/>
                  </a:lnTo>
                  <a:lnTo>
                    <a:pt x="105" y="264"/>
                  </a:lnTo>
                  <a:lnTo>
                    <a:pt x="88" y="255"/>
                  </a:lnTo>
                  <a:lnTo>
                    <a:pt x="71" y="246"/>
                  </a:lnTo>
                  <a:lnTo>
                    <a:pt x="77" y="235"/>
                  </a:lnTo>
                  <a:lnTo>
                    <a:pt x="92" y="244"/>
                  </a:lnTo>
                  <a:lnTo>
                    <a:pt x="111" y="252"/>
                  </a:lnTo>
                  <a:lnTo>
                    <a:pt x="129" y="258"/>
                  </a:lnTo>
                  <a:lnTo>
                    <a:pt x="149" y="264"/>
                  </a:lnTo>
                  <a:lnTo>
                    <a:pt x="169" y="269"/>
                  </a:lnTo>
                  <a:lnTo>
                    <a:pt x="190" y="272"/>
                  </a:lnTo>
                  <a:lnTo>
                    <a:pt x="213" y="275"/>
                  </a:lnTo>
                  <a:lnTo>
                    <a:pt x="236" y="275"/>
                  </a:lnTo>
                  <a:lnTo>
                    <a:pt x="236" y="287"/>
                  </a:lnTo>
                  <a:close/>
                  <a:moveTo>
                    <a:pt x="71" y="246"/>
                  </a:moveTo>
                  <a:lnTo>
                    <a:pt x="56" y="237"/>
                  </a:lnTo>
                  <a:lnTo>
                    <a:pt x="42" y="226"/>
                  </a:lnTo>
                  <a:lnTo>
                    <a:pt x="29" y="213"/>
                  </a:lnTo>
                  <a:lnTo>
                    <a:pt x="19" y="200"/>
                  </a:lnTo>
                  <a:lnTo>
                    <a:pt x="11" y="187"/>
                  </a:lnTo>
                  <a:lnTo>
                    <a:pt x="5" y="174"/>
                  </a:lnTo>
                  <a:lnTo>
                    <a:pt x="2" y="158"/>
                  </a:lnTo>
                  <a:lnTo>
                    <a:pt x="0" y="143"/>
                  </a:lnTo>
                  <a:lnTo>
                    <a:pt x="13" y="143"/>
                  </a:lnTo>
                  <a:lnTo>
                    <a:pt x="14" y="157"/>
                  </a:lnTo>
                  <a:lnTo>
                    <a:pt x="17" y="169"/>
                  </a:lnTo>
                  <a:lnTo>
                    <a:pt x="23" y="183"/>
                  </a:lnTo>
                  <a:lnTo>
                    <a:pt x="29" y="194"/>
                  </a:lnTo>
                  <a:lnTo>
                    <a:pt x="39" y="206"/>
                  </a:lnTo>
                  <a:lnTo>
                    <a:pt x="51" y="217"/>
                  </a:lnTo>
                  <a:lnTo>
                    <a:pt x="63" y="226"/>
                  </a:lnTo>
                  <a:lnTo>
                    <a:pt x="77" y="235"/>
                  </a:lnTo>
                  <a:lnTo>
                    <a:pt x="71" y="246"/>
                  </a:lnTo>
                  <a:close/>
                  <a:moveTo>
                    <a:pt x="0" y="143"/>
                  </a:moveTo>
                  <a:lnTo>
                    <a:pt x="2" y="129"/>
                  </a:lnTo>
                  <a:lnTo>
                    <a:pt x="5" y="114"/>
                  </a:lnTo>
                  <a:lnTo>
                    <a:pt x="11" y="100"/>
                  </a:lnTo>
                  <a:lnTo>
                    <a:pt x="19" y="88"/>
                  </a:lnTo>
                  <a:lnTo>
                    <a:pt x="29" y="74"/>
                  </a:lnTo>
                  <a:lnTo>
                    <a:pt x="42" y="62"/>
                  </a:lnTo>
                  <a:lnTo>
                    <a:pt x="56" y="51"/>
                  </a:lnTo>
                  <a:lnTo>
                    <a:pt x="71" y="40"/>
                  </a:lnTo>
                  <a:lnTo>
                    <a:pt x="77" y="52"/>
                  </a:lnTo>
                  <a:lnTo>
                    <a:pt x="63" y="62"/>
                  </a:lnTo>
                  <a:lnTo>
                    <a:pt x="51" y="71"/>
                  </a:lnTo>
                  <a:lnTo>
                    <a:pt x="39" y="82"/>
                  </a:lnTo>
                  <a:lnTo>
                    <a:pt x="29" y="94"/>
                  </a:lnTo>
                  <a:lnTo>
                    <a:pt x="23" y="105"/>
                  </a:lnTo>
                  <a:lnTo>
                    <a:pt x="17" y="118"/>
                  </a:lnTo>
                  <a:lnTo>
                    <a:pt x="14" y="131"/>
                  </a:lnTo>
                  <a:lnTo>
                    <a:pt x="13" y="143"/>
                  </a:lnTo>
                  <a:lnTo>
                    <a:pt x="0" y="143"/>
                  </a:lnTo>
                  <a:close/>
                  <a:moveTo>
                    <a:pt x="71" y="40"/>
                  </a:moveTo>
                  <a:lnTo>
                    <a:pt x="88" y="33"/>
                  </a:lnTo>
                  <a:lnTo>
                    <a:pt x="105" y="23"/>
                  </a:lnTo>
                  <a:lnTo>
                    <a:pt x="124" y="17"/>
                  </a:lnTo>
                  <a:lnTo>
                    <a:pt x="144" y="11"/>
                  </a:lnTo>
                  <a:lnTo>
                    <a:pt x="166" y="6"/>
                  </a:lnTo>
                  <a:lnTo>
                    <a:pt x="189" y="2"/>
                  </a:lnTo>
                  <a:lnTo>
                    <a:pt x="212" y="0"/>
                  </a:lnTo>
                  <a:lnTo>
                    <a:pt x="236" y="0"/>
                  </a:lnTo>
                  <a:lnTo>
                    <a:pt x="236" y="13"/>
                  </a:lnTo>
                  <a:lnTo>
                    <a:pt x="213" y="13"/>
                  </a:lnTo>
                  <a:lnTo>
                    <a:pt x="190" y="16"/>
                  </a:lnTo>
                  <a:lnTo>
                    <a:pt x="169" y="19"/>
                  </a:lnTo>
                  <a:lnTo>
                    <a:pt x="149" y="23"/>
                  </a:lnTo>
                  <a:lnTo>
                    <a:pt x="129" y="28"/>
                  </a:lnTo>
                  <a:lnTo>
                    <a:pt x="111" y="36"/>
                  </a:lnTo>
                  <a:lnTo>
                    <a:pt x="92" y="43"/>
                  </a:lnTo>
                  <a:lnTo>
                    <a:pt x="77" y="52"/>
                  </a:lnTo>
                  <a:lnTo>
                    <a:pt x="71" y="40"/>
                  </a:lnTo>
                  <a:close/>
                </a:path>
              </a:pathLst>
            </a:custGeom>
            <a:solidFill>
              <a:srgbClr val="EBB275"/>
            </a:solidFill>
            <a:ln w="9525">
              <a:noFill/>
              <a:round/>
              <a:headEnd/>
              <a:tailEnd/>
            </a:ln>
          </p:spPr>
          <p:txBody>
            <a:bodyPr/>
            <a:lstStyle/>
            <a:p>
              <a:endParaRPr lang="en-US"/>
            </a:p>
          </p:txBody>
        </p:sp>
      </p:grpSp>
      <p:sp>
        <p:nvSpPr>
          <p:cNvPr id="14" name="TextBox 13"/>
          <p:cNvSpPr txBox="1"/>
          <p:nvPr/>
        </p:nvSpPr>
        <p:spPr>
          <a:xfrm>
            <a:off x="4145973" y="5597735"/>
            <a:ext cx="4436918" cy="249251"/>
          </a:xfrm>
          <a:prstGeom prst="rect">
            <a:avLst/>
          </a:prstGeom>
          <a:noFill/>
        </p:spPr>
        <p:txBody>
          <a:bodyPr wrap="square" rtlCol="0">
            <a:spAutoFit/>
          </a:bodyPr>
          <a:lstStyle/>
          <a:p>
            <a:r>
              <a:rPr lang="en-US" sz="1000" i="1" dirty="0">
                <a:solidFill>
                  <a:schemeClr val="tx1">
                    <a:lumMod val="65000"/>
                    <a:lumOff val="35000"/>
                  </a:schemeClr>
                </a:solidFill>
              </a:rPr>
              <a:t>Evidence for this result in Jacobs et al 1999 Cerebral Cortex, 9: 733-744.</a:t>
            </a:r>
          </a:p>
        </p:txBody>
      </p:sp>
    </p:spTree>
    <p:extLst>
      <p:ext uri="{BB962C8B-B14F-4D97-AF65-F5344CB8AC3E}">
        <p14:creationId xmlns:p14="http://schemas.microsoft.com/office/powerpoint/2010/main" val="17485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7" fill="hold">
                            <p:stCondLst>
                              <p:cond delay="1000"/>
                            </p:stCondLst>
                            <p:childTnLst>
                              <p:par>
                                <p:cTn id="18" presetID="9" presetClass="entr" presetSubtype="0" fill="hold" nodeType="after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21" fill="hold">
                            <p:stCondLst>
                              <p:cond delay="3000"/>
                            </p:stCondLst>
                            <p:childTnLst>
                              <p:par>
                                <p:cTn id="22" presetID="9" presetClass="entr" presetSubtype="0" fill="hold" nodeType="after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25" fill="hold">
                            <p:stCondLst>
                              <p:cond delay="5000"/>
                            </p:stCondLst>
                            <p:childTnLst>
                              <p:par>
                                <p:cTn id="26" presetID="9" presetClass="entr" presetSubtype="0" fill="hold" nodeType="after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Seizures Types</a:t>
            </a:r>
          </a:p>
        </p:txBody>
      </p:sp>
      <p:pic>
        <p:nvPicPr>
          <p:cNvPr id="3" name="simple partial seiz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77001" y="1463899"/>
            <a:ext cx="4572000" cy="3429000"/>
          </a:xfrm>
          <a:prstGeom prst="rect">
            <a:avLst/>
          </a:prstGeom>
        </p:spPr>
      </p:pic>
      <p:pic>
        <p:nvPicPr>
          <p:cNvPr id="5" name="Picture 4"/>
          <p:cNvPicPr>
            <a:picLocks noChangeAspect="1"/>
          </p:cNvPicPr>
          <p:nvPr/>
        </p:nvPicPr>
        <p:blipFill>
          <a:blip r:embed="rId5"/>
          <a:stretch>
            <a:fillRect/>
          </a:stretch>
        </p:blipFill>
        <p:spPr>
          <a:xfrm>
            <a:off x="558511" y="931447"/>
            <a:ext cx="5855514" cy="2464246"/>
          </a:xfrm>
          <a:prstGeom prst="rect">
            <a:avLst/>
          </a:prstGeom>
        </p:spPr>
      </p:pic>
      <p:sp>
        <p:nvSpPr>
          <p:cNvPr id="6" name="TextBox 5">
            <a:hlinkClick r:id="rId6" action="ppaction://hlinkfile"/>
          </p:cNvPr>
          <p:cNvSpPr txBox="1"/>
          <p:nvPr/>
        </p:nvSpPr>
        <p:spPr>
          <a:xfrm>
            <a:off x="7442979" y="5430858"/>
            <a:ext cx="2800350" cy="523220"/>
          </a:xfrm>
          <a:prstGeom prst="rect">
            <a:avLst/>
          </a:prstGeom>
          <a:noFill/>
        </p:spPr>
        <p:txBody>
          <a:bodyPr wrap="square" rtlCol="0">
            <a:spAutoFit/>
          </a:bodyPr>
          <a:lstStyle/>
          <a:p>
            <a:pPr algn="ctr"/>
            <a:r>
              <a:rPr lang="en-US" dirty="0"/>
              <a:t>Psychogenic seizure</a:t>
            </a:r>
          </a:p>
          <a:p>
            <a:pPr algn="ctr"/>
            <a:r>
              <a:rPr lang="en-US" sz="1000" i="1" dirty="0"/>
              <a:t>Conversion Disorder PNES . . .mp4</a:t>
            </a:r>
          </a:p>
        </p:txBody>
      </p:sp>
      <p:sp>
        <p:nvSpPr>
          <p:cNvPr id="4" name="TextBox 3">
            <a:extLst>
              <a:ext uri="{FF2B5EF4-FFF2-40B4-BE49-F238E27FC236}">
                <a16:creationId xmlns:a16="http://schemas.microsoft.com/office/drawing/2014/main" id="{CAC1A5D8-E999-4B40-8991-BC04481B8E77}"/>
              </a:ext>
            </a:extLst>
          </p:cNvPr>
          <p:cNvSpPr txBox="1"/>
          <p:nvPr/>
        </p:nvSpPr>
        <p:spPr>
          <a:xfrm flipH="1">
            <a:off x="7789544" y="1078985"/>
            <a:ext cx="2621281" cy="369332"/>
          </a:xfrm>
          <a:prstGeom prst="rect">
            <a:avLst/>
          </a:prstGeom>
          <a:noFill/>
        </p:spPr>
        <p:txBody>
          <a:bodyPr wrap="square" rtlCol="0">
            <a:spAutoFit/>
          </a:bodyPr>
          <a:lstStyle/>
          <a:p>
            <a:r>
              <a:rPr lang="en-US" u="sng" dirty="0"/>
              <a:t>Focal Seizure</a:t>
            </a:r>
          </a:p>
        </p:txBody>
      </p:sp>
      <p:sp>
        <p:nvSpPr>
          <p:cNvPr id="7" name="TextBox 6"/>
          <p:cNvSpPr txBox="1"/>
          <p:nvPr/>
        </p:nvSpPr>
        <p:spPr>
          <a:xfrm>
            <a:off x="838200" y="3959525"/>
            <a:ext cx="4070230" cy="369332"/>
          </a:xfrm>
          <a:prstGeom prst="rect">
            <a:avLst/>
          </a:prstGeom>
          <a:noFill/>
        </p:spPr>
        <p:txBody>
          <a:bodyPr wrap="square" rtlCol="0">
            <a:spAutoFit/>
          </a:bodyPr>
          <a:lstStyle/>
          <a:p>
            <a:r>
              <a:rPr lang="en-US" dirty="0"/>
              <a:t>Focal onset seizure:</a:t>
            </a:r>
          </a:p>
        </p:txBody>
      </p:sp>
      <p:sp>
        <p:nvSpPr>
          <p:cNvPr id="8" name="TextBox 7"/>
          <p:cNvSpPr txBox="1"/>
          <p:nvPr/>
        </p:nvSpPr>
        <p:spPr>
          <a:xfrm>
            <a:off x="838200" y="4537494"/>
            <a:ext cx="3552645" cy="553998"/>
          </a:xfrm>
          <a:prstGeom prst="rect">
            <a:avLst/>
          </a:prstGeom>
          <a:noFill/>
        </p:spPr>
        <p:txBody>
          <a:bodyPr wrap="square" rtlCol="0">
            <a:spAutoFit/>
          </a:bodyPr>
          <a:lstStyle/>
          <a:p>
            <a:r>
              <a:rPr lang="en-US" sz="1000" i="1" dirty="0">
                <a:hlinkClick r:id="rId7"/>
              </a:rPr>
              <a:t>https://vcu.mediaspace.kaltura.com/media/Phys691_vid3+Focal+simple-partial-motor-seizure-54z/1_i9wuyi71</a:t>
            </a:r>
            <a:endParaRPr lang="en-US" sz="1000" i="1" dirty="0"/>
          </a:p>
          <a:p>
            <a:endParaRPr lang="en-US" sz="1000" i="1" dirty="0"/>
          </a:p>
        </p:txBody>
      </p:sp>
      <p:sp>
        <p:nvSpPr>
          <p:cNvPr id="9" name="TextBox 8"/>
          <p:cNvSpPr txBox="1"/>
          <p:nvPr/>
        </p:nvSpPr>
        <p:spPr>
          <a:xfrm>
            <a:off x="7021218" y="5954078"/>
            <a:ext cx="4157932" cy="707886"/>
          </a:xfrm>
          <a:prstGeom prst="rect">
            <a:avLst/>
          </a:prstGeom>
          <a:noFill/>
        </p:spPr>
        <p:txBody>
          <a:bodyPr wrap="square" rtlCol="0">
            <a:spAutoFit/>
          </a:bodyPr>
          <a:lstStyle/>
          <a:p>
            <a:r>
              <a:rPr lang="en-US" sz="1000" i="1" dirty="0">
                <a:hlinkClick r:id="rId8"/>
              </a:rPr>
              <a:t>https://vcu.mediaspace.kaltura.com/media/Phys691_vid4+psychogenic+seizure++Conversion+Disorder+PNES+PTSD+Somatization+Disorder/1_2zmddi4n</a:t>
            </a:r>
            <a:endParaRPr lang="en-US" sz="1000" i="1" dirty="0"/>
          </a:p>
          <a:p>
            <a:endParaRPr lang="en-US" sz="1000" i="1" dirty="0"/>
          </a:p>
        </p:txBody>
      </p:sp>
    </p:spTree>
    <p:extLst>
      <p:ext uri="{BB962C8B-B14F-4D97-AF65-F5344CB8AC3E}">
        <p14:creationId xmlns:p14="http://schemas.microsoft.com/office/powerpoint/2010/main" val="3511698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693"/>
            <a:ext cx="10515600" cy="520700"/>
          </a:xfrm>
        </p:spPr>
        <p:txBody>
          <a:bodyPr/>
          <a:lstStyle/>
          <a:p>
            <a:r>
              <a:rPr lang="en-US" dirty="0"/>
              <a:t>Increased excitatory input to the PMR</a:t>
            </a:r>
          </a:p>
        </p:txBody>
      </p:sp>
      <p:grpSp>
        <p:nvGrpSpPr>
          <p:cNvPr id="153" name="Group 152"/>
          <p:cNvGrpSpPr/>
          <p:nvPr/>
        </p:nvGrpSpPr>
        <p:grpSpPr>
          <a:xfrm>
            <a:off x="312444" y="670786"/>
            <a:ext cx="6774156" cy="3625352"/>
            <a:chOff x="502443" y="1574800"/>
            <a:chExt cx="7972208" cy="3951362"/>
          </a:xfrm>
        </p:grpSpPr>
        <p:grpSp>
          <p:nvGrpSpPr>
            <p:cNvPr id="152" name="Group 151"/>
            <p:cNvGrpSpPr/>
            <p:nvPr/>
          </p:nvGrpSpPr>
          <p:grpSpPr>
            <a:xfrm>
              <a:off x="2208212" y="1574800"/>
              <a:ext cx="4610100" cy="508000"/>
              <a:chOff x="2082800" y="1574800"/>
              <a:chExt cx="4610100" cy="508000"/>
            </a:xfrm>
          </p:grpSpPr>
          <p:sp>
            <p:nvSpPr>
              <p:cNvPr id="3" name="Rectangle 151"/>
              <p:cNvSpPr>
                <a:spLocks noChangeAspect="1" noChangeArrowheads="1"/>
              </p:cNvSpPr>
              <p:nvPr/>
            </p:nvSpPr>
            <p:spPr bwMode="auto">
              <a:xfrm>
                <a:off x="3106738" y="1704976"/>
                <a:ext cx="184150" cy="236538"/>
              </a:xfrm>
              <a:prstGeom prst="rect">
                <a:avLst/>
              </a:prstGeom>
              <a:solidFill>
                <a:srgbClr val="99CCFF"/>
              </a:solidFill>
              <a:ln w="12700">
                <a:solidFill>
                  <a:srgbClr val="000000"/>
                </a:solidFill>
                <a:miter lim="800000"/>
                <a:headEnd/>
                <a:tailEnd/>
              </a:ln>
            </p:spPr>
            <p:txBody>
              <a:bodyPr/>
              <a:lstStyle/>
              <a:p>
                <a:endParaRPr lang="en-US"/>
              </a:p>
            </p:txBody>
          </p:sp>
          <p:sp>
            <p:nvSpPr>
              <p:cNvPr id="4" name="Rectangle 152"/>
              <p:cNvSpPr>
                <a:spLocks noChangeArrowheads="1"/>
              </p:cNvSpPr>
              <p:nvPr/>
            </p:nvSpPr>
            <p:spPr bwMode="auto">
              <a:xfrm>
                <a:off x="3382963" y="1687513"/>
                <a:ext cx="279400" cy="274638"/>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P8</a:t>
                </a:r>
              </a:p>
            </p:txBody>
          </p:sp>
          <p:sp>
            <p:nvSpPr>
              <p:cNvPr id="5" name="Rectangle 154"/>
              <p:cNvSpPr>
                <a:spLocks noChangeAspect="1" noChangeArrowheads="1"/>
              </p:cNvSpPr>
              <p:nvPr/>
            </p:nvSpPr>
            <p:spPr bwMode="auto">
              <a:xfrm>
                <a:off x="3963988" y="1704976"/>
                <a:ext cx="184150" cy="236538"/>
              </a:xfrm>
              <a:prstGeom prst="rect">
                <a:avLst/>
              </a:prstGeom>
              <a:solidFill>
                <a:srgbClr val="0099FF"/>
              </a:solidFill>
              <a:ln w="12700">
                <a:solidFill>
                  <a:srgbClr val="000000"/>
                </a:solidFill>
                <a:miter lim="800000"/>
                <a:headEnd/>
                <a:tailEnd/>
              </a:ln>
            </p:spPr>
            <p:txBody>
              <a:bodyPr/>
              <a:lstStyle/>
              <a:p>
                <a:endParaRPr lang="en-US"/>
              </a:p>
            </p:txBody>
          </p:sp>
          <p:sp>
            <p:nvSpPr>
              <p:cNvPr id="6" name="Rectangle 155"/>
              <p:cNvSpPr>
                <a:spLocks noChangeArrowheads="1"/>
              </p:cNvSpPr>
              <p:nvPr/>
            </p:nvSpPr>
            <p:spPr bwMode="auto">
              <a:xfrm>
                <a:off x="4227513" y="1687513"/>
                <a:ext cx="279400" cy="274638"/>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P9</a:t>
                </a:r>
              </a:p>
            </p:txBody>
          </p:sp>
          <p:sp>
            <p:nvSpPr>
              <p:cNvPr id="7" name="Rectangle 157"/>
              <p:cNvSpPr>
                <a:spLocks noChangeAspect="1" noChangeArrowheads="1"/>
              </p:cNvSpPr>
              <p:nvPr/>
            </p:nvSpPr>
            <p:spPr bwMode="auto">
              <a:xfrm>
                <a:off x="4841875" y="1704976"/>
                <a:ext cx="184150" cy="236538"/>
              </a:xfrm>
              <a:prstGeom prst="rect">
                <a:avLst/>
              </a:prstGeom>
              <a:solidFill>
                <a:srgbClr val="FF9966"/>
              </a:solidFill>
              <a:ln w="12700">
                <a:solidFill>
                  <a:srgbClr val="000000"/>
                </a:solidFill>
                <a:miter lim="800000"/>
                <a:headEnd/>
                <a:tailEnd/>
              </a:ln>
            </p:spPr>
            <p:txBody>
              <a:bodyPr/>
              <a:lstStyle/>
              <a:p>
                <a:endParaRPr lang="en-US"/>
              </a:p>
            </p:txBody>
          </p:sp>
          <p:sp>
            <p:nvSpPr>
              <p:cNvPr id="8" name="Rectangle 158"/>
              <p:cNvSpPr>
                <a:spLocks noChangeArrowheads="1"/>
              </p:cNvSpPr>
              <p:nvPr/>
            </p:nvSpPr>
            <p:spPr bwMode="auto">
              <a:xfrm>
                <a:off x="5105400" y="1687513"/>
                <a:ext cx="406400" cy="274638"/>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P10</a:t>
                </a:r>
              </a:p>
            </p:txBody>
          </p:sp>
          <p:sp>
            <p:nvSpPr>
              <p:cNvPr id="9" name="Rectangle 160"/>
              <p:cNvSpPr>
                <a:spLocks noChangeAspect="1" noChangeArrowheads="1"/>
              </p:cNvSpPr>
              <p:nvPr/>
            </p:nvSpPr>
            <p:spPr bwMode="auto">
              <a:xfrm>
                <a:off x="5867400" y="1701800"/>
                <a:ext cx="185738" cy="242888"/>
              </a:xfrm>
              <a:prstGeom prst="rect">
                <a:avLst/>
              </a:prstGeom>
              <a:solidFill>
                <a:srgbClr val="FF7C80"/>
              </a:solidFill>
              <a:ln w="12700">
                <a:solidFill>
                  <a:srgbClr val="000000"/>
                </a:solidFill>
                <a:miter lim="800000"/>
                <a:headEnd/>
                <a:tailEnd/>
              </a:ln>
            </p:spPr>
            <p:txBody>
              <a:bodyPr/>
              <a:lstStyle/>
              <a:p>
                <a:endParaRPr lang="en-US"/>
              </a:p>
            </p:txBody>
          </p:sp>
          <p:sp>
            <p:nvSpPr>
              <p:cNvPr id="10" name="Rectangle 161"/>
              <p:cNvSpPr>
                <a:spLocks noChangeArrowheads="1"/>
              </p:cNvSpPr>
              <p:nvPr/>
            </p:nvSpPr>
            <p:spPr bwMode="auto">
              <a:xfrm>
                <a:off x="6130925" y="1685925"/>
                <a:ext cx="406400" cy="274638"/>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P11</a:t>
                </a:r>
              </a:p>
            </p:txBody>
          </p:sp>
          <p:sp>
            <p:nvSpPr>
              <p:cNvPr id="11" name="Rectangle 163"/>
              <p:cNvSpPr>
                <a:spLocks noChangeAspect="1" noChangeArrowheads="1"/>
              </p:cNvSpPr>
              <p:nvPr/>
            </p:nvSpPr>
            <p:spPr bwMode="auto">
              <a:xfrm>
                <a:off x="2252663" y="1706563"/>
                <a:ext cx="184150" cy="236538"/>
              </a:xfrm>
              <a:prstGeom prst="rect">
                <a:avLst/>
              </a:prstGeom>
              <a:solidFill>
                <a:srgbClr val="B2B2B2"/>
              </a:solidFill>
              <a:ln w="12700">
                <a:solidFill>
                  <a:srgbClr val="000000"/>
                </a:solidFill>
                <a:miter lim="800000"/>
                <a:headEnd/>
                <a:tailEnd/>
              </a:ln>
            </p:spPr>
            <p:txBody>
              <a:bodyPr/>
              <a:lstStyle/>
              <a:p>
                <a:endParaRPr lang="en-US"/>
              </a:p>
            </p:txBody>
          </p:sp>
          <p:sp>
            <p:nvSpPr>
              <p:cNvPr id="12" name="Rectangle 164"/>
              <p:cNvSpPr>
                <a:spLocks noChangeArrowheads="1"/>
              </p:cNvSpPr>
              <p:nvPr/>
            </p:nvSpPr>
            <p:spPr bwMode="auto">
              <a:xfrm>
                <a:off x="2503488" y="1685925"/>
                <a:ext cx="279400" cy="274638"/>
              </a:xfrm>
              <a:prstGeom prst="rect">
                <a:avLst/>
              </a:prstGeom>
              <a:noFill/>
              <a:ln w="9525">
                <a:noFill/>
                <a:miter lim="800000"/>
                <a:headEnd/>
                <a:tailEnd/>
              </a:ln>
            </p:spPr>
            <p:txBody>
              <a:bodyPr wrap="none" lIns="0" tIns="0" rIns="0" bIns="0">
                <a:spAutoFit/>
              </a:bodyPr>
              <a:lstStyle/>
              <a:p>
                <a:pPr eaLnBrk="0" hangingPunct="0"/>
                <a:r>
                  <a:rPr lang="en-US">
                    <a:solidFill>
                      <a:srgbClr val="000000"/>
                    </a:solidFill>
                  </a:rPr>
                  <a:t>P7</a:t>
                </a:r>
              </a:p>
            </p:txBody>
          </p:sp>
          <p:sp>
            <p:nvSpPr>
              <p:cNvPr id="13" name="Rectangle 165"/>
              <p:cNvSpPr>
                <a:spLocks noChangeArrowheads="1"/>
              </p:cNvSpPr>
              <p:nvPr/>
            </p:nvSpPr>
            <p:spPr bwMode="auto">
              <a:xfrm>
                <a:off x="2082800" y="1574800"/>
                <a:ext cx="4610100" cy="508000"/>
              </a:xfrm>
              <a:prstGeom prst="rect">
                <a:avLst/>
              </a:prstGeom>
              <a:noFill/>
              <a:ln w="28575">
                <a:solidFill>
                  <a:srgbClr val="777777"/>
                </a:solidFill>
                <a:miter lim="800000"/>
                <a:headEnd/>
                <a:tailEnd/>
              </a:ln>
              <a:effectLst/>
            </p:spPr>
            <p:txBody>
              <a:bodyPr wrap="none" anchor="ctr"/>
              <a:lstStyle/>
              <a:p>
                <a:endParaRPr lang="en-US"/>
              </a:p>
            </p:txBody>
          </p:sp>
        </p:grpSp>
        <p:sp>
          <p:nvSpPr>
            <p:cNvPr id="14" name="Text Box 166"/>
            <p:cNvSpPr txBox="1">
              <a:spLocks noChangeArrowheads="1"/>
            </p:cNvSpPr>
            <p:nvPr/>
          </p:nvSpPr>
          <p:spPr bwMode="auto">
            <a:xfrm>
              <a:off x="2278856" y="5257800"/>
              <a:ext cx="4869815" cy="268362"/>
            </a:xfrm>
            <a:prstGeom prst="rect">
              <a:avLst/>
            </a:prstGeom>
            <a:noFill/>
            <a:ln w="9525">
              <a:noFill/>
              <a:miter lim="800000"/>
              <a:headEnd/>
              <a:tailEnd/>
            </a:ln>
            <a:effectLst/>
          </p:spPr>
          <p:txBody>
            <a:bodyPr wrap="square">
              <a:spAutoFit/>
            </a:bodyPr>
            <a:lstStyle/>
            <a:p>
              <a:pPr eaLnBrk="0" hangingPunct="0">
                <a:spcBef>
                  <a:spcPct val="50000"/>
                </a:spcBef>
              </a:pPr>
              <a:r>
                <a:rPr lang="en-US" sz="1000" i="1" dirty="0" err="1">
                  <a:solidFill>
                    <a:schemeClr val="tx1">
                      <a:lumMod val="65000"/>
                      <a:lumOff val="35000"/>
                    </a:schemeClr>
                  </a:solidFill>
                </a:rPr>
                <a:t>Zsombok</a:t>
              </a:r>
              <a:r>
                <a:rPr lang="en-US" sz="1000" i="1" dirty="0">
                  <a:solidFill>
                    <a:schemeClr val="tx1">
                      <a:lumMod val="65000"/>
                      <a:lumOff val="35000"/>
                    </a:schemeClr>
                  </a:solidFill>
                </a:rPr>
                <a:t> &amp; Jacobs  2007 Journal of Neurophysiology, 98:178-186.</a:t>
              </a:r>
            </a:p>
          </p:txBody>
        </p:sp>
        <p:grpSp>
          <p:nvGrpSpPr>
            <p:cNvPr id="151" name="Group 150"/>
            <p:cNvGrpSpPr/>
            <p:nvPr/>
          </p:nvGrpSpPr>
          <p:grpSpPr>
            <a:xfrm>
              <a:off x="502443" y="2239963"/>
              <a:ext cx="7972208" cy="3111060"/>
              <a:chOff x="502443" y="2239963"/>
              <a:chExt cx="7972208" cy="3111060"/>
            </a:xfrm>
          </p:grpSpPr>
          <p:grpSp>
            <p:nvGrpSpPr>
              <p:cNvPr id="150" name="Group 149"/>
              <p:cNvGrpSpPr/>
              <p:nvPr/>
            </p:nvGrpSpPr>
            <p:grpSpPr>
              <a:xfrm>
                <a:off x="502443" y="2239963"/>
                <a:ext cx="4074320" cy="3111060"/>
                <a:chOff x="502443" y="2239963"/>
                <a:chExt cx="4074320" cy="3111060"/>
              </a:xfrm>
            </p:grpSpPr>
            <p:sp>
              <p:nvSpPr>
                <p:cNvPr id="15" name="Rectangle 55"/>
                <p:cNvSpPr>
                  <a:spLocks noChangeArrowheads="1"/>
                </p:cNvSpPr>
                <p:nvPr/>
              </p:nvSpPr>
              <p:spPr bwMode="auto">
                <a:xfrm>
                  <a:off x="2208213" y="2239963"/>
                  <a:ext cx="947737" cy="304800"/>
                </a:xfrm>
                <a:prstGeom prst="rect">
                  <a:avLst/>
                </a:prstGeom>
                <a:noFill/>
                <a:ln w="9525">
                  <a:noFill/>
                  <a:miter lim="800000"/>
                  <a:headEnd/>
                  <a:tailEnd/>
                </a:ln>
              </p:spPr>
              <p:txBody>
                <a:bodyPr wrap="none" lIns="0" tIns="0" rIns="0" bIns="0">
                  <a:spAutoFit/>
                </a:bodyPr>
                <a:lstStyle/>
                <a:p>
                  <a:pPr eaLnBrk="0" hangingPunct="0"/>
                  <a:r>
                    <a:rPr lang="en-US" sz="2000" u="sng">
                      <a:solidFill>
                        <a:srgbClr val="000000"/>
                      </a:solidFill>
                    </a:rPr>
                    <a:t>sEPSCs</a:t>
                  </a:r>
                </a:p>
              </p:txBody>
            </p:sp>
            <p:sp>
              <p:nvSpPr>
                <p:cNvPr id="16" name="Rectangle 56"/>
                <p:cNvSpPr>
                  <a:spLocks noChangeArrowheads="1"/>
                </p:cNvSpPr>
                <p:nvPr/>
              </p:nvSpPr>
              <p:spPr bwMode="auto">
                <a:xfrm>
                  <a:off x="1665288" y="5049115"/>
                  <a:ext cx="736600" cy="274638"/>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Control</a:t>
                  </a:r>
                </a:p>
              </p:txBody>
            </p:sp>
            <p:sp>
              <p:nvSpPr>
                <p:cNvPr id="17" name="Rectangle 57"/>
                <p:cNvSpPr>
                  <a:spLocks noChangeArrowheads="1"/>
                </p:cNvSpPr>
                <p:nvPr/>
              </p:nvSpPr>
              <p:spPr bwMode="auto">
                <a:xfrm>
                  <a:off x="3478214" y="5049115"/>
                  <a:ext cx="603681" cy="301908"/>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PMR</a:t>
                  </a:r>
                </a:p>
              </p:txBody>
            </p:sp>
            <p:sp>
              <p:nvSpPr>
                <p:cNvPr id="18" name="Text Box 131"/>
                <p:cNvSpPr txBox="1">
                  <a:spLocks noChangeArrowheads="1"/>
                </p:cNvSpPr>
                <p:nvPr/>
              </p:nvSpPr>
              <p:spPr bwMode="auto">
                <a:xfrm rot="16200000">
                  <a:off x="-225425" y="3439521"/>
                  <a:ext cx="1822450" cy="366713"/>
                </a:xfrm>
                <a:prstGeom prst="rect">
                  <a:avLst/>
                </a:prstGeom>
                <a:noFill/>
                <a:ln w="9525">
                  <a:noFill/>
                  <a:miter lim="800000"/>
                  <a:headEnd/>
                  <a:tailEnd/>
                </a:ln>
                <a:effectLst/>
              </p:spPr>
              <p:txBody>
                <a:bodyPr wrap="none">
                  <a:spAutoFit/>
                </a:bodyPr>
                <a:lstStyle/>
                <a:p>
                  <a:pPr eaLnBrk="0" hangingPunct="0"/>
                  <a:r>
                    <a:rPr lang="en-US" i="1" dirty="0"/>
                    <a:t>Frequency  (Hz)</a:t>
                  </a:r>
                </a:p>
              </p:txBody>
            </p:sp>
            <p:grpSp>
              <p:nvGrpSpPr>
                <p:cNvPr id="19" name="Group 18"/>
                <p:cNvGrpSpPr/>
                <p:nvPr/>
              </p:nvGrpSpPr>
              <p:grpSpPr>
                <a:xfrm>
                  <a:off x="2936875" y="2876550"/>
                  <a:ext cx="1001713" cy="1709738"/>
                  <a:chOff x="3025775" y="2590800"/>
                  <a:chExt cx="1001713" cy="1709738"/>
                </a:xfrm>
              </p:grpSpPr>
              <p:sp>
                <p:nvSpPr>
                  <p:cNvPr id="20" name="Line 169"/>
                  <p:cNvSpPr>
                    <a:spLocks noChangeShapeType="1"/>
                  </p:cNvSpPr>
                  <p:nvPr/>
                </p:nvSpPr>
                <p:spPr bwMode="auto">
                  <a:xfrm flipV="1">
                    <a:off x="3025775" y="2590800"/>
                    <a:ext cx="1001713" cy="1709738"/>
                  </a:xfrm>
                  <a:prstGeom prst="line">
                    <a:avLst/>
                  </a:prstGeom>
                  <a:noFill/>
                  <a:ln w="38100">
                    <a:solidFill>
                      <a:srgbClr val="BB1BCE"/>
                    </a:solidFill>
                    <a:round/>
                    <a:headEnd/>
                    <a:tailEnd type="stealth" w="lg" len="lg"/>
                  </a:ln>
                  <a:effectLst/>
                </p:spPr>
                <p:txBody>
                  <a:bodyPr/>
                  <a:lstStyle/>
                  <a:p>
                    <a:endParaRPr lang="en-US"/>
                  </a:p>
                </p:txBody>
              </p:sp>
              <p:sp>
                <p:nvSpPr>
                  <p:cNvPr id="21" name="Text Box 170"/>
                  <p:cNvSpPr txBox="1">
                    <a:spLocks noChangeArrowheads="1"/>
                  </p:cNvSpPr>
                  <p:nvPr/>
                </p:nvSpPr>
                <p:spPr bwMode="auto">
                  <a:xfrm>
                    <a:off x="3295651" y="3051174"/>
                    <a:ext cx="398429" cy="503180"/>
                  </a:xfrm>
                  <a:prstGeom prst="rect">
                    <a:avLst/>
                  </a:prstGeom>
                  <a:noFill/>
                  <a:ln w="9525">
                    <a:noFill/>
                    <a:miter lim="800000"/>
                    <a:headEnd/>
                    <a:tailEnd/>
                  </a:ln>
                  <a:effectLst/>
                </p:spPr>
                <p:txBody>
                  <a:bodyPr wrap="none">
                    <a:spAutoFit/>
                  </a:bodyPr>
                  <a:lstStyle/>
                  <a:p>
                    <a:r>
                      <a:rPr lang="en-US" sz="2400" dirty="0">
                        <a:solidFill>
                          <a:srgbClr val="BB1BCE"/>
                        </a:solidFill>
                        <a:latin typeface="Times New Roman" pitchFamily="18" charset="0"/>
                      </a:rPr>
                      <a:t>*</a:t>
                    </a:r>
                  </a:p>
                </p:txBody>
              </p:sp>
            </p:grpSp>
            <p:sp>
              <p:nvSpPr>
                <p:cNvPr id="22" name="Rectangle 6"/>
                <p:cNvSpPr>
                  <a:spLocks noChangeArrowheads="1"/>
                </p:cNvSpPr>
                <p:nvPr/>
              </p:nvSpPr>
              <p:spPr bwMode="auto">
                <a:xfrm>
                  <a:off x="1344613" y="4594225"/>
                  <a:ext cx="266700" cy="422275"/>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noEditPoints="1"/>
                </p:cNvSpPr>
                <p:nvPr/>
              </p:nvSpPr>
              <p:spPr bwMode="auto">
                <a:xfrm>
                  <a:off x="1339850" y="4589463"/>
                  <a:ext cx="276225" cy="431800"/>
                </a:xfrm>
                <a:custGeom>
                  <a:avLst/>
                  <a:gdLst/>
                  <a:ahLst/>
                  <a:cxnLst>
                    <a:cxn ang="0">
                      <a:pos x="0" y="8"/>
                    </a:cxn>
                    <a:cxn ang="0">
                      <a:pos x="8" y="0"/>
                    </a:cxn>
                    <a:cxn ang="0">
                      <a:pos x="408" y="0"/>
                    </a:cxn>
                    <a:cxn ang="0">
                      <a:pos x="416" y="8"/>
                    </a:cxn>
                    <a:cxn ang="0">
                      <a:pos x="416" y="584"/>
                    </a:cxn>
                    <a:cxn ang="0">
                      <a:pos x="408" y="592"/>
                    </a:cxn>
                    <a:cxn ang="0">
                      <a:pos x="8" y="592"/>
                    </a:cxn>
                    <a:cxn ang="0">
                      <a:pos x="0" y="584"/>
                    </a:cxn>
                    <a:cxn ang="0">
                      <a:pos x="0" y="8"/>
                    </a:cxn>
                    <a:cxn ang="0">
                      <a:pos x="16" y="584"/>
                    </a:cxn>
                    <a:cxn ang="0">
                      <a:pos x="8" y="576"/>
                    </a:cxn>
                    <a:cxn ang="0">
                      <a:pos x="408" y="576"/>
                    </a:cxn>
                    <a:cxn ang="0">
                      <a:pos x="400" y="584"/>
                    </a:cxn>
                    <a:cxn ang="0">
                      <a:pos x="400" y="8"/>
                    </a:cxn>
                    <a:cxn ang="0">
                      <a:pos x="408" y="16"/>
                    </a:cxn>
                    <a:cxn ang="0">
                      <a:pos x="8" y="16"/>
                    </a:cxn>
                    <a:cxn ang="0">
                      <a:pos x="16" y="8"/>
                    </a:cxn>
                    <a:cxn ang="0">
                      <a:pos x="16" y="584"/>
                    </a:cxn>
                  </a:cxnLst>
                  <a:rect l="0" t="0" r="r" b="b"/>
                  <a:pathLst>
                    <a:path w="416" h="592">
                      <a:moveTo>
                        <a:pt x="0" y="8"/>
                      </a:moveTo>
                      <a:cubicBezTo>
                        <a:pt x="0" y="4"/>
                        <a:pt x="4" y="0"/>
                        <a:pt x="8" y="0"/>
                      </a:cubicBezTo>
                      <a:lnTo>
                        <a:pt x="408" y="0"/>
                      </a:lnTo>
                      <a:cubicBezTo>
                        <a:pt x="413" y="0"/>
                        <a:pt x="416" y="4"/>
                        <a:pt x="416" y="8"/>
                      </a:cubicBezTo>
                      <a:lnTo>
                        <a:pt x="416" y="584"/>
                      </a:lnTo>
                      <a:cubicBezTo>
                        <a:pt x="416" y="589"/>
                        <a:pt x="413" y="592"/>
                        <a:pt x="408" y="592"/>
                      </a:cubicBezTo>
                      <a:lnTo>
                        <a:pt x="8" y="592"/>
                      </a:lnTo>
                      <a:cubicBezTo>
                        <a:pt x="4" y="592"/>
                        <a:pt x="0" y="589"/>
                        <a:pt x="0" y="584"/>
                      </a:cubicBezTo>
                      <a:lnTo>
                        <a:pt x="0" y="8"/>
                      </a:lnTo>
                      <a:close/>
                      <a:moveTo>
                        <a:pt x="16" y="584"/>
                      </a:moveTo>
                      <a:lnTo>
                        <a:pt x="8" y="576"/>
                      </a:lnTo>
                      <a:lnTo>
                        <a:pt x="408" y="576"/>
                      </a:lnTo>
                      <a:lnTo>
                        <a:pt x="400" y="584"/>
                      </a:lnTo>
                      <a:lnTo>
                        <a:pt x="400" y="8"/>
                      </a:lnTo>
                      <a:lnTo>
                        <a:pt x="408" y="16"/>
                      </a:lnTo>
                      <a:lnTo>
                        <a:pt x="8" y="16"/>
                      </a:lnTo>
                      <a:lnTo>
                        <a:pt x="16" y="8"/>
                      </a:lnTo>
                      <a:lnTo>
                        <a:pt x="16" y="584"/>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
                <p:cNvSpPr>
                  <a:spLocks noChangeArrowheads="1"/>
                </p:cNvSpPr>
                <p:nvPr/>
              </p:nvSpPr>
              <p:spPr bwMode="auto">
                <a:xfrm>
                  <a:off x="3059113" y="4759325"/>
                  <a:ext cx="255588" cy="257175"/>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noEditPoints="1"/>
                </p:cNvSpPr>
                <p:nvPr/>
              </p:nvSpPr>
              <p:spPr bwMode="auto">
                <a:xfrm>
                  <a:off x="3054350" y="4752975"/>
                  <a:ext cx="265113" cy="268287"/>
                </a:xfrm>
                <a:custGeom>
                  <a:avLst/>
                  <a:gdLst/>
                  <a:ahLst/>
                  <a:cxnLst>
                    <a:cxn ang="0">
                      <a:pos x="0" y="8"/>
                    </a:cxn>
                    <a:cxn ang="0">
                      <a:pos x="8" y="0"/>
                    </a:cxn>
                    <a:cxn ang="0">
                      <a:pos x="392" y="0"/>
                    </a:cxn>
                    <a:cxn ang="0">
                      <a:pos x="400" y="8"/>
                    </a:cxn>
                    <a:cxn ang="0">
                      <a:pos x="400" y="360"/>
                    </a:cxn>
                    <a:cxn ang="0">
                      <a:pos x="392" y="368"/>
                    </a:cxn>
                    <a:cxn ang="0">
                      <a:pos x="8" y="368"/>
                    </a:cxn>
                    <a:cxn ang="0">
                      <a:pos x="0" y="360"/>
                    </a:cxn>
                    <a:cxn ang="0">
                      <a:pos x="0" y="8"/>
                    </a:cxn>
                    <a:cxn ang="0">
                      <a:pos x="16" y="360"/>
                    </a:cxn>
                    <a:cxn ang="0">
                      <a:pos x="8" y="352"/>
                    </a:cxn>
                    <a:cxn ang="0">
                      <a:pos x="392" y="352"/>
                    </a:cxn>
                    <a:cxn ang="0">
                      <a:pos x="384" y="360"/>
                    </a:cxn>
                    <a:cxn ang="0">
                      <a:pos x="384" y="8"/>
                    </a:cxn>
                    <a:cxn ang="0">
                      <a:pos x="392" y="16"/>
                    </a:cxn>
                    <a:cxn ang="0">
                      <a:pos x="8" y="16"/>
                    </a:cxn>
                    <a:cxn ang="0">
                      <a:pos x="16" y="8"/>
                    </a:cxn>
                    <a:cxn ang="0">
                      <a:pos x="16" y="360"/>
                    </a:cxn>
                  </a:cxnLst>
                  <a:rect l="0" t="0" r="r" b="b"/>
                  <a:pathLst>
                    <a:path w="400" h="368">
                      <a:moveTo>
                        <a:pt x="0" y="8"/>
                      </a:moveTo>
                      <a:cubicBezTo>
                        <a:pt x="0" y="4"/>
                        <a:pt x="4" y="0"/>
                        <a:pt x="8" y="0"/>
                      </a:cubicBezTo>
                      <a:lnTo>
                        <a:pt x="392" y="0"/>
                      </a:lnTo>
                      <a:cubicBezTo>
                        <a:pt x="397" y="0"/>
                        <a:pt x="400" y="4"/>
                        <a:pt x="400" y="8"/>
                      </a:cubicBezTo>
                      <a:lnTo>
                        <a:pt x="400" y="360"/>
                      </a:lnTo>
                      <a:cubicBezTo>
                        <a:pt x="400" y="365"/>
                        <a:pt x="397" y="368"/>
                        <a:pt x="392" y="368"/>
                      </a:cubicBezTo>
                      <a:lnTo>
                        <a:pt x="8" y="368"/>
                      </a:lnTo>
                      <a:cubicBezTo>
                        <a:pt x="4" y="368"/>
                        <a:pt x="0" y="365"/>
                        <a:pt x="0" y="360"/>
                      </a:cubicBezTo>
                      <a:lnTo>
                        <a:pt x="0" y="8"/>
                      </a:lnTo>
                      <a:close/>
                      <a:moveTo>
                        <a:pt x="16" y="360"/>
                      </a:moveTo>
                      <a:lnTo>
                        <a:pt x="8" y="352"/>
                      </a:lnTo>
                      <a:lnTo>
                        <a:pt x="392" y="352"/>
                      </a:lnTo>
                      <a:lnTo>
                        <a:pt x="384" y="360"/>
                      </a:lnTo>
                      <a:lnTo>
                        <a:pt x="384" y="8"/>
                      </a:lnTo>
                      <a:lnTo>
                        <a:pt x="392" y="16"/>
                      </a:lnTo>
                      <a:lnTo>
                        <a:pt x="8" y="16"/>
                      </a:lnTo>
                      <a:lnTo>
                        <a:pt x="16" y="8"/>
                      </a:lnTo>
                      <a:lnTo>
                        <a:pt x="16" y="360"/>
                      </a:lnTo>
                      <a:close/>
                    </a:path>
                  </a:pathLst>
                </a:custGeom>
                <a:solidFill>
                  <a:schemeClr val="tx1"/>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0"/>
                <p:cNvSpPr>
                  <a:spLocks noChangeArrowheads="1"/>
                </p:cNvSpPr>
                <p:nvPr/>
              </p:nvSpPr>
              <p:spPr bwMode="auto">
                <a:xfrm>
                  <a:off x="1611313" y="4652963"/>
                  <a:ext cx="255588" cy="363537"/>
                </a:xfrm>
                <a:prstGeom prst="rect">
                  <a:avLst/>
                </a:prstGeom>
                <a:solidFill>
                  <a:srgbClr val="99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noEditPoints="1"/>
                </p:cNvSpPr>
                <p:nvPr/>
              </p:nvSpPr>
              <p:spPr bwMode="auto">
                <a:xfrm>
                  <a:off x="1604963" y="4648200"/>
                  <a:ext cx="266700" cy="373062"/>
                </a:xfrm>
                <a:custGeom>
                  <a:avLst/>
                  <a:gdLst/>
                  <a:ahLst/>
                  <a:cxnLst>
                    <a:cxn ang="0">
                      <a:pos x="0" y="8"/>
                    </a:cxn>
                    <a:cxn ang="0">
                      <a:pos x="8" y="0"/>
                    </a:cxn>
                    <a:cxn ang="0">
                      <a:pos x="392" y="0"/>
                    </a:cxn>
                    <a:cxn ang="0">
                      <a:pos x="400" y="8"/>
                    </a:cxn>
                    <a:cxn ang="0">
                      <a:pos x="400" y="504"/>
                    </a:cxn>
                    <a:cxn ang="0">
                      <a:pos x="392" y="512"/>
                    </a:cxn>
                    <a:cxn ang="0">
                      <a:pos x="8" y="512"/>
                    </a:cxn>
                    <a:cxn ang="0">
                      <a:pos x="0" y="504"/>
                    </a:cxn>
                    <a:cxn ang="0">
                      <a:pos x="0" y="8"/>
                    </a:cxn>
                    <a:cxn ang="0">
                      <a:pos x="16" y="504"/>
                    </a:cxn>
                    <a:cxn ang="0">
                      <a:pos x="8" y="496"/>
                    </a:cxn>
                    <a:cxn ang="0">
                      <a:pos x="392" y="496"/>
                    </a:cxn>
                    <a:cxn ang="0">
                      <a:pos x="384" y="504"/>
                    </a:cxn>
                    <a:cxn ang="0">
                      <a:pos x="384" y="8"/>
                    </a:cxn>
                    <a:cxn ang="0">
                      <a:pos x="392" y="16"/>
                    </a:cxn>
                    <a:cxn ang="0">
                      <a:pos x="8" y="16"/>
                    </a:cxn>
                    <a:cxn ang="0">
                      <a:pos x="16" y="8"/>
                    </a:cxn>
                    <a:cxn ang="0">
                      <a:pos x="16" y="504"/>
                    </a:cxn>
                  </a:cxnLst>
                  <a:rect l="0" t="0" r="r" b="b"/>
                  <a:pathLst>
                    <a:path w="400" h="512">
                      <a:moveTo>
                        <a:pt x="0" y="8"/>
                      </a:moveTo>
                      <a:cubicBezTo>
                        <a:pt x="0" y="4"/>
                        <a:pt x="4" y="0"/>
                        <a:pt x="8" y="0"/>
                      </a:cubicBezTo>
                      <a:lnTo>
                        <a:pt x="392" y="0"/>
                      </a:lnTo>
                      <a:cubicBezTo>
                        <a:pt x="397" y="0"/>
                        <a:pt x="400" y="4"/>
                        <a:pt x="400" y="8"/>
                      </a:cubicBezTo>
                      <a:lnTo>
                        <a:pt x="400" y="504"/>
                      </a:lnTo>
                      <a:cubicBezTo>
                        <a:pt x="400" y="509"/>
                        <a:pt x="397" y="512"/>
                        <a:pt x="392" y="512"/>
                      </a:cubicBezTo>
                      <a:lnTo>
                        <a:pt x="8" y="512"/>
                      </a:lnTo>
                      <a:cubicBezTo>
                        <a:pt x="4" y="512"/>
                        <a:pt x="0" y="509"/>
                        <a:pt x="0" y="504"/>
                      </a:cubicBezTo>
                      <a:lnTo>
                        <a:pt x="0" y="8"/>
                      </a:lnTo>
                      <a:close/>
                      <a:moveTo>
                        <a:pt x="16" y="504"/>
                      </a:moveTo>
                      <a:lnTo>
                        <a:pt x="8" y="496"/>
                      </a:lnTo>
                      <a:lnTo>
                        <a:pt x="392" y="496"/>
                      </a:lnTo>
                      <a:lnTo>
                        <a:pt x="384" y="504"/>
                      </a:lnTo>
                      <a:lnTo>
                        <a:pt x="384" y="8"/>
                      </a:lnTo>
                      <a:lnTo>
                        <a:pt x="392" y="16"/>
                      </a:lnTo>
                      <a:lnTo>
                        <a:pt x="8" y="16"/>
                      </a:lnTo>
                      <a:lnTo>
                        <a:pt x="16" y="8"/>
                      </a:lnTo>
                      <a:lnTo>
                        <a:pt x="16" y="504"/>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2"/>
                <p:cNvSpPr>
                  <a:spLocks noChangeArrowheads="1"/>
                </p:cNvSpPr>
                <p:nvPr/>
              </p:nvSpPr>
              <p:spPr bwMode="auto">
                <a:xfrm>
                  <a:off x="3314700" y="4559300"/>
                  <a:ext cx="266700" cy="457200"/>
                </a:xfrm>
                <a:prstGeom prst="rect">
                  <a:avLst/>
                </a:prstGeom>
                <a:solidFill>
                  <a:srgbClr val="99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p:nvSpPr>
              <p:spPr bwMode="auto">
                <a:xfrm>
                  <a:off x="3308350" y="4554538"/>
                  <a:ext cx="277813" cy="466725"/>
                </a:xfrm>
                <a:custGeom>
                  <a:avLst/>
                  <a:gdLst/>
                  <a:ahLst/>
                  <a:cxnLst>
                    <a:cxn ang="0">
                      <a:pos x="0" y="8"/>
                    </a:cxn>
                    <a:cxn ang="0">
                      <a:pos x="8" y="0"/>
                    </a:cxn>
                    <a:cxn ang="0">
                      <a:pos x="408" y="0"/>
                    </a:cxn>
                    <a:cxn ang="0">
                      <a:pos x="416" y="8"/>
                    </a:cxn>
                    <a:cxn ang="0">
                      <a:pos x="416" y="632"/>
                    </a:cxn>
                    <a:cxn ang="0">
                      <a:pos x="408" y="640"/>
                    </a:cxn>
                    <a:cxn ang="0">
                      <a:pos x="8" y="640"/>
                    </a:cxn>
                    <a:cxn ang="0">
                      <a:pos x="0" y="632"/>
                    </a:cxn>
                    <a:cxn ang="0">
                      <a:pos x="0" y="8"/>
                    </a:cxn>
                    <a:cxn ang="0">
                      <a:pos x="16" y="632"/>
                    </a:cxn>
                    <a:cxn ang="0">
                      <a:pos x="8" y="624"/>
                    </a:cxn>
                    <a:cxn ang="0">
                      <a:pos x="408" y="624"/>
                    </a:cxn>
                    <a:cxn ang="0">
                      <a:pos x="400" y="632"/>
                    </a:cxn>
                    <a:cxn ang="0">
                      <a:pos x="400" y="8"/>
                    </a:cxn>
                    <a:cxn ang="0">
                      <a:pos x="408" y="16"/>
                    </a:cxn>
                    <a:cxn ang="0">
                      <a:pos x="8" y="16"/>
                    </a:cxn>
                    <a:cxn ang="0">
                      <a:pos x="16" y="8"/>
                    </a:cxn>
                    <a:cxn ang="0">
                      <a:pos x="16" y="632"/>
                    </a:cxn>
                  </a:cxnLst>
                  <a:rect l="0" t="0" r="r" b="b"/>
                  <a:pathLst>
                    <a:path w="416" h="640">
                      <a:moveTo>
                        <a:pt x="0" y="8"/>
                      </a:moveTo>
                      <a:cubicBezTo>
                        <a:pt x="0" y="4"/>
                        <a:pt x="4" y="0"/>
                        <a:pt x="8" y="0"/>
                      </a:cubicBezTo>
                      <a:lnTo>
                        <a:pt x="408" y="0"/>
                      </a:lnTo>
                      <a:cubicBezTo>
                        <a:pt x="413" y="0"/>
                        <a:pt x="416" y="4"/>
                        <a:pt x="416" y="8"/>
                      </a:cubicBezTo>
                      <a:lnTo>
                        <a:pt x="416" y="632"/>
                      </a:lnTo>
                      <a:cubicBezTo>
                        <a:pt x="416" y="637"/>
                        <a:pt x="413" y="640"/>
                        <a:pt x="408" y="640"/>
                      </a:cubicBezTo>
                      <a:lnTo>
                        <a:pt x="8" y="640"/>
                      </a:lnTo>
                      <a:cubicBezTo>
                        <a:pt x="4" y="640"/>
                        <a:pt x="0" y="637"/>
                        <a:pt x="0" y="632"/>
                      </a:cubicBezTo>
                      <a:lnTo>
                        <a:pt x="0" y="8"/>
                      </a:lnTo>
                      <a:close/>
                      <a:moveTo>
                        <a:pt x="16" y="632"/>
                      </a:moveTo>
                      <a:lnTo>
                        <a:pt x="8" y="624"/>
                      </a:lnTo>
                      <a:lnTo>
                        <a:pt x="408" y="624"/>
                      </a:lnTo>
                      <a:lnTo>
                        <a:pt x="400" y="632"/>
                      </a:lnTo>
                      <a:lnTo>
                        <a:pt x="400" y="8"/>
                      </a:lnTo>
                      <a:lnTo>
                        <a:pt x="408" y="16"/>
                      </a:lnTo>
                      <a:lnTo>
                        <a:pt x="8" y="16"/>
                      </a:lnTo>
                      <a:lnTo>
                        <a:pt x="16" y="8"/>
                      </a:lnTo>
                      <a:lnTo>
                        <a:pt x="16" y="632"/>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4"/>
                <p:cNvSpPr>
                  <a:spLocks noChangeArrowheads="1"/>
                </p:cNvSpPr>
                <p:nvPr/>
              </p:nvSpPr>
              <p:spPr bwMode="auto">
                <a:xfrm>
                  <a:off x="1866900" y="4746625"/>
                  <a:ext cx="265113" cy="269875"/>
                </a:xfrm>
                <a:prstGeom prst="rect">
                  <a:avLst/>
                </a:prstGeom>
                <a:solidFill>
                  <a:srgbClr val="0099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p:nvSpPr>
              <p:spPr bwMode="auto">
                <a:xfrm>
                  <a:off x="1860550" y="4741863"/>
                  <a:ext cx="277813" cy="279400"/>
                </a:xfrm>
                <a:custGeom>
                  <a:avLst/>
                  <a:gdLst/>
                  <a:ahLst/>
                  <a:cxnLst>
                    <a:cxn ang="0">
                      <a:pos x="0" y="8"/>
                    </a:cxn>
                    <a:cxn ang="0">
                      <a:pos x="8" y="0"/>
                    </a:cxn>
                    <a:cxn ang="0">
                      <a:pos x="408" y="0"/>
                    </a:cxn>
                    <a:cxn ang="0">
                      <a:pos x="416" y="8"/>
                    </a:cxn>
                    <a:cxn ang="0">
                      <a:pos x="416" y="376"/>
                    </a:cxn>
                    <a:cxn ang="0">
                      <a:pos x="408" y="384"/>
                    </a:cxn>
                    <a:cxn ang="0">
                      <a:pos x="8" y="384"/>
                    </a:cxn>
                    <a:cxn ang="0">
                      <a:pos x="0" y="376"/>
                    </a:cxn>
                    <a:cxn ang="0">
                      <a:pos x="0" y="8"/>
                    </a:cxn>
                    <a:cxn ang="0">
                      <a:pos x="16" y="376"/>
                    </a:cxn>
                    <a:cxn ang="0">
                      <a:pos x="8" y="368"/>
                    </a:cxn>
                    <a:cxn ang="0">
                      <a:pos x="408" y="368"/>
                    </a:cxn>
                    <a:cxn ang="0">
                      <a:pos x="400" y="376"/>
                    </a:cxn>
                    <a:cxn ang="0">
                      <a:pos x="400" y="8"/>
                    </a:cxn>
                    <a:cxn ang="0">
                      <a:pos x="408" y="16"/>
                    </a:cxn>
                    <a:cxn ang="0">
                      <a:pos x="8" y="16"/>
                    </a:cxn>
                    <a:cxn ang="0">
                      <a:pos x="16" y="8"/>
                    </a:cxn>
                    <a:cxn ang="0">
                      <a:pos x="16" y="376"/>
                    </a:cxn>
                  </a:cxnLst>
                  <a:rect l="0" t="0" r="r" b="b"/>
                  <a:pathLst>
                    <a:path w="416" h="384">
                      <a:moveTo>
                        <a:pt x="0" y="8"/>
                      </a:moveTo>
                      <a:cubicBezTo>
                        <a:pt x="0" y="4"/>
                        <a:pt x="4" y="0"/>
                        <a:pt x="8" y="0"/>
                      </a:cubicBezTo>
                      <a:lnTo>
                        <a:pt x="408" y="0"/>
                      </a:lnTo>
                      <a:cubicBezTo>
                        <a:pt x="413" y="0"/>
                        <a:pt x="416" y="4"/>
                        <a:pt x="416" y="8"/>
                      </a:cubicBezTo>
                      <a:lnTo>
                        <a:pt x="416" y="376"/>
                      </a:lnTo>
                      <a:cubicBezTo>
                        <a:pt x="416" y="381"/>
                        <a:pt x="413" y="384"/>
                        <a:pt x="408" y="384"/>
                      </a:cubicBezTo>
                      <a:lnTo>
                        <a:pt x="8" y="384"/>
                      </a:lnTo>
                      <a:cubicBezTo>
                        <a:pt x="4" y="384"/>
                        <a:pt x="0" y="381"/>
                        <a:pt x="0" y="376"/>
                      </a:cubicBezTo>
                      <a:lnTo>
                        <a:pt x="0" y="8"/>
                      </a:lnTo>
                      <a:close/>
                      <a:moveTo>
                        <a:pt x="16" y="376"/>
                      </a:moveTo>
                      <a:lnTo>
                        <a:pt x="8" y="368"/>
                      </a:lnTo>
                      <a:lnTo>
                        <a:pt x="408" y="368"/>
                      </a:lnTo>
                      <a:lnTo>
                        <a:pt x="400" y="376"/>
                      </a:lnTo>
                      <a:lnTo>
                        <a:pt x="400" y="8"/>
                      </a:lnTo>
                      <a:lnTo>
                        <a:pt x="408" y="16"/>
                      </a:lnTo>
                      <a:lnTo>
                        <a:pt x="8" y="16"/>
                      </a:lnTo>
                      <a:lnTo>
                        <a:pt x="16" y="8"/>
                      </a:lnTo>
                      <a:lnTo>
                        <a:pt x="16" y="376"/>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16"/>
                <p:cNvSpPr>
                  <a:spLocks noChangeArrowheads="1"/>
                </p:cNvSpPr>
                <p:nvPr/>
              </p:nvSpPr>
              <p:spPr bwMode="auto">
                <a:xfrm>
                  <a:off x="3581400" y="4384675"/>
                  <a:ext cx="265113" cy="631825"/>
                </a:xfrm>
                <a:prstGeom prst="rect">
                  <a:avLst/>
                </a:prstGeom>
                <a:solidFill>
                  <a:srgbClr val="0099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noEditPoints="1"/>
                </p:cNvSpPr>
                <p:nvPr/>
              </p:nvSpPr>
              <p:spPr bwMode="auto">
                <a:xfrm>
                  <a:off x="3575050" y="4378325"/>
                  <a:ext cx="277813" cy="642937"/>
                </a:xfrm>
                <a:custGeom>
                  <a:avLst/>
                  <a:gdLst/>
                  <a:ahLst/>
                  <a:cxnLst>
                    <a:cxn ang="0">
                      <a:pos x="0" y="8"/>
                    </a:cxn>
                    <a:cxn ang="0">
                      <a:pos x="8" y="0"/>
                    </a:cxn>
                    <a:cxn ang="0">
                      <a:pos x="408" y="0"/>
                    </a:cxn>
                    <a:cxn ang="0">
                      <a:pos x="416" y="8"/>
                    </a:cxn>
                    <a:cxn ang="0">
                      <a:pos x="416" y="872"/>
                    </a:cxn>
                    <a:cxn ang="0">
                      <a:pos x="408" y="880"/>
                    </a:cxn>
                    <a:cxn ang="0">
                      <a:pos x="8" y="880"/>
                    </a:cxn>
                    <a:cxn ang="0">
                      <a:pos x="0" y="872"/>
                    </a:cxn>
                    <a:cxn ang="0">
                      <a:pos x="0" y="8"/>
                    </a:cxn>
                    <a:cxn ang="0">
                      <a:pos x="16" y="872"/>
                    </a:cxn>
                    <a:cxn ang="0">
                      <a:pos x="8" y="864"/>
                    </a:cxn>
                    <a:cxn ang="0">
                      <a:pos x="408" y="864"/>
                    </a:cxn>
                    <a:cxn ang="0">
                      <a:pos x="400" y="872"/>
                    </a:cxn>
                    <a:cxn ang="0">
                      <a:pos x="400" y="8"/>
                    </a:cxn>
                    <a:cxn ang="0">
                      <a:pos x="408" y="16"/>
                    </a:cxn>
                    <a:cxn ang="0">
                      <a:pos x="8" y="16"/>
                    </a:cxn>
                    <a:cxn ang="0">
                      <a:pos x="16" y="8"/>
                    </a:cxn>
                    <a:cxn ang="0">
                      <a:pos x="16" y="872"/>
                    </a:cxn>
                  </a:cxnLst>
                  <a:rect l="0" t="0" r="r" b="b"/>
                  <a:pathLst>
                    <a:path w="416" h="880">
                      <a:moveTo>
                        <a:pt x="0" y="8"/>
                      </a:moveTo>
                      <a:cubicBezTo>
                        <a:pt x="0" y="4"/>
                        <a:pt x="4" y="0"/>
                        <a:pt x="8" y="0"/>
                      </a:cubicBezTo>
                      <a:lnTo>
                        <a:pt x="408" y="0"/>
                      </a:lnTo>
                      <a:cubicBezTo>
                        <a:pt x="413" y="0"/>
                        <a:pt x="416" y="4"/>
                        <a:pt x="416" y="8"/>
                      </a:cubicBezTo>
                      <a:lnTo>
                        <a:pt x="416" y="872"/>
                      </a:lnTo>
                      <a:cubicBezTo>
                        <a:pt x="416" y="877"/>
                        <a:pt x="413" y="880"/>
                        <a:pt x="408" y="880"/>
                      </a:cubicBezTo>
                      <a:lnTo>
                        <a:pt x="8" y="880"/>
                      </a:lnTo>
                      <a:cubicBezTo>
                        <a:pt x="4" y="880"/>
                        <a:pt x="0" y="877"/>
                        <a:pt x="0" y="872"/>
                      </a:cubicBezTo>
                      <a:lnTo>
                        <a:pt x="0" y="8"/>
                      </a:lnTo>
                      <a:close/>
                      <a:moveTo>
                        <a:pt x="16" y="872"/>
                      </a:moveTo>
                      <a:lnTo>
                        <a:pt x="8" y="864"/>
                      </a:lnTo>
                      <a:lnTo>
                        <a:pt x="408" y="864"/>
                      </a:lnTo>
                      <a:lnTo>
                        <a:pt x="400" y="872"/>
                      </a:lnTo>
                      <a:lnTo>
                        <a:pt x="400" y="8"/>
                      </a:lnTo>
                      <a:lnTo>
                        <a:pt x="408" y="16"/>
                      </a:lnTo>
                      <a:lnTo>
                        <a:pt x="8" y="16"/>
                      </a:lnTo>
                      <a:lnTo>
                        <a:pt x="16" y="8"/>
                      </a:lnTo>
                      <a:lnTo>
                        <a:pt x="16" y="872"/>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18"/>
                <p:cNvSpPr>
                  <a:spLocks noChangeArrowheads="1"/>
                </p:cNvSpPr>
                <p:nvPr/>
              </p:nvSpPr>
              <p:spPr bwMode="auto">
                <a:xfrm>
                  <a:off x="2132013" y="4454525"/>
                  <a:ext cx="266700" cy="561975"/>
                </a:xfrm>
                <a:prstGeom prst="rect">
                  <a:avLst/>
                </a:prstGeom>
                <a:solidFill>
                  <a:srgbClr val="FF996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p:nvSpPr>
              <p:spPr bwMode="auto">
                <a:xfrm>
                  <a:off x="2127250" y="4448175"/>
                  <a:ext cx="276225" cy="573087"/>
                </a:xfrm>
                <a:custGeom>
                  <a:avLst/>
                  <a:gdLst/>
                  <a:ahLst/>
                  <a:cxnLst>
                    <a:cxn ang="0">
                      <a:pos x="0" y="8"/>
                    </a:cxn>
                    <a:cxn ang="0">
                      <a:pos x="8" y="0"/>
                    </a:cxn>
                    <a:cxn ang="0">
                      <a:pos x="408" y="0"/>
                    </a:cxn>
                    <a:cxn ang="0">
                      <a:pos x="416" y="8"/>
                    </a:cxn>
                    <a:cxn ang="0">
                      <a:pos x="416" y="776"/>
                    </a:cxn>
                    <a:cxn ang="0">
                      <a:pos x="408" y="784"/>
                    </a:cxn>
                    <a:cxn ang="0">
                      <a:pos x="8" y="784"/>
                    </a:cxn>
                    <a:cxn ang="0">
                      <a:pos x="0" y="776"/>
                    </a:cxn>
                    <a:cxn ang="0">
                      <a:pos x="0" y="8"/>
                    </a:cxn>
                    <a:cxn ang="0">
                      <a:pos x="16" y="776"/>
                    </a:cxn>
                    <a:cxn ang="0">
                      <a:pos x="8" y="768"/>
                    </a:cxn>
                    <a:cxn ang="0">
                      <a:pos x="408" y="768"/>
                    </a:cxn>
                    <a:cxn ang="0">
                      <a:pos x="400" y="776"/>
                    </a:cxn>
                    <a:cxn ang="0">
                      <a:pos x="400" y="8"/>
                    </a:cxn>
                    <a:cxn ang="0">
                      <a:pos x="408" y="16"/>
                    </a:cxn>
                    <a:cxn ang="0">
                      <a:pos x="8" y="16"/>
                    </a:cxn>
                    <a:cxn ang="0">
                      <a:pos x="16" y="8"/>
                    </a:cxn>
                    <a:cxn ang="0">
                      <a:pos x="16" y="776"/>
                    </a:cxn>
                  </a:cxnLst>
                  <a:rect l="0" t="0" r="r" b="b"/>
                  <a:pathLst>
                    <a:path w="416" h="784">
                      <a:moveTo>
                        <a:pt x="0" y="8"/>
                      </a:moveTo>
                      <a:cubicBezTo>
                        <a:pt x="0" y="4"/>
                        <a:pt x="4" y="0"/>
                        <a:pt x="8" y="0"/>
                      </a:cubicBezTo>
                      <a:lnTo>
                        <a:pt x="408" y="0"/>
                      </a:lnTo>
                      <a:cubicBezTo>
                        <a:pt x="413" y="0"/>
                        <a:pt x="416" y="4"/>
                        <a:pt x="416" y="8"/>
                      </a:cubicBezTo>
                      <a:lnTo>
                        <a:pt x="416" y="776"/>
                      </a:lnTo>
                      <a:cubicBezTo>
                        <a:pt x="416" y="781"/>
                        <a:pt x="413" y="784"/>
                        <a:pt x="408" y="784"/>
                      </a:cubicBezTo>
                      <a:lnTo>
                        <a:pt x="8" y="784"/>
                      </a:lnTo>
                      <a:cubicBezTo>
                        <a:pt x="4" y="784"/>
                        <a:pt x="0" y="781"/>
                        <a:pt x="0" y="776"/>
                      </a:cubicBezTo>
                      <a:lnTo>
                        <a:pt x="0" y="8"/>
                      </a:lnTo>
                      <a:close/>
                      <a:moveTo>
                        <a:pt x="16" y="776"/>
                      </a:moveTo>
                      <a:lnTo>
                        <a:pt x="8" y="768"/>
                      </a:lnTo>
                      <a:lnTo>
                        <a:pt x="408" y="768"/>
                      </a:lnTo>
                      <a:lnTo>
                        <a:pt x="400" y="776"/>
                      </a:lnTo>
                      <a:lnTo>
                        <a:pt x="400" y="8"/>
                      </a:lnTo>
                      <a:lnTo>
                        <a:pt x="408" y="16"/>
                      </a:lnTo>
                      <a:lnTo>
                        <a:pt x="8" y="16"/>
                      </a:lnTo>
                      <a:lnTo>
                        <a:pt x="16" y="8"/>
                      </a:lnTo>
                      <a:lnTo>
                        <a:pt x="16" y="776"/>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0"/>
                <p:cNvSpPr>
                  <a:spLocks noChangeArrowheads="1"/>
                </p:cNvSpPr>
                <p:nvPr/>
              </p:nvSpPr>
              <p:spPr bwMode="auto">
                <a:xfrm>
                  <a:off x="3846513" y="3752850"/>
                  <a:ext cx="255588" cy="1263650"/>
                </a:xfrm>
                <a:prstGeom prst="rect">
                  <a:avLst/>
                </a:prstGeom>
                <a:solidFill>
                  <a:srgbClr val="FF996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noEditPoints="1"/>
                </p:cNvSpPr>
                <p:nvPr/>
              </p:nvSpPr>
              <p:spPr bwMode="auto">
                <a:xfrm>
                  <a:off x="3841750" y="3746500"/>
                  <a:ext cx="265113" cy="1274762"/>
                </a:xfrm>
                <a:custGeom>
                  <a:avLst/>
                  <a:gdLst/>
                  <a:ahLst/>
                  <a:cxnLst>
                    <a:cxn ang="0">
                      <a:pos x="0" y="8"/>
                    </a:cxn>
                    <a:cxn ang="0">
                      <a:pos x="8" y="0"/>
                    </a:cxn>
                    <a:cxn ang="0">
                      <a:pos x="392" y="0"/>
                    </a:cxn>
                    <a:cxn ang="0">
                      <a:pos x="400" y="8"/>
                    </a:cxn>
                    <a:cxn ang="0">
                      <a:pos x="400" y="1736"/>
                    </a:cxn>
                    <a:cxn ang="0">
                      <a:pos x="392" y="1744"/>
                    </a:cxn>
                    <a:cxn ang="0">
                      <a:pos x="8" y="1744"/>
                    </a:cxn>
                    <a:cxn ang="0">
                      <a:pos x="0" y="1736"/>
                    </a:cxn>
                    <a:cxn ang="0">
                      <a:pos x="0" y="8"/>
                    </a:cxn>
                    <a:cxn ang="0">
                      <a:pos x="16" y="1736"/>
                    </a:cxn>
                    <a:cxn ang="0">
                      <a:pos x="8" y="1728"/>
                    </a:cxn>
                    <a:cxn ang="0">
                      <a:pos x="392" y="1728"/>
                    </a:cxn>
                    <a:cxn ang="0">
                      <a:pos x="384" y="1736"/>
                    </a:cxn>
                    <a:cxn ang="0">
                      <a:pos x="384" y="8"/>
                    </a:cxn>
                    <a:cxn ang="0">
                      <a:pos x="392" y="16"/>
                    </a:cxn>
                    <a:cxn ang="0">
                      <a:pos x="8" y="16"/>
                    </a:cxn>
                    <a:cxn ang="0">
                      <a:pos x="16" y="8"/>
                    </a:cxn>
                    <a:cxn ang="0">
                      <a:pos x="16" y="1736"/>
                    </a:cxn>
                  </a:cxnLst>
                  <a:rect l="0" t="0" r="r" b="b"/>
                  <a:pathLst>
                    <a:path w="400" h="1744">
                      <a:moveTo>
                        <a:pt x="0" y="8"/>
                      </a:moveTo>
                      <a:cubicBezTo>
                        <a:pt x="0" y="4"/>
                        <a:pt x="4" y="0"/>
                        <a:pt x="8" y="0"/>
                      </a:cubicBezTo>
                      <a:lnTo>
                        <a:pt x="392" y="0"/>
                      </a:lnTo>
                      <a:cubicBezTo>
                        <a:pt x="397" y="0"/>
                        <a:pt x="400" y="4"/>
                        <a:pt x="400" y="8"/>
                      </a:cubicBezTo>
                      <a:lnTo>
                        <a:pt x="400" y="1736"/>
                      </a:lnTo>
                      <a:cubicBezTo>
                        <a:pt x="400" y="1741"/>
                        <a:pt x="397" y="1744"/>
                        <a:pt x="392" y="1744"/>
                      </a:cubicBezTo>
                      <a:lnTo>
                        <a:pt x="8" y="1744"/>
                      </a:lnTo>
                      <a:cubicBezTo>
                        <a:pt x="4" y="1744"/>
                        <a:pt x="0" y="1741"/>
                        <a:pt x="0" y="1736"/>
                      </a:cubicBezTo>
                      <a:lnTo>
                        <a:pt x="0" y="8"/>
                      </a:lnTo>
                      <a:close/>
                      <a:moveTo>
                        <a:pt x="16" y="1736"/>
                      </a:moveTo>
                      <a:lnTo>
                        <a:pt x="8" y="1728"/>
                      </a:lnTo>
                      <a:lnTo>
                        <a:pt x="392" y="1728"/>
                      </a:lnTo>
                      <a:lnTo>
                        <a:pt x="384" y="1736"/>
                      </a:lnTo>
                      <a:lnTo>
                        <a:pt x="384" y="8"/>
                      </a:lnTo>
                      <a:lnTo>
                        <a:pt x="392" y="16"/>
                      </a:lnTo>
                      <a:lnTo>
                        <a:pt x="8" y="16"/>
                      </a:lnTo>
                      <a:lnTo>
                        <a:pt x="16" y="8"/>
                      </a:lnTo>
                      <a:lnTo>
                        <a:pt x="16" y="1736"/>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2"/>
                <p:cNvSpPr>
                  <a:spLocks noChangeArrowheads="1"/>
                </p:cNvSpPr>
                <p:nvPr/>
              </p:nvSpPr>
              <p:spPr bwMode="auto">
                <a:xfrm>
                  <a:off x="2398713" y="4408488"/>
                  <a:ext cx="255588" cy="608012"/>
                </a:xfrm>
                <a:prstGeom prst="rect">
                  <a:avLst/>
                </a:prstGeom>
                <a:solidFill>
                  <a:srgbClr val="FF7C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3"/>
                <p:cNvSpPr>
                  <a:spLocks noEditPoints="1"/>
                </p:cNvSpPr>
                <p:nvPr/>
              </p:nvSpPr>
              <p:spPr bwMode="auto">
                <a:xfrm>
                  <a:off x="2393950" y="4402138"/>
                  <a:ext cx="265113" cy="619125"/>
                </a:xfrm>
                <a:custGeom>
                  <a:avLst/>
                  <a:gdLst/>
                  <a:ahLst/>
                  <a:cxnLst>
                    <a:cxn ang="0">
                      <a:pos x="0" y="8"/>
                    </a:cxn>
                    <a:cxn ang="0">
                      <a:pos x="8" y="0"/>
                    </a:cxn>
                    <a:cxn ang="0">
                      <a:pos x="392" y="0"/>
                    </a:cxn>
                    <a:cxn ang="0">
                      <a:pos x="400" y="8"/>
                    </a:cxn>
                    <a:cxn ang="0">
                      <a:pos x="400" y="840"/>
                    </a:cxn>
                    <a:cxn ang="0">
                      <a:pos x="392" y="848"/>
                    </a:cxn>
                    <a:cxn ang="0">
                      <a:pos x="8" y="848"/>
                    </a:cxn>
                    <a:cxn ang="0">
                      <a:pos x="0" y="840"/>
                    </a:cxn>
                    <a:cxn ang="0">
                      <a:pos x="0" y="8"/>
                    </a:cxn>
                    <a:cxn ang="0">
                      <a:pos x="16" y="840"/>
                    </a:cxn>
                    <a:cxn ang="0">
                      <a:pos x="8" y="832"/>
                    </a:cxn>
                    <a:cxn ang="0">
                      <a:pos x="392" y="832"/>
                    </a:cxn>
                    <a:cxn ang="0">
                      <a:pos x="384" y="840"/>
                    </a:cxn>
                    <a:cxn ang="0">
                      <a:pos x="384" y="8"/>
                    </a:cxn>
                    <a:cxn ang="0">
                      <a:pos x="392" y="16"/>
                    </a:cxn>
                    <a:cxn ang="0">
                      <a:pos x="8" y="16"/>
                    </a:cxn>
                    <a:cxn ang="0">
                      <a:pos x="16" y="8"/>
                    </a:cxn>
                    <a:cxn ang="0">
                      <a:pos x="16" y="840"/>
                    </a:cxn>
                  </a:cxnLst>
                  <a:rect l="0" t="0" r="r" b="b"/>
                  <a:pathLst>
                    <a:path w="400" h="848">
                      <a:moveTo>
                        <a:pt x="0" y="8"/>
                      </a:moveTo>
                      <a:cubicBezTo>
                        <a:pt x="0" y="4"/>
                        <a:pt x="4" y="0"/>
                        <a:pt x="8" y="0"/>
                      </a:cubicBezTo>
                      <a:lnTo>
                        <a:pt x="392" y="0"/>
                      </a:lnTo>
                      <a:cubicBezTo>
                        <a:pt x="397" y="0"/>
                        <a:pt x="400" y="4"/>
                        <a:pt x="400" y="8"/>
                      </a:cubicBezTo>
                      <a:lnTo>
                        <a:pt x="400" y="840"/>
                      </a:lnTo>
                      <a:cubicBezTo>
                        <a:pt x="400" y="845"/>
                        <a:pt x="397" y="848"/>
                        <a:pt x="392" y="848"/>
                      </a:cubicBezTo>
                      <a:lnTo>
                        <a:pt x="8" y="848"/>
                      </a:lnTo>
                      <a:cubicBezTo>
                        <a:pt x="4" y="848"/>
                        <a:pt x="0" y="845"/>
                        <a:pt x="0" y="840"/>
                      </a:cubicBezTo>
                      <a:lnTo>
                        <a:pt x="0" y="8"/>
                      </a:lnTo>
                      <a:close/>
                      <a:moveTo>
                        <a:pt x="16" y="840"/>
                      </a:moveTo>
                      <a:lnTo>
                        <a:pt x="8" y="832"/>
                      </a:lnTo>
                      <a:lnTo>
                        <a:pt x="392" y="832"/>
                      </a:lnTo>
                      <a:lnTo>
                        <a:pt x="384" y="840"/>
                      </a:lnTo>
                      <a:lnTo>
                        <a:pt x="384" y="8"/>
                      </a:lnTo>
                      <a:lnTo>
                        <a:pt x="392" y="16"/>
                      </a:lnTo>
                      <a:lnTo>
                        <a:pt x="8" y="16"/>
                      </a:lnTo>
                      <a:lnTo>
                        <a:pt x="16" y="8"/>
                      </a:lnTo>
                      <a:lnTo>
                        <a:pt x="16" y="84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4"/>
                <p:cNvSpPr>
                  <a:spLocks noChangeArrowheads="1"/>
                </p:cNvSpPr>
                <p:nvPr/>
              </p:nvSpPr>
              <p:spPr bwMode="auto">
                <a:xfrm>
                  <a:off x="4102100" y="3670300"/>
                  <a:ext cx="266700" cy="1346200"/>
                </a:xfrm>
                <a:prstGeom prst="rect">
                  <a:avLst/>
                </a:prstGeom>
                <a:solidFill>
                  <a:srgbClr val="FF7C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5"/>
                <p:cNvSpPr>
                  <a:spLocks noEditPoints="1"/>
                </p:cNvSpPr>
                <p:nvPr/>
              </p:nvSpPr>
              <p:spPr bwMode="auto">
                <a:xfrm>
                  <a:off x="4097338" y="3665538"/>
                  <a:ext cx="276225" cy="1355725"/>
                </a:xfrm>
                <a:custGeom>
                  <a:avLst/>
                  <a:gdLst/>
                  <a:ahLst/>
                  <a:cxnLst>
                    <a:cxn ang="0">
                      <a:pos x="0" y="8"/>
                    </a:cxn>
                    <a:cxn ang="0">
                      <a:pos x="8" y="0"/>
                    </a:cxn>
                    <a:cxn ang="0">
                      <a:pos x="408" y="0"/>
                    </a:cxn>
                    <a:cxn ang="0">
                      <a:pos x="416" y="8"/>
                    </a:cxn>
                    <a:cxn ang="0">
                      <a:pos x="416" y="1848"/>
                    </a:cxn>
                    <a:cxn ang="0">
                      <a:pos x="408" y="1856"/>
                    </a:cxn>
                    <a:cxn ang="0">
                      <a:pos x="8" y="1856"/>
                    </a:cxn>
                    <a:cxn ang="0">
                      <a:pos x="0" y="1848"/>
                    </a:cxn>
                    <a:cxn ang="0">
                      <a:pos x="0" y="8"/>
                    </a:cxn>
                    <a:cxn ang="0">
                      <a:pos x="16" y="1848"/>
                    </a:cxn>
                    <a:cxn ang="0">
                      <a:pos x="8" y="1840"/>
                    </a:cxn>
                    <a:cxn ang="0">
                      <a:pos x="408" y="1840"/>
                    </a:cxn>
                    <a:cxn ang="0">
                      <a:pos x="400" y="1848"/>
                    </a:cxn>
                    <a:cxn ang="0">
                      <a:pos x="400" y="8"/>
                    </a:cxn>
                    <a:cxn ang="0">
                      <a:pos x="408" y="16"/>
                    </a:cxn>
                    <a:cxn ang="0">
                      <a:pos x="8" y="16"/>
                    </a:cxn>
                    <a:cxn ang="0">
                      <a:pos x="16" y="8"/>
                    </a:cxn>
                    <a:cxn ang="0">
                      <a:pos x="16" y="1848"/>
                    </a:cxn>
                  </a:cxnLst>
                  <a:rect l="0" t="0" r="r" b="b"/>
                  <a:pathLst>
                    <a:path w="416" h="1856">
                      <a:moveTo>
                        <a:pt x="0" y="8"/>
                      </a:moveTo>
                      <a:cubicBezTo>
                        <a:pt x="0" y="4"/>
                        <a:pt x="4" y="0"/>
                        <a:pt x="8" y="0"/>
                      </a:cubicBezTo>
                      <a:lnTo>
                        <a:pt x="408" y="0"/>
                      </a:lnTo>
                      <a:cubicBezTo>
                        <a:pt x="413" y="0"/>
                        <a:pt x="416" y="4"/>
                        <a:pt x="416" y="8"/>
                      </a:cubicBezTo>
                      <a:lnTo>
                        <a:pt x="416" y="1848"/>
                      </a:lnTo>
                      <a:cubicBezTo>
                        <a:pt x="416" y="1853"/>
                        <a:pt x="413" y="1856"/>
                        <a:pt x="408" y="1856"/>
                      </a:cubicBezTo>
                      <a:lnTo>
                        <a:pt x="8" y="1856"/>
                      </a:lnTo>
                      <a:cubicBezTo>
                        <a:pt x="4" y="1856"/>
                        <a:pt x="0" y="1853"/>
                        <a:pt x="0" y="1848"/>
                      </a:cubicBezTo>
                      <a:lnTo>
                        <a:pt x="0" y="8"/>
                      </a:lnTo>
                      <a:close/>
                      <a:moveTo>
                        <a:pt x="16" y="1848"/>
                      </a:moveTo>
                      <a:lnTo>
                        <a:pt x="8" y="1840"/>
                      </a:lnTo>
                      <a:lnTo>
                        <a:pt x="408" y="1840"/>
                      </a:lnTo>
                      <a:lnTo>
                        <a:pt x="400" y="1848"/>
                      </a:lnTo>
                      <a:lnTo>
                        <a:pt x="400" y="8"/>
                      </a:lnTo>
                      <a:lnTo>
                        <a:pt x="408" y="16"/>
                      </a:lnTo>
                      <a:lnTo>
                        <a:pt x="8" y="16"/>
                      </a:lnTo>
                      <a:lnTo>
                        <a:pt x="16" y="8"/>
                      </a:lnTo>
                      <a:lnTo>
                        <a:pt x="16" y="1848"/>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6"/>
                <p:cNvSpPr>
                  <a:spLocks noEditPoints="1"/>
                </p:cNvSpPr>
                <p:nvPr/>
              </p:nvSpPr>
              <p:spPr bwMode="auto">
                <a:xfrm>
                  <a:off x="1450975" y="4465638"/>
                  <a:ext cx="63500" cy="128587"/>
                </a:xfrm>
                <a:custGeom>
                  <a:avLst/>
                  <a:gdLst/>
                  <a:ahLst/>
                  <a:cxnLst>
                    <a:cxn ang="0">
                      <a:pos x="20" y="81"/>
                    </a:cxn>
                    <a:cxn ang="0">
                      <a:pos x="20" y="81"/>
                    </a:cxn>
                    <a:cxn ang="0">
                      <a:pos x="20" y="0"/>
                    </a:cxn>
                    <a:cxn ang="0">
                      <a:pos x="20" y="81"/>
                    </a:cxn>
                    <a:cxn ang="0">
                      <a:pos x="0" y="0"/>
                    </a:cxn>
                    <a:cxn ang="0">
                      <a:pos x="40" y="0"/>
                    </a:cxn>
                    <a:cxn ang="0">
                      <a:pos x="0" y="0"/>
                    </a:cxn>
                  </a:cxnLst>
                  <a:rect l="0" t="0" r="r" b="b"/>
                  <a:pathLst>
                    <a:path w="40" h="81">
                      <a:moveTo>
                        <a:pt x="20" y="81"/>
                      </a:moveTo>
                      <a:lnTo>
                        <a:pt x="20" y="81"/>
                      </a:lnTo>
                      <a:lnTo>
                        <a:pt x="20" y="0"/>
                      </a:lnTo>
                      <a:lnTo>
                        <a:pt x="20" y="81"/>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7"/>
                <p:cNvSpPr>
                  <a:spLocks noEditPoints="1"/>
                </p:cNvSpPr>
                <p:nvPr/>
              </p:nvSpPr>
              <p:spPr bwMode="auto">
                <a:xfrm>
                  <a:off x="1450975" y="4460875"/>
                  <a:ext cx="63500" cy="133350"/>
                </a:xfrm>
                <a:custGeom>
                  <a:avLst/>
                  <a:gdLst/>
                  <a:ahLst/>
                  <a:cxnLst>
                    <a:cxn ang="0">
                      <a:pos x="17" y="84"/>
                    </a:cxn>
                    <a:cxn ang="0">
                      <a:pos x="17" y="3"/>
                    </a:cxn>
                    <a:cxn ang="0">
                      <a:pos x="24" y="3"/>
                    </a:cxn>
                    <a:cxn ang="0">
                      <a:pos x="24" y="84"/>
                    </a:cxn>
                    <a:cxn ang="0">
                      <a:pos x="17" y="84"/>
                    </a:cxn>
                    <a:cxn ang="0">
                      <a:pos x="0" y="0"/>
                    </a:cxn>
                    <a:cxn ang="0">
                      <a:pos x="40" y="0"/>
                    </a:cxn>
                    <a:cxn ang="0">
                      <a:pos x="40" y="7"/>
                    </a:cxn>
                    <a:cxn ang="0">
                      <a:pos x="0" y="7"/>
                    </a:cxn>
                    <a:cxn ang="0">
                      <a:pos x="0" y="0"/>
                    </a:cxn>
                  </a:cxnLst>
                  <a:rect l="0" t="0" r="r" b="b"/>
                  <a:pathLst>
                    <a:path w="40" h="84">
                      <a:moveTo>
                        <a:pt x="17" y="84"/>
                      </a:moveTo>
                      <a:lnTo>
                        <a:pt x="17" y="3"/>
                      </a:lnTo>
                      <a:lnTo>
                        <a:pt x="24" y="3"/>
                      </a:lnTo>
                      <a:lnTo>
                        <a:pt x="24" y="84"/>
                      </a:lnTo>
                      <a:lnTo>
                        <a:pt x="17" y="84"/>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8"/>
                <p:cNvSpPr>
                  <a:spLocks noEditPoints="1"/>
                </p:cNvSpPr>
                <p:nvPr/>
              </p:nvSpPr>
              <p:spPr bwMode="auto">
                <a:xfrm>
                  <a:off x="3154363" y="4687888"/>
                  <a:ext cx="63500" cy="71437"/>
                </a:xfrm>
                <a:custGeom>
                  <a:avLst/>
                  <a:gdLst/>
                  <a:ahLst/>
                  <a:cxnLst>
                    <a:cxn ang="0">
                      <a:pos x="20" y="45"/>
                    </a:cxn>
                    <a:cxn ang="0">
                      <a:pos x="20" y="45"/>
                    </a:cxn>
                    <a:cxn ang="0">
                      <a:pos x="20" y="0"/>
                    </a:cxn>
                    <a:cxn ang="0">
                      <a:pos x="20" y="45"/>
                    </a:cxn>
                    <a:cxn ang="0">
                      <a:pos x="0" y="0"/>
                    </a:cxn>
                    <a:cxn ang="0">
                      <a:pos x="40" y="0"/>
                    </a:cxn>
                    <a:cxn ang="0">
                      <a:pos x="0" y="0"/>
                    </a:cxn>
                  </a:cxnLst>
                  <a:rect l="0" t="0" r="r" b="b"/>
                  <a:pathLst>
                    <a:path w="40" h="45">
                      <a:moveTo>
                        <a:pt x="20" y="45"/>
                      </a:moveTo>
                      <a:lnTo>
                        <a:pt x="20" y="45"/>
                      </a:lnTo>
                      <a:lnTo>
                        <a:pt x="20" y="0"/>
                      </a:lnTo>
                      <a:lnTo>
                        <a:pt x="20" y="45"/>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
                <p:cNvSpPr>
                  <a:spLocks noEditPoints="1"/>
                </p:cNvSpPr>
                <p:nvPr/>
              </p:nvSpPr>
              <p:spPr bwMode="auto">
                <a:xfrm>
                  <a:off x="3154363" y="4683125"/>
                  <a:ext cx="63500" cy="76200"/>
                </a:xfrm>
                <a:custGeom>
                  <a:avLst/>
                  <a:gdLst/>
                  <a:ahLst/>
                  <a:cxnLst>
                    <a:cxn ang="0">
                      <a:pos x="17" y="48"/>
                    </a:cxn>
                    <a:cxn ang="0">
                      <a:pos x="17" y="3"/>
                    </a:cxn>
                    <a:cxn ang="0">
                      <a:pos x="24" y="3"/>
                    </a:cxn>
                    <a:cxn ang="0">
                      <a:pos x="24" y="48"/>
                    </a:cxn>
                    <a:cxn ang="0">
                      <a:pos x="17" y="48"/>
                    </a:cxn>
                    <a:cxn ang="0">
                      <a:pos x="0" y="0"/>
                    </a:cxn>
                    <a:cxn ang="0">
                      <a:pos x="40" y="0"/>
                    </a:cxn>
                    <a:cxn ang="0">
                      <a:pos x="40" y="7"/>
                    </a:cxn>
                    <a:cxn ang="0">
                      <a:pos x="0" y="7"/>
                    </a:cxn>
                    <a:cxn ang="0">
                      <a:pos x="0" y="0"/>
                    </a:cxn>
                  </a:cxnLst>
                  <a:rect l="0" t="0" r="r" b="b"/>
                  <a:pathLst>
                    <a:path w="40" h="48">
                      <a:moveTo>
                        <a:pt x="17" y="48"/>
                      </a:moveTo>
                      <a:lnTo>
                        <a:pt x="17" y="3"/>
                      </a:lnTo>
                      <a:lnTo>
                        <a:pt x="24" y="3"/>
                      </a:lnTo>
                      <a:lnTo>
                        <a:pt x="24" y="48"/>
                      </a:lnTo>
                      <a:lnTo>
                        <a:pt x="17" y="48"/>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0"/>
                <p:cNvSpPr>
                  <a:spLocks noEditPoints="1"/>
                </p:cNvSpPr>
                <p:nvPr/>
              </p:nvSpPr>
              <p:spPr bwMode="auto">
                <a:xfrm>
                  <a:off x="1717675" y="4502150"/>
                  <a:ext cx="63500" cy="163512"/>
                </a:xfrm>
                <a:custGeom>
                  <a:avLst/>
                  <a:gdLst/>
                  <a:ahLst/>
                  <a:cxnLst>
                    <a:cxn ang="0">
                      <a:pos x="20" y="103"/>
                    </a:cxn>
                    <a:cxn ang="0">
                      <a:pos x="20" y="103"/>
                    </a:cxn>
                    <a:cxn ang="0">
                      <a:pos x="20" y="0"/>
                    </a:cxn>
                    <a:cxn ang="0">
                      <a:pos x="20" y="103"/>
                    </a:cxn>
                    <a:cxn ang="0">
                      <a:pos x="0" y="0"/>
                    </a:cxn>
                    <a:cxn ang="0">
                      <a:pos x="40" y="0"/>
                    </a:cxn>
                    <a:cxn ang="0">
                      <a:pos x="0" y="0"/>
                    </a:cxn>
                  </a:cxnLst>
                  <a:rect l="0" t="0" r="r" b="b"/>
                  <a:pathLst>
                    <a:path w="40" h="103">
                      <a:moveTo>
                        <a:pt x="20" y="103"/>
                      </a:moveTo>
                      <a:lnTo>
                        <a:pt x="20" y="103"/>
                      </a:lnTo>
                      <a:lnTo>
                        <a:pt x="20" y="0"/>
                      </a:lnTo>
                      <a:lnTo>
                        <a:pt x="20" y="103"/>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1"/>
                <p:cNvSpPr>
                  <a:spLocks noEditPoints="1"/>
                </p:cNvSpPr>
                <p:nvPr/>
              </p:nvSpPr>
              <p:spPr bwMode="auto">
                <a:xfrm>
                  <a:off x="1717675" y="4495800"/>
                  <a:ext cx="63500" cy="169862"/>
                </a:xfrm>
                <a:custGeom>
                  <a:avLst/>
                  <a:gdLst/>
                  <a:ahLst/>
                  <a:cxnLst>
                    <a:cxn ang="0">
                      <a:pos x="17" y="107"/>
                    </a:cxn>
                    <a:cxn ang="0">
                      <a:pos x="17" y="4"/>
                    </a:cxn>
                    <a:cxn ang="0">
                      <a:pos x="23" y="4"/>
                    </a:cxn>
                    <a:cxn ang="0">
                      <a:pos x="23" y="107"/>
                    </a:cxn>
                    <a:cxn ang="0">
                      <a:pos x="17" y="107"/>
                    </a:cxn>
                    <a:cxn ang="0">
                      <a:pos x="0" y="0"/>
                    </a:cxn>
                    <a:cxn ang="0">
                      <a:pos x="40" y="0"/>
                    </a:cxn>
                    <a:cxn ang="0">
                      <a:pos x="40" y="7"/>
                    </a:cxn>
                    <a:cxn ang="0">
                      <a:pos x="0" y="7"/>
                    </a:cxn>
                    <a:cxn ang="0">
                      <a:pos x="0" y="0"/>
                    </a:cxn>
                  </a:cxnLst>
                  <a:rect l="0" t="0" r="r" b="b"/>
                  <a:pathLst>
                    <a:path w="40" h="107">
                      <a:moveTo>
                        <a:pt x="17" y="107"/>
                      </a:moveTo>
                      <a:lnTo>
                        <a:pt x="17" y="4"/>
                      </a:lnTo>
                      <a:lnTo>
                        <a:pt x="23" y="4"/>
                      </a:lnTo>
                      <a:lnTo>
                        <a:pt x="23" y="107"/>
                      </a:lnTo>
                      <a:lnTo>
                        <a:pt x="17" y="107"/>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2"/>
                <p:cNvSpPr>
                  <a:spLocks noEditPoints="1"/>
                </p:cNvSpPr>
                <p:nvPr/>
              </p:nvSpPr>
              <p:spPr bwMode="auto">
                <a:xfrm>
                  <a:off x="3421063" y="4465638"/>
                  <a:ext cx="63500" cy="106362"/>
                </a:xfrm>
                <a:custGeom>
                  <a:avLst/>
                  <a:gdLst/>
                  <a:ahLst/>
                  <a:cxnLst>
                    <a:cxn ang="0">
                      <a:pos x="20" y="67"/>
                    </a:cxn>
                    <a:cxn ang="0">
                      <a:pos x="20" y="67"/>
                    </a:cxn>
                    <a:cxn ang="0">
                      <a:pos x="20" y="0"/>
                    </a:cxn>
                    <a:cxn ang="0">
                      <a:pos x="20" y="67"/>
                    </a:cxn>
                    <a:cxn ang="0">
                      <a:pos x="0" y="0"/>
                    </a:cxn>
                    <a:cxn ang="0">
                      <a:pos x="40" y="0"/>
                    </a:cxn>
                    <a:cxn ang="0">
                      <a:pos x="0" y="0"/>
                    </a:cxn>
                  </a:cxnLst>
                  <a:rect l="0" t="0" r="r" b="b"/>
                  <a:pathLst>
                    <a:path w="40" h="67">
                      <a:moveTo>
                        <a:pt x="20" y="67"/>
                      </a:moveTo>
                      <a:lnTo>
                        <a:pt x="20" y="67"/>
                      </a:lnTo>
                      <a:lnTo>
                        <a:pt x="20" y="0"/>
                      </a:lnTo>
                      <a:lnTo>
                        <a:pt x="20" y="67"/>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3"/>
                <p:cNvSpPr>
                  <a:spLocks noEditPoints="1"/>
                </p:cNvSpPr>
                <p:nvPr/>
              </p:nvSpPr>
              <p:spPr bwMode="auto">
                <a:xfrm>
                  <a:off x="3421063" y="4460875"/>
                  <a:ext cx="63500" cy="111125"/>
                </a:xfrm>
                <a:custGeom>
                  <a:avLst/>
                  <a:gdLst/>
                  <a:ahLst/>
                  <a:cxnLst>
                    <a:cxn ang="0">
                      <a:pos x="17" y="70"/>
                    </a:cxn>
                    <a:cxn ang="0">
                      <a:pos x="17" y="3"/>
                    </a:cxn>
                    <a:cxn ang="0">
                      <a:pos x="23" y="3"/>
                    </a:cxn>
                    <a:cxn ang="0">
                      <a:pos x="23" y="70"/>
                    </a:cxn>
                    <a:cxn ang="0">
                      <a:pos x="17" y="70"/>
                    </a:cxn>
                    <a:cxn ang="0">
                      <a:pos x="0" y="0"/>
                    </a:cxn>
                    <a:cxn ang="0">
                      <a:pos x="40" y="0"/>
                    </a:cxn>
                    <a:cxn ang="0">
                      <a:pos x="40" y="7"/>
                    </a:cxn>
                    <a:cxn ang="0">
                      <a:pos x="0" y="7"/>
                    </a:cxn>
                    <a:cxn ang="0">
                      <a:pos x="0" y="0"/>
                    </a:cxn>
                  </a:cxnLst>
                  <a:rect l="0" t="0" r="r" b="b"/>
                  <a:pathLst>
                    <a:path w="40" h="70">
                      <a:moveTo>
                        <a:pt x="17" y="70"/>
                      </a:moveTo>
                      <a:lnTo>
                        <a:pt x="17" y="3"/>
                      </a:lnTo>
                      <a:lnTo>
                        <a:pt x="23" y="3"/>
                      </a:lnTo>
                      <a:lnTo>
                        <a:pt x="23" y="70"/>
                      </a:lnTo>
                      <a:lnTo>
                        <a:pt x="17" y="70"/>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4"/>
                <p:cNvSpPr>
                  <a:spLocks noEditPoints="1"/>
                </p:cNvSpPr>
                <p:nvPr/>
              </p:nvSpPr>
              <p:spPr bwMode="auto">
                <a:xfrm>
                  <a:off x="1973263" y="4700588"/>
                  <a:ext cx="63500" cy="58737"/>
                </a:xfrm>
                <a:custGeom>
                  <a:avLst/>
                  <a:gdLst/>
                  <a:ahLst/>
                  <a:cxnLst>
                    <a:cxn ang="0">
                      <a:pos x="20" y="37"/>
                    </a:cxn>
                    <a:cxn ang="0">
                      <a:pos x="20" y="37"/>
                    </a:cxn>
                    <a:cxn ang="0">
                      <a:pos x="20" y="0"/>
                    </a:cxn>
                    <a:cxn ang="0">
                      <a:pos x="20" y="37"/>
                    </a:cxn>
                    <a:cxn ang="0">
                      <a:pos x="0" y="0"/>
                    </a:cxn>
                    <a:cxn ang="0">
                      <a:pos x="40" y="0"/>
                    </a:cxn>
                    <a:cxn ang="0">
                      <a:pos x="0" y="0"/>
                    </a:cxn>
                  </a:cxnLst>
                  <a:rect l="0" t="0" r="r" b="b"/>
                  <a:pathLst>
                    <a:path w="40" h="37">
                      <a:moveTo>
                        <a:pt x="20" y="37"/>
                      </a:moveTo>
                      <a:lnTo>
                        <a:pt x="20" y="37"/>
                      </a:lnTo>
                      <a:lnTo>
                        <a:pt x="20" y="0"/>
                      </a:lnTo>
                      <a:lnTo>
                        <a:pt x="20" y="37"/>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5"/>
                <p:cNvSpPr>
                  <a:spLocks noEditPoints="1"/>
                </p:cNvSpPr>
                <p:nvPr/>
              </p:nvSpPr>
              <p:spPr bwMode="auto">
                <a:xfrm>
                  <a:off x="1973263" y="4694238"/>
                  <a:ext cx="63500" cy="65087"/>
                </a:xfrm>
                <a:custGeom>
                  <a:avLst/>
                  <a:gdLst/>
                  <a:ahLst/>
                  <a:cxnLst>
                    <a:cxn ang="0">
                      <a:pos x="17" y="41"/>
                    </a:cxn>
                    <a:cxn ang="0">
                      <a:pos x="17" y="4"/>
                    </a:cxn>
                    <a:cxn ang="0">
                      <a:pos x="23" y="4"/>
                    </a:cxn>
                    <a:cxn ang="0">
                      <a:pos x="23" y="41"/>
                    </a:cxn>
                    <a:cxn ang="0">
                      <a:pos x="17" y="41"/>
                    </a:cxn>
                    <a:cxn ang="0">
                      <a:pos x="0" y="0"/>
                    </a:cxn>
                    <a:cxn ang="0">
                      <a:pos x="40" y="0"/>
                    </a:cxn>
                    <a:cxn ang="0">
                      <a:pos x="40" y="7"/>
                    </a:cxn>
                    <a:cxn ang="0">
                      <a:pos x="0" y="7"/>
                    </a:cxn>
                    <a:cxn ang="0">
                      <a:pos x="0" y="0"/>
                    </a:cxn>
                  </a:cxnLst>
                  <a:rect l="0" t="0" r="r" b="b"/>
                  <a:pathLst>
                    <a:path w="40" h="41">
                      <a:moveTo>
                        <a:pt x="17" y="41"/>
                      </a:moveTo>
                      <a:lnTo>
                        <a:pt x="17" y="4"/>
                      </a:lnTo>
                      <a:lnTo>
                        <a:pt x="23" y="4"/>
                      </a:lnTo>
                      <a:lnTo>
                        <a:pt x="23" y="41"/>
                      </a:lnTo>
                      <a:lnTo>
                        <a:pt x="17" y="41"/>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6"/>
                <p:cNvSpPr>
                  <a:spLocks noEditPoints="1"/>
                </p:cNvSpPr>
                <p:nvPr/>
              </p:nvSpPr>
              <p:spPr bwMode="auto">
                <a:xfrm>
                  <a:off x="3687763" y="4138613"/>
                  <a:ext cx="63500" cy="246062"/>
                </a:xfrm>
                <a:custGeom>
                  <a:avLst/>
                  <a:gdLst/>
                  <a:ahLst/>
                  <a:cxnLst>
                    <a:cxn ang="0">
                      <a:pos x="20" y="155"/>
                    </a:cxn>
                    <a:cxn ang="0">
                      <a:pos x="20" y="155"/>
                    </a:cxn>
                    <a:cxn ang="0">
                      <a:pos x="20" y="0"/>
                    </a:cxn>
                    <a:cxn ang="0">
                      <a:pos x="20" y="155"/>
                    </a:cxn>
                    <a:cxn ang="0">
                      <a:pos x="0" y="0"/>
                    </a:cxn>
                    <a:cxn ang="0">
                      <a:pos x="40" y="0"/>
                    </a:cxn>
                    <a:cxn ang="0">
                      <a:pos x="0" y="0"/>
                    </a:cxn>
                  </a:cxnLst>
                  <a:rect l="0" t="0" r="r" b="b"/>
                  <a:pathLst>
                    <a:path w="40" h="155">
                      <a:moveTo>
                        <a:pt x="20" y="155"/>
                      </a:moveTo>
                      <a:lnTo>
                        <a:pt x="20" y="155"/>
                      </a:lnTo>
                      <a:lnTo>
                        <a:pt x="20" y="0"/>
                      </a:lnTo>
                      <a:lnTo>
                        <a:pt x="20" y="155"/>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7"/>
                <p:cNvSpPr>
                  <a:spLocks noEditPoints="1"/>
                </p:cNvSpPr>
                <p:nvPr/>
              </p:nvSpPr>
              <p:spPr bwMode="auto">
                <a:xfrm>
                  <a:off x="3687763" y="4132263"/>
                  <a:ext cx="63500" cy="252412"/>
                </a:xfrm>
                <a:custGeom>
                  <a:avLst/>
                  <a:gdLst/>
                  <a:ahLst/>
                  <a:cxnLst>
                    <a:cxn ang="0">
                      <a:pos x="16" y="159"/>
                    </a:cxn>
                    <a:cxn ang="0">
                      <a:pos x="16" y="4"/>
                    </a:cxn>
                    <a:cxn ang="0">
                      <a:pos x="23" y="4"/>
                    </a:cxn>
                    <a:cxn ang="0">
                      <a:pos x="23" y="159"/>
                    </a:cxn>
                    <a:cxn ang="0">
                      <a:pos x="16" y="159"/>
                    </a:cxn>
                    <a:cxn ang="0">
                      <a:pos x="0" y="0"/>
                    </a:cxn>
                    <a:cxn ang="0">
                      <a:pos x="40" y="0"/>
                    </a:cxn>
                    <a:cxn ang="0">
                      <a:pos x="40" y="8"/>
                    </a:cxn>
                    <a:cxn ang="0">
                      <a:pos x="0" y="8"/>
                    </a:cxn>
                    <a:cxn ang="0">
                      <a:pos x="0" y="0"/>
                    </a:cxn>
                  </a:cxnLst>
                  <a:rect l="0" t="0" r="r" b="b"/>
                  <a:pathLst>
                    <a:path w="40" h="159">
                      <a:moveTo>
                        <a:pt x="16" y="159"/>
                      </a:moveTo>
                      <a:lnTo>
                        <a:pt x="16" y="4"/>
                      </a:lnTo>
                      <a:lnTo>
                        <a:pt x="23" y="4"/>
                      </a:lnTo>
                      <a:lnTo>
                        <a:pt x="23" y="159"/>
                      </a:lnTo>
                      <a:lnTo>
                        <a:pt x="16" y="159"/>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8"/>
                <p:cNvSpPr>
                  <a:spLocks noEditPoints="1"/>
                </p:cNvSpPr>
                <p:nvPr/>
              </p:nvSpPr>
              <p:spPr bwMode="auto">
                <a:xfrm>
                  <a:off x="2238375" y="4384675"/>
                  <a:ext cx="65088" cy="80962"/>
                </a:xfrm>
                <a:custGeom>
                  <a:avLst/>
                  <a:gdLst/>
                  <a:ahLst/>
                  <a:cxnLst>
                    <a:cxn ang="0">
                      <a:pos x="21" y="51"/>
                    </a:cxn>
                    <a:cxn ang="0">
                      <a:pos x="21" y="51"/>
                    </a:cxn>
                    <a:cxn ang="0">
                      <a:pos x="21" y="0"/>
                    </a:cxn>
                    <a:cxn ang="0">
                      <a:pos x="21" y="51"/>
                    </a:cxn>
                    <a:cxn ang="0">
                      <a:pos x="0" y="0"/>
                    </a:cxn>
                    <a:cxn ang="0">
                      <a:pos x="41" y="0"/>
                    </a:cxn>
                    <a:cxn ang="0">
                      <a:pos x="0" y="0"/>
                    </a:cxn>
                  </a:cxnLst>
                  <a:rect l="0" t="0" r="r" b="b"/>
                  <a:pathLst>
                    <a:path w="41" h="51">
                      <a:moveTo>
                        <a:pt x="21" y="51"/>
                      </a:moveTo>
                      <a:lnTo>
                        <a:pt x="21" y="51"/>
                      </a:lnTo>
                      <a:lnTo>
                        <a:pt x="21" y="0"/>
                      </a:lnTo>
                      <a:lnTo>
                        <a:pt x="21" y="51"/>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9"/>
                <p:cNvSpPr>
                  <a:spLocks noEditPoints="1"/>
                </p:cNvSpPr>
                <p:nvPr/>
              </p:nvSpPr>
              <p:spPr bwMode="auto">
                <a:xfrm>
                  <a:off x="2238375" y="4378325"/>
                  <a:ext cx="65088" cy="87312"/>
                </a:xfrm>
                <a:custGeom>
                  <a:avLst/>
                  <a:gdLst/>
                  <a:ahLst/>
                  <a:cxnLst>
                    <a:cxn ang="0">
                      <a:pos x="17" y="55"/>
                    </a:cxn>
                    <a:cxn ang="0">
                      <a:pos x="17" y="4"/>
                    </a:cxn>
                    <a:cxn ang="0">
                      <a:pos x="24" y="4"/>
                    </a:cxn>
                    <a:cxn ang="0">
                      <a:pos x="24" y="55"/>
                    </a:cxn>
                    <a:cxn ang="0">
                      <a:pos x="17" y="55"/>
                    </a:cxn>
                    <a:cxn ang="0">
                      <a:pos x="0" y="0"/>
                    </a:cxn>
                    <a:cxn ang="0">
                      <a:pos x="41" y="0"/>
                    </a:cxn>
                    <a:cxn ang="0">
                      <a:pos x="41" y="7"/>
                    </a:cxn>
                    <a:cxn ang="0">
                      <a:pos x="0" y="7"/>
                    </a:cxn>
                    <a:cxn ang="0">
                      <a:pos x="0" y="0"/>
                    </a:cxn>
                  </a:cxnLst>
                  <a:rect l="0" t="0" r="r" b="b"/>
                  <a:pathLst>
                    <a:path w="41" h="55">
                      <a:moveTo>
                        <a:pt x="17" y="55"/>
                      </a:moveTo>
                      <a:lnTo>
                        <a:pt x="17" y="4"/>
                      </a:lnTo>
                      <a:lnTo>
                        <a:pt x="24" y="4"/>
                      </a:lnTo>
                      <a:lnTo>
                        <a:pt x="24" y="55"/>
                      </a:lnTo>
                      <a:lnTo>
                        <a:pt x="17" y="55"/>
                      </a:lnTo>
                      <a:close/>
                      <a:moveTo>
                        <a:pt x="0" y="0"/>
                      </a:moveTo>
                      <a:lnTo>
                        <a:pt x="41" y="0"/>
                      </a:lnTo>
                      <a:lnTo>
                        <a:pt x="41"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0"/>
                <p:cNvSpPr>
                  <a:spLocks noEditPoints="1"/>
                </p:cNvSpPr>
                <p:nvPr/>
              </p:nvSpPr>
              <p:spPr bwMode="auto">
                <a:xfrm>
                  <a:off x="3943350" y="3413125"/>
                  <a:ext cx="63500" cy="350837"/>
                </a:xfrm>
                <a:custGeom>
                  <a:avLst/>
                  <a:gdLst/>
                  <a:ahLst/>
                  <a:cxnLst>
                    <a:cxn ang="0">
                      <a:pos x="20" y="221"/>
                    </a:cxn>
                    <a:cxn ang="0">
                      <a:pos x="20" y="221"/>
                    </a:cxn>
                    <a:cxn ang="0">
                      <a:pos x="20" y="0"/>
                    </a:cxn>
                    <a:cxn ang="0">
                      <a:pos x="20" y="221"/>
                    </a:cxn>
                    <a:cxn ang="0">
                      <a:pos x="0" y="0"/>
                    </a:cxn>
                    <a:cxn ang="0">
                      <a:pos x="40" y="0"/>
                    </a:cxn>
                    <a:cxn ang="0">
                      <a:pos x="0" y="0"/>
                    </a:cxn>
                  </a:cxnLst>
                  <a:rect l="0" t="0" r="r" b="b"/>
                  <a:pathLst>
                    <a:path w="40" h="221">
                      <a:moveTo>
                        <a:pt x="20" y="221"/>
                      </a:moveTo>
                      <a:lnTo>
                        <a:pt x="20" y="221"/>
                      </a:lnTo>
                      <a:lnTo>
                        <a:pt x="20" y="0"/>
                      </a:lnTo>
                      <a:lnTo>
                        <a:pt x="20" y="221"/>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1"/>
                <p:cNvSpPr>
                  <a:spLocks noEditPoints="1"/>
                </p:cNvSpPr>
                <p:nvPr/>
              </p:nvSpPr>
              <p:spPr bwMode="auto">
                <a:xfrm>
                  <a:off x="3943350" y="3406775"/>
                  <a:ext cx="63500" cy="357187"/>
                </a:xfrm>
                <a:custGeom>
                  <a:avLst/>
                  <a:gdLst/>
                  <a:ahLst/>
                  <a:cxnLst>
                    <a:cxn ang="0">
                      <a:pos x="16" y="225"/>
                    </a:cxn>
                    <a:cxn ang="0">
                      <a:pos x="16" y="4"/>
                    </a:cxn>
                    <a:cxn ang="0">
                      <a:pos x="23" y="4"/>
                    </a:cxn>
                    <a:cxn ang="0">
                      <a:pos x="23" y="225"/>
                    </a:cxn>
                    <a:cxn ang="0">
                      <a:pos x="16" y="225"/>
                    </a:cxn>
                    <a:cxn ang="0">
                      <a:pos x="0" y="0"/>
                    </a:cxn>
                    <a:cxn ang="0">
                      <a:pos x="40" y="0"/>
                    </a:cxn>
                    <a:cxn ang="0">
                      <a:pos x="40" y="8"/>
                    </a:cxn>
                    <a:cxn ang="0">
                      <a:pos x="0" y="8"/>
                    </a:cxn>
                    <a:cxn ang="0">
                      <a:pos x="0" y="0"/>
                    </a:cxn>
                  </a:cxnLst>
                  <a:rect l="0" t="0" r="r" b="b"/>
                  <a:pathLst>
                    <a:path w="40" h="225">
                      <a:moveTo>
                        <a:pt x="16" y="225"/>
                      </a:moveTo>
                      <a:lnTo>
                        <a:pt x="16" y="4"/>
                      </a:lnTo>
                      <a:lnTo>
                        <a:pt x="23" y="4"/>
                      </a:lnTo>
                      <a:lnTo>
                        <a:pt x="23" y="225"/>
                      </a:lnTo>
                      <a:lnTo>
                        <a:pt x="16" y="225"/>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2"/>
                <p:cNvSpPr>
                  <a:spLocks noEditPoints="1"/>
                </p:cNvSpPr>
                <p:nvPr/>
              </p:nvSpPr>
              <p:spPr bwMode="auto">
                <a:xfrm>
                  <a:off x="2505075" y="4232275"/>
                  <a:ext cx="63500" cy="187325"/>
                </a:xfrm>
                <a:custGeom>
                  <a:avLst/>
                  <a:gdLst/>
                  <a:ahLst/>
                  <a:cxnLst>
                    <a:cxn ang="0">
                      <a:pos x="20" y="118"/>
                    </a:cxn>
                    <a:cxn ang="0">
                      <a:pos x="20" y="118"/>
                    </a:cxn>
                    <a:cxn ang="0">
                      <a:pos x="20" y="0"/>
                    </a:cxn>
                    <a:cxn ang="0">
                      <a:pos x="20" y="118"/>
                    </a:cxn>
                    <a:cxn ang="0">
                      <a:pos x="0" y="0"/>
                    </a:cxn>
                    <a:cxn ang="0">
                      <a:pos x="40" y="0"/>
                    </a:cxn>
                    <a:cxn ang="0">
                      <a:pos x="0" y="0"/>
                    </a:cxn>
                  </a:cxnLst>
                  <a:rect l="0" t="0" r="r" b="b"/>
                  <a:pathLst>
                    <a:path w="40" h="118">
                      <a:moveTo>
                        <a:pt x="20" y="118"/>
                      </a:moveTo>
                      <a:lnTo>
                        <a:pt x="20" y="118"/>
                      </a:lnTo>
                      <a:lnTo>
                        <a:pt x="20" y="0"/>
                      </a:lnTo>
                      <a:lnTo>
                        <a:pt x="20" y="118"/>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3"/>
                <p:cNvSpPr>
                  <a:spLocks noEditPoints="1"/>
                </p:cNvSpPr>
                <p:nvPr/>
              </p:nvSpPr>
              <p:spPr bwMode="auto">
                <a:xfrm>
                  <a:off x="2505075" y="4225925"/>
                  <a:ext cx="63500" cy="193675"/>
                </a:xfrm>
                <a:custGeom>
                  <a:avLst/>
                  <a:gdLst/>
                  <a:ahLst/>
                  <a:cxnLst>
                    <a:cxn ang="0">
                      <a:pos x="17" y="122"/>
                    </a:cxn>
                    <a:cxn ang="0">
                      <a:pos x="17" y="4"/>
                    </a:cxn>
                    <a:cxn ang="0">
                      <a:pos x="24" y="4"/>
                    </a:cxn>
                    <a:cxn ang="0">
                      <a:pos x="24" y="122"/>
                    </a:cxn>
                    <a:cxn ang="0">
                      <a:pos x="17" y="122"/>
                    </a:cxn>
                    <a:cxn ang="0">
                      <a:pos x="0" y="0"/>
                    </a:cxn>
                    <a:cxn ang="0">
                      <a:pos x="40" y="0"/>
                    </a:cxn>
                    <a:cxn ang="0">
                      <a:pos x="40" y="8"/>
                    </a:cxn>
                    <a:cxn ang="0">
                      <a:pos x="0" y="8"/>
                    </a:cxn>
                    <a:cxn ang="0">
                      <a:pos x="0" y="0"/>
                    </a:cxn>
                  </a:cxnLst>
                  <a:rect l="0" t="0" r="r" b="b"/>
                  <a:pathLst>
                    <a:path w="40" h="122">
                      <a:moveTo>
                        <a:pt x="17" y="122"/>
                      </a:moveTo>
                      <a:lnTo>
                        <a:pt x="17" y="4"/>
                      </a:lnTo>
                      <a:lnTo>
                        <a:pt x="24" y="4"/>
                      </a:lnTo>
                      <a:lnTo>
                        <a:pt x="24" y="122"/>
                      </a:lnTo>
                      <a:lnTo>
                        <a:pt x="17" y="122"/>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4"/>
                <p:cNvSpPr>
                  <a:spLocks noEditPoints="1"/>
                </p:cNvSpPr>
                <p:nvPr/>
              </p:nvSpPr>
              <p:spPr bwMode="auto">
                <a:xfrm>
                  <a:off x="4208463" y="3413125"/>
                  <a:ext cx="63500" cy="269875"/>
                </a:xfrm>
                <a:custGeom>
                  <a:avLst/>
                  <a:gdLst/>
                  <a:ahLst/>
                  <a:cxnLst>
                    <a:cxn ang="0">
                      <a:pos x="20" y="170"/>
                    </a:cxn>
                    <a:cxn ang="0">
                      <a:pos x="20" y="170"/>
                    </a:cxn>
                    <a:cxn ang="0">
                      <a:pos x="20" y="0"/>
                    </a:cxn>
                    <a:cxn ang="0">
                      <a:pos x="20" y="170"/>
                    </a:cxn>
                    <a:cxn ang="0">
                      <a:pos x="0" y="0"/>
                    </a:cxn>
                    <a:cxn ang="0">
                      <a:pos x="40" y="0"/>
                    </a:cxn>
                    <a:cxn ang="0">
                      <a:pos x="0" y="0"/>
                    </a:cxn>
                  </a:cxnLst>
                  <a:rect l="0" t="0" r="r" b="b"/>
                  <a:pathLst>
                    <a:path w="40" h="170">
                      <a:moveTo>
                        <a:pt x="20" y="170"/>
                      </a:moveTo>
                      <a:lnTo>
                        <a:pt x="20" y="170"/>
                      </a:lnTo>
                      <a:lnTo>
                        <a:pt x="20" y="0"/>
                      </a:lnTo>
                      <a:lnTo>
                        <a:pt x="20" y="170"/>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5"/>
                <p:cNvSpPr>
                  <a:spLocks noEditPoints="1"/>
                </p:cNvSpPr>
                <p:nvPr/>
              </p:nvSpPr>
              <p:spPr bwMode="auto">
                <a:xfrm>
                  <a:off x="4208463" y="3406775"/>
                  <a:ext cx="63500" cy="276225"/>
                </a:xfrm>
                <a:custGeom>
                  <a:avLst/>
                  <a:gdLst/>
                  <a:ahLst/>
                  <a:cxnLst>
                    <a:cxn ang="0">
                      <a:pos x="17" y="174"/>
                    </a:cxn>
                    <a:cxn ang="0">
                      <a:pos x="17" y="4"/>
                    </a:cxn>
                    <a:cxn ang="0">
                      <a:pos x="24" y="4"/>
                    </a:cxn>
                    <a:cxn ang="0">
                      <a:pos x="24" y="174"/>
                    </a:cxn>
                    <a:cxn ang="0">
                      <a:pos x="17" y="174"/>
                    </a:cxn>
                    <a:cxn ang="0">
                      <a:pos x="0" y="0"/>
                    </a:cxn>
                    <a:cxn ang="0">
                      <a:pos x="40" y="0"/>
                    </a:cxn>
                    <a:cxn ang="0">
                      <a:pos x="40" y="8"/>
                    </a:cxn>
                    <a:cxn ang="0">
                      <a:pos x="0" y="8"/>
                    </a:cxn>
                    <a:cxn ang="0">
                      <a:pos x="0" y="0"/>
                    </a:cxn>
                  </a:cxnLst>
                  <a:rect l="0" t="0" r="r" b="b"/>
                  <a:pathLst>
                    <a:path w="40" h="174">
                      <a:moveTo>
                        <a:pt x="17" y="174"/>
                      </a:moveTo>
                      <a:lnTo>
                        <a:pt x="17" y="4"/>
                      </a:lnTo>
                      <a:lnTo>
                        <a:pt x="24" y="4"/>
                      </a:lnTo>
                      <a:lnTo>
                        <a:pt x="24" y="174"/>
                      </a:lnTo>
                      <a:lnTo>
                        <a:pt x="17" y="174"/>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46"/>
                <p:cNvSpPr>
                  <a:spLocks noChangeArrowheads="1"/>
                </p:cNvSpPr>
                <p:nvPr/>
              </p:nvSpPr>
              <p:spPr bwMode="auto">
                <a:xfrm>
                  <a:off x="1147763" y="2500313"/>
                  <a:ext cx="11113" cy="2516187"/>
                </a:xfrm>
                <a:prstGeom prst="rect">
                  <a:avLst/>
                </a:pr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47"/>
                <p:cNvSpPr>
                  <a:spLocks noEditPoints="1"/>
                </p:cNvSpPr>
                <p:nvPr/>
              </p:nvSpPr>
              <p:spPr bwMode="auto">
                <a:xfrm>
                  <a:off x="1100138" y="2763838"/>
                  <a:ext cx="52388" cy="2257425"/>
                </a:xfrm>
                <a:custGeom>
                  <a:avLst/>
                  <a:gdLst/>
                  <a:ahLst/>
                  <a:cxnLst>
                    <a:cxn ang="0">
                      <a:pos x="0" y="1415"/>
                    </a:cxn>
                    <a:cxn ang="0">
                      <a:pos x="33" y="1415"/>
                    </a:cxn>
                    <a:cxn ang="0">
                      <a:pos x="33" y="1422"/>
                    </a:cxn>
                    <a:cxn ang="0">
                      <a:pos x="0" y="1422"/>
                    </a:cxn>
                    <a:cxn ang="0">
                      <a:pos x="0" y="1415"/>
                    </a:cxn>
                    <a:cxn ang="0">
                      <a:pos x="0" y="1061"/>
                    </a:cxn>
                    <a:cxn ang="0">
                      <a:pos x="33" y="1061"/>
                    </a:cxn>
                    <a:cxn ang="0">
                      <a:pos x="33" y="1069"/>
                    </a:cxn>
                    <a:cxn ang="0">
                      <a:pos x="0" y="1069"/>
                    </a:cxn>
                    <a:cxn ang="0">
                      <a:pos x="0" y="1061"/>
                    </a:cxn>
                    <a:cxn ang="0">
                      <a:pos x="0" y="708"/>
                    </a:cxn>
                    <a:cxn ang="0">
                      <a:pos x="33" y="708"/>
                    </a:cxn>
                    <a:cxn ang="0">
                      <a:pos x="33" y="715"/>
                    </a:cxn>
                    <a:cxn ang="0">
                      <a:pos x="0" y="715"/>
                    </a:cxn>
                    <a:cxn ang="0">
                      <a:pos x="0" y="708"/>
                    </a:cxn>
                    <a:cxn ang="0">
                      <a:pos x="0" y="354"/>
                    </a:cxn>
                    <a:cxn ang="0">
                      <a:pos x="33" y="354"/>
                    </a:cxn>
                    <a:cxn ang="0">
                      <a:pos x="33" y="361"/>
                    </a:cxn>
                    <a:cxn ang="0">
                      <a:pos x="0" y="361"/>
                    </a:cxn>
                    <a:cxn ang="0">
                      <a:pos x="0" y="354"/>
                    </a:cxn>
                    <a:cxn ang="0">
                      <a:pos x="0" y="0"/>
                    </a:cxn>
                    <a:cxn ang="0">
                      <a:pos x="33" y="0"/>
                    </a:cxn>
                    <a:cxn ang="0">
                      <a:pos x="33" y="7"/>
                    </a:cxn>
                    <a:cxn ang="0">
                      <a:pos x="0" y="7"/>
                    </a:cxn>
                    <a:cxn ang="0">
                      <a:pos x="0" y="0"/>
                    </a:cxn>
                  </a:cxnLst>
                  <a:rect l="0" t="0" r="r" b="b"/>
                  <a:pathLst>
                    <a:path w="33" h="1422">
                      <a:moveTo>
                        <a:pt x="0" y="1415"/>
                      </a:moveTo>
                      <a:lnTo>
                        <a:pt x="33" y="1415"/>
                      </a:lnTo>
                      <a:lnTo>
                        <a:pt x="33" y="1422"/>
                      </a:lnTo>
                      <a:lnTo>
                        <a:pt x="0" y="1422"/>
                      </a:lnTo>
                      <a:lnTo>
                        <a:pt x="0" y="1415"/>
                      </a:lnTo>
                      <a:close/>
                      <a:moveTo>
                        <a:pt x="0" y="1061"/>
                      </a:moveTo>
                      <a:lnTo>
                        <a:pt x="33" y="1061"/>
                      </a:lnTo>
                      <a:lnTo>
                        <a:pt x="33" y="1069"/>
                      </a:lnTo>
                      <a:lnTo>
                        <a:pt x="0" y="1069"/>
                      </a:lnTo>
                      <a:lnTo>
                        <a:pt x="0" y="1061"/>
                      </a:lnTo>
                      <a:close/>
                      <a:moveTo>
                        <a:pt x="0" y="708"/>
                      </a:moveTo>
                      <a:lnTo>
                        <a:pt x="33" y="708"/>
                      </a:lnTo>
                      <a:lnTo>
                        <a:pt x="33" y="715"/>
                      </a:lnTo>
                      <a:lnTo>
                        <a:pt x="0" y="715"/>
                      </a:lnTo>
                      <a:lnTo>
                        <a:pt x="0" y="708"/>
                      </a:lnTo>
                      <a:close/>
                      <a:moveTo>
                        <a:pt x="0" y="354"/>
                      </a:moveTo>
                      <a:lnTo>
                        <a:pt x="33" y="354"/>
                      </a:lnTo>
                      <a:lnTo>
                        <a:pt x="33" y="361"/>
                      </a:lnTo>
                      <a:lnTo>
                        <a:pt x="0" y="361"/>
                      </a:lnTo>
                      <a:lnTo>
                        <a:pt x="0" y="354"/>
                      </a:lnTo>
                      <a:close/>
                      <a:moveTo>
                        <a:pt x="0" y="0"/>
                      </a:moveTo>
                      <a:lnTo>
                        <a:pt x="33" y="0"/>
                      </a:lnTo>
                      <a:lnTo>
                        <a:pt x="33" y="7"/>
                      </a:lnTo>
                      <a:lnTo>
                        <a:pt x="0" y="7"/>
                      </a:lnTo>
                      <a:lnTo>
                        <a:pt x="0" y="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48"/>
                <p:cNvSpPr>
                  <a:spLocks noChangeArrowheads="1"/>
                </p:cNvSpPr>
                <p:nvPr/>
              </p:nvSpPr>
              <p:spPr bwMode="auto">
                <a:xfrm>
                  <a:off x="1152525" y="5010150"/>
                  <a:ext cx="3417888" cy="11112"/>
                </a:xfrm>
                <a:prstGeom prst="rect">
                  <a:avLst/>
                </a:pr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49"/>
                <p:cNvSpPr>
                  <a:spLocks noEditPoints="1"/>
                </p:cNvSpPr>
                <p:nvPr/>
              </p:nvSpPr>
              <p:spPr bwMode="auto">
                <a:xfrm>
                  <a:off x="1147763" y="5016500"/>
                  <a:ext cx="3429000" cy="46037"/>
                </a:xfrm>
                <a:custGeom>
                  <a:avLst/>
                  <a:gdLst/>
                  <a:ahLst/>
                  <a:cxnLst>
                    <a:cxn ang="0">
                      <a:pos x="7" y="0"/>
                    </a:cxn>
                    <a:cxn ang="0">
                      <a:pos x="7" y="29"/>
                    </a:cxn>
                    <a:cxn ang="0">
                      <a:pos x="0" y="29"/>
                    </a:cxn>
                    <a:cxn ang="0">
                      <a:pos x="0" y="0"/>
                    </a:cxn>
                    <a:cxn ang="0">
                      <a:pos x="7" y="0"/>
                    </a:cxn>
                    <a:cxn ang="0">
                      <a:pos x="1080" y="0"/>
                    </a:cxn>
                    <a:cxn ang="0">
                      <a:pos x="1080" y="29"/>
                    </a:cxn>
                    <a:cxn ang="0">
                      <a:pos x="1073" y="29"/>
                    </a:cxn>
                    <a:cxn ang="0">
                      <a:pos x="1073" y="0"/>
                    </a:cxn>
                    <a:cxn ang="0">
                      <a:pos x="1080" y="0"/>
                    </a:cxn>
                    <a:cxn ang="0">
                      <a:pos x="2160" y="0"/>
                    </a:cxn>
                    <a:cxn ang="0">
                      <a:pos x="2160" y="29"/>
                    </a:cxn>
                    <a:cxn ang="0">
                      <a:pos x="2153" y="29"/>
                    </a:cxn>
                    <a:cxn ang="0">
                      <a:pos x="2153" y="0"/>
                    </a:cxn>
                    <a:cxn ang="0">
                      <a:pos x="2160" y="0"/>
                    </a:cxn>
                  </a:cxnLst>
                  <a:rect l="0" t="0" r="r" b="b"/>
                  <a:pathLst>
                    <a:path w="2160" h="29">
                      <a:moveTo>
                        <a:pt x="7" y="0"/>
                      </a:moveTo>
                      <a:lnTo>
                        <a:pt x="7" y="29"/>
                      </a:lnTo>
                      <a:lnTo>
                        <a:pt x="0" y="29"/>
                      </a:lnTo>
                      <a:lnTo>
                        <a:pt x="0" y="0"/>
                      </a:lnTo>
                      <a:lnTo>
                        <a:pt x="7" y="0"/>
                      </a:lnTo>
                      <a:close/>
                      <a:moveTo>
                        <a:pt x="1080" y="0"/>
                      </a:moveTo>
                      <a:lnTo>
                        <a:pt x="1080" y="29"/>
                      </a:lnTo>
                      <a:lnTo>
                        <a:pt x="1073" y="29"/>
                      </a:lnTo>
                      <a:lnTo>
                        <a:pt x="1073" y="0"/>
                      </a:lnTo>
                      <a:lnTo>
                        <a:pt x="1080" y="0"/>
                      </a:lnTo>
                      <a:close/>
                      <a:moveTo>
                        <a:pt x="2160" y="0"/>
                      </a:moveTo>
                      <a:lnTo>
                        <a:pt x="2160" y="29"/>
                      </a:lnTo>
                      <a:lnTo>
                        <a:pt x="2153" y="29"/>
                      </a:lnTo>
                      <a:lnTo>
                        <a:pt x="2153" y="0"/>
                      </a:lnTo>
                      <a:lnTo>
                        <a:pt x="2160" y="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0"/>
                <p:cNvSpPr>
                  <a:spLocks noChangeArrowheads="1"/>
                </p:cNvSpPr>
                <p:nvPr/>
              </p:nvSpPr>
              <p:spPr bwMode="auto">
                <a:xfrm>
                  <a:off x="906463" y="4914900"/>
                  <a:ext cx="169863"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67" name="Rectangle 51"/>
                <p:cNvSpPr>
                  <a:spLocks noChangeArrowheads="1"/>
                </p:cNvSpPr>
                <p:nvPr/>
              </p:nvSpPr>
              <p:spPr bwMode="auto">
                <a:xfrm>
                  <a:off x="906463" y="4354513"/>
                  <a:ext cx="169863" cy="2587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2</a:t>
                  </a:r>
                  <a:endParaRPr kumimoji="0" lang="en-US" sz="1800" b="0" i="0" u="none" strike="noStrike" cap="none" normalizeH="0" baseline="0">
                    <a:ln>
                      <a:noFill/>
                    </a:ln>
                    <a:solidFill>
                      <a:schemeClr val="tx1"/>
                    </a:solidFill>
                    <a:effectLst/>
                    <a:latin typeface="Arial" pitchFamily="34" charset="0"/>
                  </a:endParaRPr>
                </a:p>
              </p:txBody>
            </p:sp>
            <p:sp>
              <p:nvSpPr>
                <p:cNvPr id="68" name="Rectangle 52"/>
                <p:cNvSpPr>
                  <a:spLocks noChangeArrowheads="1"/>
                </p:cNvSpPr>
                <p:nvPr/>
              </p:nvSpPr>
              <p:spPr bwMode="auto">
                <a:xfrm>
                  <a:off x="906463" y="3797300"/>
                  <a:ext cx="169863"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4</a:t>
                  </a:r>
                  <a:endParaRPr kumimoji="0" lang="en-US" sz="1800" b="0" i="0" u="none" strike="noStrike" cap="none" normalizeH="0" baseline="0">
                    <a:ln>
                      <a:noFill/>
                    </a:ln>
                    <a:solidFill>
                      <a:schemeClr val="tx1"/>
                    </a:solidFill>
                    <a:effectLst/>
                    <a:latin typeface="Arial" pitchFamily="34" charset="0"/>
                  </a:endParaRPr>
                </a:p>
              </p:txBody>
            </p:sp>
            <p:sp>
              <p:nvSpPr>
                <p:cNvPr id="69" name="Rectangle 53"/>
                <p:cNvSpPr>
                  <a:spLocks noChangeArrowheads="1"/>
                </p:cNvSpPr>
                <p:nvPr/>
              </p:nvSpPr>
              <p:spPr bwMode="auto">
                <a:xfrm>
                  <a:off x="906463" y="3238500"/>
                  <a:ext cx="169863"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6</a:t>
                  </a:r>
                  <a:endParaRPr kumimoji="0" lang="en-US" sz="1800" b="0" i="0" u="none" strike="noStrike" cap="none" normalizeH="0" baseline="0">
                    <a:ln>
                      <a:noFill/>
                    </a:ln>
                    <a:solidFill>
                      <a:schemeClr val="tx1"/>
                    </a:solidFill>
                    <a:effectLst/>
                    <a:latin typeface="Arial" pitchFamily="34" charset="0"/>
                  </a:endParaRPr>
                </a:p>
              </p:txBody>
            </p:sp>
            <p:sp>
              <p:nvSpPr>
                <p:cNvPr id="70" name="Rectangle 54"/>
                <p:cNvSpPr>
                  <a:spLocks noChangeArrowheads="1"/>
                </p:cNvSpPr>
                <p:nvPr/>
              </p:nvSpPr>
              <p:spPr bwMode="auto">
                <a:xfrm>
                  <a:off x="906463" y="2678113"/>
                  <a:ext cx="169863"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8</a:t>
                  </a:r>
                  <a:endParaRPr kumimoji="0" lang="en-US" sz="1800" b="0" i="0" u="none" strike="noStrike" cap="none" normalizeH="0" baseline="0">
                    <a:ln>
                      <a:noFill/>
                    </a:ln>
                    <a:solidFill>
                      <a:schemeClr val="tx1"/>
                    </a:solidFill>
                    <a:effectLst/>
                    <a:latin typeface="Arial" pitchFamily="34" charset="0"/>
                  </a:endParaRPr>
                </a:p>
              </p:txBody>
            </p:sp>
            <p:sp>
              <p:nvSpPr>
                <p:cNvPr id="71" name="Rectangle 68"/>
                <p:cNvSpPr>
                  <a:spLocks noChangeArrowheads="1"/>
                </p:cNvSpPr>
                <p:nvPr/>
              </p:nvSpPr>
              <p:spPr bwMode="auto">
                <a:xfrm>
                  <a:off x="1416050"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13</a:t>
                  </a:r>
                  <a:endParaRPr lang="en-US" dirty="0"/>
                </a:p>
              </p:txBody>
            </p:sp>
            <p:sp>
              <p:nvSpPr>
                <p:cNvPr id="72" name="Rectangle 69"/>
                <p:cNvSpPr>
                  <a:spLocks noChangeArrowheads="1"/>
                </p:cNvSpPr>
                <p:nvPr/>
              </p:nvSpPr>
              <p:spPr bwMode="auto">
                <a:xfrm>
                  <a:off x="1679575"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13</a:t>
                  </a:r>
                  <a:endParaRPr lang="en-US" dirty="0"/>
                </a:p>
              </p:txBody>
            </p:sp>
            <p:sp>
              <p:nvSpPr>
                <p:cNvPr id="73" name="Rectangle 70"/>
                <p:cNvSpPr>
                  <a:spLocks noChangeArrowheads="1"/>
                </p:cNvSpPr>
                <p:nvPr/>
              </p:nvSpPr>
              <p:spPr bwMode="auto">
                <a:xfrm>
                  <a:off x="1943100"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11</a:t>
                  </a:r>
                  <a:endParaRPr lang="en-US" dirty="0"/>
                </a:p>
              </p:txBody>
            </p:sp>
            <p:sp>
              <p:nvSpPr>
                <p:cNvPr id="74" name="Rectangle 71"/>
                <p:cNvSpPr>
                  <a:spLocks noChangeArrowheads="1"/>
                </p:cNvSpPr>
                <p:nvPr/>
              </p:nvSpPr>
              <p:spPr bwMode="auto">
                <a:xfrm>
                  <a:off x="2203450" y="4865098"/>
                  <a:ext cx="128588" cy="138113"/>
                </a:xfrm>
                <a:prstGeom prst="rect">
                  <a:avLst/>
                </a:prstGeom>
                <a:noFill/>
                <a:ln w="9525">
                  <a:noFill/>
                  <a:miter lim="800000"/>
                  <a:headEnd/>
                  <a:tailEnd/>
                </a:ln>
              </p:spPr>
              <p:txBody>
                <a:bodyPr wrap="none" lIns="0" tIns="0" rIns="0" bIns="0">
                  <a:spAutoFit/>
                </a:bodyPr>
                <a:lstStyle/>
                <a:p>
                  <a:pPr eaLnBrk="0" hangingPunct="0"/>
                  <a:r>
                    <a:rPr lang="en-US" sz="900" dirty="0"/>
                    <a:t>14</a:t>
                  </a:r>
                  <a:endParaRPr lang="en-US" dirty="0"/>
                </a:p>
              </p:txBody>
            </p:sp>
            <p:sp>
              <p:nvSpPr>
                <p:cNvPr id="75" name="Rectangle 72"/>
                <p:cNvSpPr>
                  <a:spLocks noChangeArrowheads="1"/>
                </p:cNvSpPr>
                <p:nvPr/>
              </p:nvSpPr>
              <p:spPr bwMode="auto">
                <a:xfrm>
                  <a:off x="2474912"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t>14</a:t>
                  </a:r>
                  <a:endParaRPr lang="en-US" dirty="0"/>
                </a:p>
              </p:txBody>
            </p:sp>
            <p:sp>
              <p:nvSpPr>
                <p:cNvPr id="76" name="Rectangle 73"/>
                <p:cNvSpPr>
                  <a:spLocks noChangeArrowheads="1"/>
                </p:cNvSpPr>
                <p:nvPr/>
              </p:nvSpPr>
              <p:spPr bwMode="auto">
                <a:xfrm>
                  <a:off x="3157538" y="4864905"/>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9</a:t>
                  </a:r>
                  <a:endParaRPr lang="en-US" dirty="0"/>
                </a:p>
              </p:txBody>
            </p:sp>
            <p:sp>
              <p:nvSpPr>
                <p:cNvPr id="77" name="Rectangle 74"/>
                <p:cNvSpPr>
                  <a:spLocks noChangeArrowheads="1"/>
                </p:cNvSpPr>
                <p:nvPr/>
              </p:nvSpPr>
              <p:spPr bwMode="auto">
                <a:xfrm>
                  <a:off x="3392488"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10</a:t>
                  </a:r>
                  <a:endParaRPr lang="en-US" dirty="0"/>
                </a:p>
              </p:txBody>
            </p:sp>
            <p:sp>
              <p:nvSpPr>
                <p:cNvPr id="78" name="Rectangle 75"/>
                <p:cNvSpPr>
                  <a:spLocks noChangeArrowheads="1"/>
                </p:cNvSpPr>
                <p:nvPr/>
              </p:nvSpPr>
              <p:spPr bwMode="auto">
                <a:xfrm>
                  <a:off x="3648075" y="4864905"/>
                  <a:ext cx="12824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12</a:t>
                  </a:r>
                  <a:endParaRPr lang="en-US" dirty="0"/>
                </a:p>
              </p:txBody>
            </p:sp>
            <p:sp>
              <p:nvSpPr>
                <p:cNvPr id="79" name="Rectangle 76"/>
                <p:cNvSpPr>
                  <a:spLocks noChangeArrowheads="1"/>
                </p:cNvSpPr>
                <p:nvPr/>
              </p:nvSpPr>
              <p:spPr bwMode="auto">
                <a:xfrm>
                  <a:off x="3905250" y="4865098"/>
                  <a:ext cx="128588" cy="138113"/>
                </a:xfrm>
                <a:prstGeom prst="rect">
                  <a:avLst/>
                </a:prstGeom>
                <a:noFill/>
                <a:ln w="9525">
                  <a:noFill/>
                  <a:miter lim="800000"/>
                  <a:headEnd/>
                  <a:tailEnd/>
                </a:ln>
              </p:spPr>
              <p:txBody>
                <a:bodyPr wrap="none" lIns="0" tIns="0" rIns="0" bIns="0">
                  <a:spAutoFit/>
                </a:bodyPr>
                <a:lstStyle/>
                <a:p>
                  <a:pPr eaLnBrk="0" hangingPunct="0"/>
                  <a:r>
                    <a:rPr lang="en-US" sz="900" dirty="0"/>
                    <a:t>10</a:t>
                  </a:r>
                  <a:endParaRPr lang="en-US" dirty="0"/>
                </a:p>
              </p:txBody>
            </p:sp>
            <p:sp>
              <p:nvSpPr>
                <p:cNvPr id="80" name="Rectangle 77"/>
                <p:cNvSpPr>
                  <a:spLocks noChangeArrowheads="1"/>
                </p:cNvSpPr>
                <p:nvPr/>
              </p:nvSpPr>
              <p:spPr bwMode="auto">
                <a:xfrm>
                  <a:off x="4162425" y="4865098"/>
                  <a:ext cx="128588" cy="138113"/>
                </a:xfrm>
                <a:prstGeom prst="rect">
                  <a:avLst/>
                </a:prstGeom>
                <a:noFill/>
                <a:ln w="9525">
                  <a:noFill/>
                  <a:miter lim="800000"/>
                  <a:headEnd/>
                  <a:tailEnd/>
                </a:ln>
              </p:spPr>
              <p:txBody>
                <a:bodyPr wrap="none" lIns="0" tIns="0" rIns="0" bIns="0">
                  <a:spAutoFit/>
                </a:bodyPr>
                <a:lstStyle/>
                <a:p>
                  <a:pPr eaLnBrk="0" hangingPunct="0"/>
                  <a:r>
                    <a:rPr lang="en-US" sz="900" dirty="0"/>
                    <a:t>14</a:t>
                  </a:r>
                  <a:endParaRPr lang="en-US" dirty="0"/>
                </a:p>
              </p:txBody>
            </p:sp>
          </p:grpSp>
          <p:grpSp>
            <p:nvGrpSpPr>
              <p:cNvPr id="149" name="Group 148"/>
              <p:cNvGrpSpPr/>
              <p:nvPr/>
            </p:nvGrpSpPr>
            <p:grpSpPr>
              <a:xfrm>
                <a:off x="4446425" y="2239963"/>
                <a:ext cx="4028226" cy="3111060"/>
                <a:chOff x="4591899" y="2239963"/>
                <a:chExt cx="4028226" cy="3111060"/>
              </a:xfrm>
            </p:grpSpPr>
            <p:sp>
              <p:nvSpPr>
                <p:cNvPr id="81" name="Rectangle 83"/>
                <p:cNvSpPr>
                  <a:spLocks noChangeArrowheads="1"/>
                </p:cNvSpPr>
                <p:nvPr/>
              </p:nvSpPr>
              <p:spPr bwMode="auto">
                <a:xfrm>
                  <a:off x="5449442" y="4756152"/>
                  <a:ext cx="260982" cy="255588"/>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4"/>
                <p:cNvSpPr>
                  <a:spLocks noEditPoints="1"/>
                </p:cNvSpPr>
                <p:nvPr/>
              </p:nvSpPr>
              <p:spPr bwMode="auto">
                <a:xfrm>
                  <a:off x="5442958" y="4749802"/>
                  <a:ext cx="273950" cy="268288"/>
                </a:xfrm>
                <a:custGeom>
                  <a:avLst/>
                  <a:gdLst/>
                  <a:ahLst/>
                  <a:cxnLst>
                    <a:cxn ang="0">
                      <a:pos x="0" y="8"/>
                    </a:cxn>
                    <a:cxn ang="0">
                      <a:pos x="8" y="0"/>
                    </a:cxn>
                    <a:cxn ang="0">
                      <a:pos x="392" y="0"/>
                    </a:cxn>
                    <a:cxn ang="0">
                      <a:pos x="400" y="8"/>
                    </a:cxn>
                    <a:cxn ang="0">
                      <a:pos x="400" y="360"/>
                    </a:cxn>
                    <a:cxn ang="0">
                      <a:pos x="392" y="368"/>
                    </a:cxn>
                    <a:cxn ang="0">
                      <a:pos x="8" y="368"/>
                    </a:cxn>
                    <a:cxn ang="0">
                      <a:pos x="0" y="360"/>
                    </a:cxn>
                    <a:cxn ang="0">
                      <a:pos x="0" y="8"/>
                    </a:cxn>
                    <a:cxn ang="0">
                      <a:pos x="16" y="360"/>
                    </a:cxn>
                    <a:cxn ang="0">
                      <a:pos x="8" y="352"/>
                    </a:cxn>
                    <a:cxn ang="0">
                      <a:pos x="392" y="352"/>
                    </a:cxn>
                    <a:cxn ang="0">
                      <a:pos x="384" y="360"/>
                    </a:cxn>
                    <a:cxn ang="0">
                      <a:pos x="384" y="8"/>
                    </a:cxn>
                    <a:cxn ang="0">
                      <a:pos x="392" y="16"/>
                    </a:cxn>
                    <a:cxn ang="0">
                      <a:pos x="8" y="16"/>
                    </a:cxn>
                    <a:cxn ang="0">
                      <a:pos x="16" y="8"/>
                    </a:cxn>
                    <a:cxn ang="0">
                      <a:pos x="16" y="360"/>
                    </a:cxn>
                  </a:cxnLst>
                  <a:rect l="0" t="0" r="r" b="b"/>
                  <a:pathLst>
                    <a:path w="400" h="368">
                      <a:moveTo>
                        <a:pt x="0" y="8"/>
                      </a:moveTo>
                      <a:cubicBezTo>
                        <a:pt x="0" y="4"/>
                        <a:pt x="4" y="0"/>
                        <a:pt x="8" y="0"/>
                      </a:cubicBezTo>
                      <a:lnTo>
                        <a:pt x="392" y="0"/>
                      </a:lnTo>
                      <a:cubicBezTo>
                        <a:pt x="397" y="0"/>
                        <a:pt x="400" y="4"/>
                        <a:pt x="400" y="8"/>
                      </a:cubicBezTo>
                      <a:lnTo>
                        <a:pt x="400" y="360"/>
                      </a:lnTo>
                      <a:cubicBezTo>
                        <a:pt x="400" y="365"/>
                        <a:pt x="397" y="368"/>
                        <a:pt x="392" y="368"/>
                      </a:cubicBezTo>
                      <a:lnTo>
                        <a:pt x="8" y="368"/>
                      </a:lnTo>
                      <a:cubicBezTo>
                        <a:pt x="4" y="368"/>
                        <a:pt x="0" y="365"/>
                        <a:pt x="0" y="360"/>
                      </a:cubicBezTo>
                      <a:lnTo>
                        <a:pt x="0" y="8"/>
                      </a:lnTo>
                      <a:close/>
                      <a:moveTo>
                        <a:pt x="16" y="360"/>
                      </a:moveTo>
                      <a:lnTo>
                        <a:pt x="8" y="352"/>
                      </a:lnTo>
                      <a:lnTo>
                        <a:pt x="392" y="352"/>
                      </a:lnTo>
                      <a:lnTo>
                        <a:pt x="384" y="360"/>
                      </a:lnTo>
                      <a:lnTo>
                        <a:pt x="384" y="8"/>
                      </a:lnTo>
                      <a:lnTo>
                        <a:pt x="392" y="16"/>
                      </a:lnTo>
                      <a:lnTo>
                        <a:pt x="8" y="16"/>
                      </a:lnTo>
                      <a:lnTo>
                        <a:pt x="16" y="8"/>
                      </a:lnTo>
                      <a:lnTo>
                        <a:pt x="16" y="36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85"/>
                <p:cNvSpPr>
                  <a:spLocks noChangeArrowheads="1"/>
                </p:cNvSpPr>
                <p:nvPr/>
              </p:nvSpPr>
              <p:spPr bwMode="auto">
                <a:xfrm>
                  <a:off x="7130422" y="4697414"/>
                  <a:ext cx="251256" cy="314325"/>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6"/>
                <p:cNvSpPr>
                  <a:spLocks noEditPoints="1"/>
                </p:cNvSpPr>
                <p:nvPr/>
              </p:nvSpPr>
              <p:spPr bwMode="auto">
                <a:xfrm>
                  <a:off x="7123938" y="4691064"/>
                  <a:ext cx="262603" cy="327025"/>
                </a:xfrm>
                <a:custGeom>
                  <a:avLst/>
                  <a:gdLst/>
                  <a:ahLst/>
                  <a:cxnLst>
                    <a:cxn ang="0">
                      <a:pos x="0" y="8"/>
                    </a:cxn>
                    <a:cxn ang="0">
                      <a:pos x="8" y="0"/>
                    </a:cxn>
                    <a:cxn ang="0">
                      <a:pos x="376" y="0"/>
                    </a:cxn>
                    <a:cxn ang="0">
                      <a:pos x="384" y="8"/>
                    </a:cxn>
                    <a:cxn ang="0">
                      <a:pos x="384" y="440"/>
                    </a:cxn>
                    <a:cxn ang="0">
                      <a:pos x="376" y="448"/>
                    </a:cxn>
                    <a:cxn ang="0">
                      <a:pos x="8" y="448"/>
                    </a:cxn>
                    <a:cxn ang="0">
                      <a:pos x="0" y="440"/>
                    </a:cxn>
                    <a:cxn ang="0">
                      <a:pos x="0" y="8"/>
                    </a:cxn>
                    <a:cxn ang="0">
                      <a:pos x="16" y="440"/>
                    </a:cxn>
                    <a:cxn ang="0">
                      <a:pos x="8" y="432"/>
                    </a:cxn>
                    <a:cxn ang="0">
                      <a:pos x="376" y="432"/>
                    </a:cxn>
                    <a:cxn ang="0">
                      <a:pos x="368" y="440"/>
                    </a:cxn>
                    <a:cxn ang="0">
                      <a:pos x="368" y="8"/>
                    </a:cxn>
                    <a:cxn ang="0">
                      <a:pos x="376" y="16"/>
                    </a:cxn>
                    <a:cxn ang="0">
                      <a:pos x="8" y="16"/>
                    </a:cxn>
                    <a:cxn ang="0">
                      <a:pos x="16" y="8"/>
                    </a:cxn>
                    <a:cxn ang="0">
                      <a:pos x="16" y="440"/>
                    </a:cxn>
                  </a:cxnLst>
                  <a:rect l="0" t="0" r="r" b="b"/>
                  <a:pathLst>
                    <a:path w="384" h="448">
                      <a:moveTo>
                        <a:pt x="0" y="8"/>
                      </a:moveTo>
                      <a:cubicBezTo>
                        <a:pt x="0" y="4"/>
                        <a:pt x="4" y="0"/>
                        <a:pt x="8" y="0"/>
                      </a:cubicBezTo>
                      <a:lnTo>
                        <a:pt x="376" y="0"/>
                      </a:lnTo>
                      <a:cubicBezTo>
                        <a:pt x="381" y="0"/>
                        <a:pt x="384" y="4"/>
                        <a:pt x="384" y="8"/>
                      </a:cubicBezTo>
                      <a:lnTo>
                        <a:pt x="384" y="440"/>
                      </a:lnTo>
                      <a:cubicBezTo>
                        <a:pt x="384" y="445"/>
                        <a:pt x="381" y="448"/>
                        <a:pt x="376" y="448"/>
                      </a:cubicBezTo>
                      <a:lnTo>
                        <a:pt x="8" y="448"/>
                      </a:lnTo>
                      <a:cubicBezTo>
                        <a:pt x="4" y="448"/>
                        <a:pt x="0" y="445"/>
                        <a:pt x="0" y="440"/>
                      </a:cubicBezTo>
                      <a:lnTo>
                        <a:pt x="0" y="8"/>
                      </a:lnTo>
                      <a:close/>
                      <a:moveTo>
                        <a:pt x="16" y="440"/>
                      </a:moveTo>
                      <a:lnTo>
                        <a:pt x="8" y="432"/>
                      </a:lnTo>
                      <a:lnTo>
                        <a:pt x="376" y="432"/>
                      </a:lnTo>
                      <a:lnTo>
                        <a:pt x="368" y="440"/>
                      </a:lnTo>
                      <a:lnTo>
                        <a:pt x="368" y="8"/>
                      </a:lnTo>
                      <a:lnTo>
                        <a:pt x="376" y="16"/>
                      </a:lnTo>
                      <a:lnTo>
                        <a:pt x="8" y="16"/>
                      </a:lnTo>
                      <a:lnTo>
                        <a:pt x="16" y="8"/>
                      </a:lnTo>
                      <a:lnTo>
                        <a:pt x="16" y="44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87"/>
                <p:cNvSpPr>
                  <a:spLocks noChangeArrowheads="1"/>
                </p:cNvSpPr>
                <p:nvPr/>
              </p:nvSpPr>
              <p:spPr bwMode="auto">
                <a:xfrm>
                  <a:off x="5710423" y="4813302"/>
                  <a:ext cx="251256" cy="198438"/>
                </a:xfrm>
                <a:prstGeom prst="rect">
                  <a:avLst/>
                </a:prstGeom>
                <a:solidFill>
                  <a:srgbClr val="99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noEditPoints="1"/>
                </p:cNvSpPr>
                <p:nvPr/>
              </p:nvSpPr>
              <p:spPr bwMode="auto">
                <a:xfrm>
                  <a:off x="5705561" y="4808539"/>
                  <a:ext cx="262603" cy="209550"/>
                </a:xfrm>
                <a:custGeom>
                  <a:avLst/>
                  <a:gdLst/>
                  <a:ahLst/>
                  <a:cxnLst>
                    <a:cxn ang="0">
                      <a:pos x="0" y="8"/>
                    </a:cxn>
                    <a:cxn ang="0">
                      <a:pos x="8" y="0"/>
                    </a:cxn>
                    <a:cxn ang="0">
                      <a:pos x="376" y="0"/>
                    </a:cxn>
                    <a:cxn ang="0">
                      <a:pos x="384" y="8"/>
                    </a:cxn>
                    <a:cxn ang="0">
                      <a:pos x="384" y="280"/>
                    </a:cxn>
                    <a:cxn ang="0">
                      <a:pos x="376" y="288"/>
                    </a:cxn>
                    <a:cxn ang="0">
                      <a:pos x="8" y="288"/>
                    </a:cxn>
                    <a:cxn ang="0">
                      <a:pos x="0" y="280"/>
                    </a:cxn>
                    <a:cxn ang="0">
                      <a:pos x="0" y="8"/>
                    </a:cxn>
                    <a:cxn ang="0">
                      <a:pos x="16" y="280"/>
                    </a:cxn>
                    <a:cxn ang="0">
                      <a:pos x="8" y="272"/>
                    </a:cxn>
                    <a:cxn ang="0">
                      <a:pos x="376" y="272"/>
                    </a:cxn>
                    <a:cxn ang="0">
                      <a:pos x="368" y="280"/>
                    </a:cxn>
                    <a:cxn ang="0">
                      <a:pos x="368" y="8"/>
                    </a:cxn>
                    <a:cxn ang="0">
                      <a:pos x="376" y="16"/>
                    </a:cxn>
                    <a:cxn ang="0">
                      <a:pos x="8" y="16"/>
                    </a:cxn>
                    <a:cxn ang="0">
                      <a:pos x="16" y="8"/>
                    </a:cxn>
                    <a:cxn ang="0">
                      <a:pos x="16" y="280"/>
                    </a:cxn>
                  </a:cxnLst>
                  <a:rect l="0" t="0" r="r" b="b"/>
                  <a:pathLst>
                    <a:path w="384" h="288">
                      <a:moveTo>
                        <a:pt x="0" y="8"/>
                      </a:moveTo>
                      <a:cubicBezTo>
                        <a:pt x="0" y="4"/>
                        <a:pt x="4" y="0"/>
                        <a:pt x="8" y="0"/>
                      </a:cubicBezTo>
                      <a:lnTo>
                        <a:pt x="376" y="0"/>
                      </a:lnTo>
                      <a:cubicBezTo>
                        <a:pt x="381" y="0"/>
                        <a:pt x="384" y="4"/>
                        <a:pt x="384" y="8"/>
                      </a:cubicBezTo>
                      <a:lnTo>
                        <a:pt x="384" y="280"/>
                      </a:lnTo>
                      <a:cubicBezTo>
                        <a:pt x="384" y="285"/>
                        <a:pt x="381" y="288"/>
                        <a:pt x="376" y="288"/>
                      </a:cubicBezTo>
                      <a:lnTo>
                        <a:pt x="8" y="288"/>
                      </a:lnTo>
                      <a:cubicBezTo>
                        <a:pt x="4" y="288"/>
                        <a:pt x="0" y="285"/>
                        <a:pt x="0" y="280"/>
                      </a:cubicBezTo>
                      <a:lnTo>
                        <a:pt x="0" y="8"/>
                      </a:lnTo>
                      <a:close/>
                      <a:moveTo>
                        <a:pt x="16" y="280"/>
                      </a:moveTo>
                      <a:lnTo>
                        <a:pt x="8" y="272"/>
                      </a:lnTo>
                      <a:lnTo>
                        <a:pt x="376" y="272"/>
                      </a:lnTo>
                      <a:lnTo>
                        <a:pt x="368" y="280"/>
                      </a:lnTo>
                      <a:lnTo>
                        <a:pt x="368" y="8"/>
                      </a:lnTo>
                      <a:lnTo>
                        <a:pt x="376" y="16"/>
                      </a:lnTo>
                      <a:lnTo>
                        <a:pt x="8" y="16"/>
                      </a:lnTo>
                      <a:lnTo>
                        <a:pt x="16" y="8"/>
                      </a:lnTo>
                      <a:lnTo>
                        <a:pt x="16" y="28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89"/>
                <p:cNvSpPr>
                  <a:spLocks noChangeArrowheads="1"/>
                </p:cNvSpPr>
                <p:nvPr/>
              </p:nvSpPr>
              <p:spPr bwMode="auto">
                <a:xfrm>
                  <a:off x="7381678" y="4732339"/>
                  <a:ext cx="260982" cy="279400"/>
                </a:xfrm>
                <a:prstGeom prst="rect">
                  <a:avLst/>
                </a:prstGeom>
                <a:solidFill>
                  <a:srgbClr val="99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0"/>
                <p:cNvSpPr>
                  <a:spLocks noEditPoints="1"/>
                </p:cNvSpPr>
                <p:nvPr/>
              </p:nvSpPr>
              <p:spPr bwMode="auto">
                <a:xfrm>
                  <a:off x="7375194" y="4725989"/>
                  <a:ext cx="273950" cy="292100"/>
                </a:xfrm>
                <a:custGeom>
                  <a:avLst/>
                  <a:gdLst/>
                  <a:ahLst/>
                  <a:cxnLst>
                    <a:cxn ang="0">
                      <a:pos x="0" y="8"/>
                    </a:cxn>
                    <a:cxn ang="0">
                      <a:pos x="8" y="0"/>
                    </a:cxn>
                    <a:cxn ang="0">
                      <a:pos x="392" y="0"/>
                    </a:cxn>
                    <a:cxn ang="0">
                      <a:pos x="400" y="8"/>
                    </a:cxn>
                    <a:cxn ang="0">
                      <a:pos x="400" y="392"/>
                    </a:cxn>
                    <a:cxn ang="0">
                      <a:pos x="392" y="400"/>
                    </a:cxn>
                    <a:cxn ang="0">
                      <a:pos x="8" y="400"/>
                    </a:cxn>
                    <a:cxn ang="0">
                      <a:pos x="0" y="392"/>
                    </a:cxn>
                    <a:cxn ang="0">
                      <a:pos x="0" y="8"/>
                    </a:cxn>
                    <a:cxn ang="0">
                      <a:pos x="16" y="392"/>
                    </a:cxn>
                    <a:cxn ang="0">
                      <a:pos x="8" y="384"/>
                    </a:cxn>
                    <a:cxn ang="0">
                      <a:pos x="392" y="384"/>
                    </a:cxn>
                    <a:cxn ang="0">
                      <a:pos x="384" y="392"/>
                    </a:cxn>
                    <a:cxn ang="0">
                      <a:pos x="384" y="8"/>
                    </a:cxn>
                    <a:cxn ang="0">
                      <a:pos x="392" y="16"/>
                    </a:cxn>
                    <a:cxn ang="0">
                      <a:pos x="8" y="16"/>
                    </a:cxn>
                    <a:cxn ang="0">
                      <a:pos x="16" y="8"/>
                    </a:cxn>
                    <a:cxn ang="0">
                      <a:pos x="16" y="392"/>
                    </a:cxn>
                  </a:cxnLst>
                  <a:rect l="0" t="0" r="r" b="b"/>
                  <a:pathLst>
                    <a:path w="400" h="400">
                      <a:moveTo>
                        <a:pt x="0" y="8"/>
                      </a:moveTo>
                      <a:cubicBezTo>
                        <a:pt x="0" y="4"/>
                        <a:pt x="4" y="0"/>
                        <a:pt x="8" y="0"/>
                      </a:cubicBezTo>
                      <a:lnTo>
                        <a:pt x="392" y="0"/>
                      </a:lnTo>
                      <a:cubicBezTo>
                        <a:pt x="397" y="0"/>
                        <a:pt x="400" y="4"/>
                        <a:pt x="400" y="8"/>
                      </a:cubicBezTo>
                      <a:lnTo>
                        <a:pt x="400" y="392"/>
                      </a:lnTo>
                      <a:cubicBezTo>
                        <a:pt x="400" y="397"/>
                        <a:pt x="397" y="400"/>
                        <a:pt x="392" y="400"/>
                      </a:cubicBezTo>
                      <a:lnTo>
                        <a:pt x="8" y="400"/>
                      </a:lnTo>
                      <a:cubicBezTo>
                        <a:pt x="4" y="400"/>
                        <a:pt x="0" y="397"/>
                        <a:pt x="0" y="392"/>
                      </a:cubicBezTo>
                      <a:lnTo>
                        <a:pt x="0" y="8"/>
                      </a:lnTo>
                      <a:close/>
                      <a:moveTo>
                        <a:pt x="16" y="392"/>
                      </a:moveTo>
                      <a:lnTo>
                        <a:pt x="8" y="384"/>
                      </a:lnTo>
                      <a:lnTo>
                        <a:pt x="392" y="384"/>
                      </a:lnTo>
                      <a:lnTo>
                        <a:pt x="384" y="392"/>
                      </a:lnTo>
                      <a:lnTo>
                        <a:pt x="384" y="8"/>
                      </a:lnTo>
                      <a:lnTo>
                        <a:pt x="392" y="16"/>
                      </a:lnTo>
                      <a:lnTo>
                        <a:pt x="8" y="16"/>
                      </a:lnTo>
                      <a:lnTo>
                        <a:pt x="16" y="8"/>
                      </a:lnTo>
                      <a:lnTo>
                        <a:pt x="16" y="392"/>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91"/>
                <p:cNvSpPr>
                  <a:spLocks noChangeArrowheads="1"/>
                </p:cNvSpPr>
                <p:nvPr/>
              </p:nvSpPr>
              <p:spPr bwMode="auto">
                <a:xfrm>
                  <a:off x="5961679" y="4778377"/>
                  <a:ext cx="262603" cy="233363"/>
                </a:xfrm>
                <a:prstGeom prst="rect">
                  <a:avLst/>
                </a:prstGeom>
                <a:solidFill>
                  <a:srgbClr val="0099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92"/>
                <p:cNvSpPr>
                  <a:spLocks noEditPoints="1"/>
                </p:cNvSpPr>
                <p:nvPr/>
              </p:nvSpPr>
              <p:spPr bwMode="auto">
                <a:xfrm>
                  <a:off x="5956816" y="4773614"/>
                  <a:ext cx="272329" cy="244475"/>
                </a:xfrm>
                <a:custGeom>
                  <a:avLst/>
                  <a:gdLst/>
                  <a:ahLst/>
                  <a:cxnLst>
                    <a:cxn ang="0">
                      <a:pos x="0" y="8"/>
                    </a:cxn>
                    <a:cxn ang="0">
                      <a:pos x="8" y="0"/>
                    </a:cxn>
                    <a:cxn ang="0">
                      <a:pos x="392" y="0"/>
                    </a:cxn>
                    <a:cxn ang="0">
                      <a:pos x="400" y="8"/>
                    </a:cxn>
                    <a:cxn ang="0">
                      <a:pos x="400" y="328"/>
                    </a:cxn>
                    <a:cxn ang="0">
                      <a:pos x="392" y="336"/>
                    </a:cxn>
                    <a:cxn ang="0">
                      <a:pos x="8" y="336"/>
                    </a:cxn>
                    <a:cxn ang="0">
                      <a:pos x="0" y="328"/>
                    </a:cxn>
                    <a:cxn ang="0">
                      <a:pos x="0" y="8"/>
                    </a:cxn>
                    <a:cxn ang="0">
                      <a:pos x="16" y="328"/>
                    </a:cxn>
                    <a:cxn ang="0">
                      <a:pos x="8" y="320"/>
                    </a:cxn>
                    <a:cxn ang="0">
                      <a:pos x="392" y="320"/>
                    </a:cxn>
                    <a:cxn ang="0">
                      <a:pos x="384" y="328"/>
                    </a:cxn>
                    <a:cxn ang="0">
                      <a:pos x="384" y="8"/>
                    </a:cxn>
                    <a:cxn ang="0">
                      <a:pos x="392" y="16"/>
                    </a:cxn>
                    <a:cxn ang="0">
                      <a:pos x="8" y="16"/>
                    </a:cxn>
                    <a:cxn ang="0">
                      <a:pos x="16" y="8"/>
                    </a:cxn>
                    <a:cxn ang="0">
                      <a:pos x="16" y="328"/>
                    </a:cxn>
                  </a:cxnLst>
                  <a:rect l="0" t="0" r="r" b="b"/>
                  <a:pathLst>
                    <a:path w="400" h="336">
                      <a:moveTo>
                        <a:pt x="0" y="8"/>
                      </a:moveTo>
                      <a:cubicBezTo>
                        <a:pt x="0" y="4"/>
                        <a:pt x="4" y="0"/>
                        <a:pt x="8" y="0"/>
                      </a:cubicBezTo>
                      <a:lnTo>
                        <a:pt x="392" y="0"/>
                      </a:lnTo>
                      <a:cubicBezTo>
                        <a:pt x="397" y="0"/>
                        <a:pt x="400" y="4"/>
                        <a:pt x="400" y="8"/>
                      </a:cubicBezTo>
                      <a:lnTo>
                        <a:pt x="400" y="328"/>
                      </a:lnTo>
                      <a:cubicBezTo>
                        <a:pt x="400" y="333"/>
                        <a:pt x="397" y="336"/>
                        <a:pt x="392" y="336"/>
                      </a:cubicBezTo>
                      <a:lnTo>
                        <a:pt x="8" y="336"/>
                      </a:lnTo>
                      <a:cubicBezTo>
                        <a:pt x="4" y="336"/>
                        <a:pt x="0" y="333"/>
                        <a:pt x="0" y="328"/>
                      </a:cubicBezTo>
                      <a:lnTo>
                        <a:pt x="0" y="8"/>
                      </a:lnTo>
                      <a:close/>
                      <a:moveTo>
                        <a:pt x="16" y="328"/>
                      </a:moveTo>
                      <a:lnTo>
                        <a:pt x="8" y="320"/>
                      </a:lnTo>
                      <a:lnTo>
                        <a:pt x="392" y="320"/>
                      </a:lnTo>
                      <a:lnTo>
                        <a:pt x="384" y="328"/>
                      </a:lnTo>
                      <a:lnTo>
                        <a:pt x="384" y="8"/>
                      </a:lnTo>
                      <a:lnTo>
                        <a:pt x="392" y="16"/>
                      </a:lnTo>
                      <a:lnTo>
                        <a:pt x="8" y="16"/>
                      </a:lnTo>
                      <a:lnTo>
                        <a:pt x="16" y="8"/>
                      </a:lnTo>
                      <a:lnTo>
                        <a:pt x="16" y="328"/>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93"/>
                <p:cNvSpPr>
                  <a:spLocks noChangeArrowheads="1"/>
                </p:cNvSpPr>
                <p:nvPr/>
              </p:nvSpPr>
              <p:spPr bwMode="auto">
                <a:xfrm>
                  <a:off x="7642659" y="4826002"/>
                  <a:ext cx="262603" cy="185738"/>
                </a:xfrm>
                <a:prstGeom prst="rect">
                  <a:avLst/>
                </a:prstGeom>
                <a:solidFill>
                  <a:srgbClr val="0099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4"/>
                <p:cNvSpPr>
                  <a:spLocks noEditPoints="1"/>
                </p:cNvSpPr>
                <p:nvPr/>
              </p:nvSpPr>
              <p:spPr bwMode="auto">
                <a:xfrm>
                  <a:off x="7637797" y="4819652"/>
                  <a:ext cx="272329" cy="198438"/>
                </a:xfrm>
                <a:custGeom>
                  <a:avLst/>
                  <a:gdLst/>
                  <a:ahLst/>
                  <a:cxnLst>
                    <a:cxn ang="0">
                      <a:pos x="0" y="8"/>
                    </a:cxn>
                    <a:cxn ang="0">
                      <a:pos x="8" y="0"/>
                    </a:cxn>
                    <a:cxn ang="0">
                      <a:pos x="392" y="0"/>
                    </a:cxn>
                    <a:cxn ang="0">
                      <a:pos x="400" y="8"/>
                    </a:cxn>
                    <a:cxn ang="0">
                      <a:pos x="400" y="264"/>
                    </a:cxn>
                    <a:cxn ang="0">
                      <a:pos x="392" y="272"/>
                    </a:cxn>
                    <a:cxn ang="0">
                      <a:pos x="8" y="272"/>
                    </a:cxn>
                    <a:cxn ang="0">
                      <a:pos x="0" y="264"/>
                    </a:cxn>
                    <a:cxn ang="0">
                      <a:pos x="0" y="8"/>
                    </a:cxn>
                    <a:cxn ang="0">
                      <a:pos x="16" y="264"/>
                    </a:cxn>
                    <a:cxn ang="0">
                      <a:pos x="8" y="256"/>
                    </a:cxn>
                    <a:cxn ang="0">
                      <a:pos x="392" y="256"/>
                    </a:cxn>
                    <a:cxn ang="0">
                      <a:pos x="384" y="264"/>
                    </a:cxn>
                    <a:cxn ang="0">
                      <a:pos x="384" y="8"/>
                    </a:cxn>
                    <a:cxn ang="0">
                      <a:pos x="392" y="16"/>
                    </a:cxn>
                    <a:cxn ang="0">
                      <a:pos x="8" y="16"/>
                    </a:cxn>
                    <a:cxn ang="0">
                      <a:pos x="16" y="8"/>
                    </a:cxn>
                    <a:cxn ang="0">
                      <a:pos x="16" y="264"/>
                    </a:cxn>
                  </a:cxnLst>
                  <a:rect l="0" t="0" r="r" b="b"/>
                  <a:pathLst>
                    <a:path w="400" h="272">
                      <a:moveTo>
                        <a:pt x="0" y="8"/>
                      </a:moveTo>
                      <a:cubicBezTo>
                        <a:pt x="0" y="4"/>
                        <a:pt x="4" y="0"/>
                        <a:pt x="8" y="0"/>
                      </a:cubicBezTo>
                      <a:lnTo>
                        <a:pt x="392" y="0"/>
                      </a:lnTo>
                      <a:cubicBezTo>
                        <a:pt x="397" y="0"/>
                        <a:pt x="400" y="4"/>
                        <a:pt x="400" y="8"/>
                      </a:cubicBezTo>
                      <a:lnTo>
                        <a:pt x="400" y="264"/>
                      </a:lnTo>
                      <a:cubicBezTo>
                        <a:pt x="400" y="269"/>
                        <a:pt x="397" y="272"/>
                        <a:pt x="392" y="272"/>
                      </a:cubicBezTo>
                      <a:lnTo>
                        <a:pt x="8" y="272"/>
                      </a:lnTo>
                      <a:cubicBezTo>
                        <a:pt x="4" y="272"/>
                        <a:pt x="0" y="269"/>
                        <a:pt x="0" y="264"/>
                      </a:cubicBezTo>
                      <a:lnTo>
                        <a:pt x="0" y="8"/>
                      </a:lnTo>
                      <a:close/>
                      <a:moveTo>
                        <a:pt x="16" y="264"/>
                      </a:moveTo>
                      <a:lnTo>
                        <a:pt x="8" y="256"/>
                      </a:lnTo>
                      <a:lnTo>
                        <a:pt x="392" y="256"/>
                      </a:lnTo>
                      <a:lnTo>
                        <a:pt x="384" y="264"/>
                      </a:lnTo>
                      <a:lnTo>
                        <a:pt x="384" y="8"/>
                      </a:lnTo>
                      <a:lnTo>
                        <a:pt x="392" y="16"/>
                      </a:lnTo>
                      <a:lnTo>
                        <a:pt x="8" y="16"/>
                      </a:lnTo>
                      <a:lnTo>
                        <a:pt x="16" y="8"/>
                      </a:lnTo>
                      <a:lnTo>
                        <a:pt x="16" y="264"/>
                      </a:lnTo>
                      <a:close/>
                    </a:path>
                  </a:pathLst>
                </a:custGeom>
                <a:solidFill>
                  <a:schemeClr val="tx1"/>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95"/>
                <p:cNvSpPr>
                  <a:spLocks noChangeArrowheads="1"/>
                </p:cNvSpPr>
                <p:nvPr/>
              </p:nvSpPr>
              <p:spPr bwMode="auto">
                <a:xfrm>
                  <a:off x="6224282" y="4533902"/>
                  <a:ext cx="262603" cy="477838"/>
                </a:xfrm>
                <a:prstGeom prst="rect">
                  <a:avLst/>
                </a:prstGeom>
                <a:solidFill>
                  <a:srgbClr val="FF996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6"/>
                <p:cNvSpPr>
                  <a:spLocks noEditPoints="1"/>
                </p:cNvSpPr>
                <p:nvPr/>
              </p:nvSpPr>
              <p:spPr bwMode="auto">
                <a:xfrm>
                  <a:off x="6219419" y="4527552"/>
                  <a:ext cx="272329" cy="490538"/>
                </a:xfrm>
                <a:custGeom>
                  <a:avLst/>
                  <a:gdLst/>
                  <a:ahLst/>
                  <a:cxnLst>
                    <a:cxn ang="0">
                      <a:pos x="0" y="8"/>
                    </a:cxn>
                    <a:cxn ang="0">
                      <a:pos x="8" y="0"/>
                    </a:cxn>
                    <a:cxn ang="0">
                      <a:pos x="392" y="0"/>
                    </a:cxn>
                    <a:cxn ang="0">
                      <a:pos x="400" y="8"/>
                    </a:cxn>
                    <a:cxn ang="0">
                      <a:pos x="400" y="664"/>
                    </a:cxn>
                    <a:cxn ang="0">
                      <a:pos x="392" y="672"/>
                    </a:cxn>
                    <a:cxn ang="0">
                      <a:pos x="8" y="672"/>
                    </a:cxn>
                    <a:cxn ang="0">
                      <a:pos x="0" y="664"/>
                    </a:cxn>
                    <a:cxn ang="0">
                      <a:pos x="0" y="8"/>
                    </a:cxn>
                    <a:cxn ang="0">
                      <a:pos x="16" y="664"/>
                    </a:cxn>
                    <a:cxn ang="0">
                      <a:pos x="8" y="656"/>
                    </a:cxn>
                    <a:cxn ang="0">
                      <a:pos x="392" y="656"/>
                    </a:cxn>
                    <a:cxn ang="0">
                      <a:pos x="384" y="664"/>
                    </a:cxn>
                    <a:cxn ang="0">
                      <a:pos x="384" y="8"/>
                    </a:cxn>
                    <a:cxn ang="0">
                      <a:pos x="392" y="16"/>
                    </a:cxn>
                    <a:cxn ang="0">
                      <a:pos x="8" y="16"/>
                    </a:cxn>
                    <a:cxn ang="0">
                      <a:pos x="16" y="8"/>
                    </a:cxn>
                    <a:cxn ang="0">
                      <a:pos x="16" y="664"/>
                    </a:cxn>
                  </a:cxnLst>
                  <a:rect l="0" t="0" r="r" b="b"/>
                  <a:pathLst>
                    <a:path w="400" h="672">
                      <a:moveTo>
                        <a:pt x="0" y="8"/>
                      </a:moveTo>
                      <a:cubicBezTo>
                        <a:pt x="0" y="4"/>
                        <a:pt x="4" y="0"/>
                        <a:pt x="8" y="0"/>
                      </a:cubicBezTo>
                      <a:lnTo>
                        <a:pt x="392" y="0"/>
                      </a:lnTo>
                      <a:cubicBezTo>
                        <a:pt x="397" y="0"/>
                        <a:pt x="400" y="4"/>
                        <a:pt x="400" y="8"/>
                      </a:cubicBezTo>
                      <a:lnTo>
                        <a:pt x="400" y="664"/>
                      </a:lnTo>
                      <a:cubicBezTo>
                        <a:pt x="400" y="669"/>
                        <a:pt x="397" y="672"/>
                        <a:pt x="392" y="672"/>
                      </a:cubicBezTo>
                      <a:lnTo>
                        <a:pt x="8" y="672"/>
                      </a:lnTo>
                      <a:cubicBezTo>
                        <a:pt x="4" y="672"/>
                        <a:pt x="0" y="669"/>
                        <a:pt x="0" y="664"/>
                      </a:cubicBezTo>
                      <a:lnTo>
                        <a:pt x="0" y="8"/>
                      </a:lnTo>
                      <a:close/>
                      <a:moveTo>
                        <a:pt x="16" y="664"/>
                      </a:moveTo>
                      <a:lnTo>
                        <a:pt x="8" y="656"/>
                      </a:lnTo>
                      <a:lnTo>
                        <a:pt x="392" y="656"/>
                      </a:lnTo>
                      <a:lnTo>
                        <a:pt x="384" y="664"/>
                      </a:lnTo>
                      <a:lnTo>
                        <a:pt x="384" y="8"/>
                      </a:lnTo>
                      <a:lnTo>
                        <a:pt x="392" y="16"/>
                      </a:lnTo>
                      <a:lnTo>
                        <a:pt x="8" y="16"/>
                      </a:lnTo>
                      <a:lnTo>
                        <a:pt x="16" y="8"/>
                      </a:lnTo>
                      <a:lnTo>
                        <a:pt x="16" y="664"/>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7"/>
                <p:cNvSpPr>
                  <a:spLocks noChangeArrowheads="1"/>
                </p:cNvSpPr>
                <p:nvPr/>
              </p:nvSpPr>
              <p:spPr bwMode="auto">
                <a:xfrm>
                  <a:off x="7905262" y="3343277"/>
                  <a:ext cx="251256" cy="1668463"/>
                </a:xfrm>
                <a:prstGeom prst="rect">
                  <a:avLst/>
                </a:prstGeom>
                <a:solidFill>
                  <a:srgbClr val="FF996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8"/>
                <p:cNvSpPr>
                  <a:spLocks noEditPoints="1"/>
                </p:cNvSpPr>
                <p:nvPr/>
              </p:nvSpPr>
              <p:spPr bwMode="auto">
                <a:xfrm>
                  <a:off x="7898778" y="3336927"/>
                  <a:ext cx="262603" cy="1681163"/>
                </a:xfrm>
                <a:custGeom>
                  <a:avLst/>
                  <a:gdLst/>
                  <a:ahLst/>
                  <a:cxnLst>
                    <a:cxn ang="0">
                      <a:pos x="0" y="8"/>
                    </a:cxn>
                    <a:cxn ang="0">
                      <a:pos x="8" y="0"/>
                    </a:cxn>
                    <a:cxn ang="0">
                      <a:pos x="376" y="0"/>
                    </a:cxn>
                    <a:cxn ang="0">
                      <a:pos x="384" y="8"/>
                    </a:cxn>
                    <a:cxn ang="0">
                      <a:pos x="384" y="2296"/>
                    </a:cxn>
                    <a:cxn ang="0">
                      <a:pos x="376" y="2304"/>
                    </a:cxn>
                    <a:cxn ang="0">
                      <a:pos x="8" y="2304"/>
                    </a:cxn>
                    <a:cxn ang="0">
                      <a:pos x="0" y="2296"/>
                    </a:cxn>
                    <a:cxn ang="0">
                      <a:pos x="0" y="8"/>
                    </a:cxn>
                    <a:cxn ang="0">
                      <a:pos x="16" y="2296"/>
                    </a:cxn>
                    <a:cxn ang="0">
                      <a:pos x="8" y="2288"/>
                    </a:cxn>
                    <a:cxn ang="0">
                      <a:pos x="376" y="2288"/>
                    </a:cxn>
                    <a:cxn ang="0">
                      <a:pos x="368" y="2296"/>
                    </a:cxn>
                    <a:cxn ang="0">
                      <a:pos x="368" y="8"/>
                    </a:cxn>
                    <a:cxn ang="0">
                      <a:pos x="376" y="16"/>
                    </a:cxn>
                    <a:cxn ang="0">
                      <a:pos x="8" y="16"/>
                    </a:cxn>
                    <a:cxn ang="0">
                      <a:pos x="16" y="8"/>
                    </a:cxn>
                    <a:cxn ang="0">
                      <a:pos x="16" y="2296"/>
                    </a:cxn>
                  </a:cxnLst>
                  <a:rect l="0" t="0" r="r" b="b"/>
                  <a:pathLst>
                    <a:path w="384" h="2304">
                      <a:moveTo>
                        <a:pt x="0" y="8"/>
                      </a:moveTo>
                      <a:cubicBezTo>
                        <a:pt x="0" y="4"/>
                        <a:pt x="4" y="0"/>
                        <a:pt x="8" y="0"/>
                      </a:cubicBezTo>
                      <a:lnTo>
                        <a:pt x="376" y="0"/>
                      </a:lnTo>
                      <a:cubicBezTo>
                        <a:pt x="381" y="0"/>
                        <a:pt x="384" y="4"/>
                        <a:pt x="384" y="8"/>
                      </a:cubicBezTo>
                      <a:lnTo>
                        <a:pt x="384" y="2296"/>
                      </a:lnTo>
                      <a:cubicBezTo>
                        <a:pt x="384" y="2301"/>
                        <a:pt x="381" y="2304"/>
                        <a:pt x="376" y="2304"/>
                      </a:cubicBezTo>
                      <a:lnTo>
                        <a:pt x="8" y="2304"/>
                      </a:lnTo>
                      <a:cubicBezTo>
                        <a:pt x="4" y="2304"/>
                        <a:pt x="0" y="2301"/>
                        <a:pt x="0" y="2296"/>
                      </a:cubicBezTo>
                      <a:lnTo>
                        <a:pt x="0" y="8"/>
                      </a:lnTo>
                      <a:close/>
                      <a:moveTo>
                        <a:pt x="16" y="2296"/>
                      </a:moveTo>
                      <a:lnTo>
                        <a:pt x="8" y="2288"/>
                      </a:lnTo>
                      <a:lnTo>
                        <a:pt x="376" y="2288"/>
                      </a:lnTo>
                      <a:lnTo>
                        <a:pt x="368" y="2296"/>
                      </a:lnTo>
                      <a:lnTo>
                        <a:pt x="368" y="8"/>
                      </a:lnTo>
                      <a:lnTo>
                        <a:pt x="376" y="16"/>
                      </a:lnTo>
                      <a:lnTo>
                        <a:pt x="8" y="16"/>
                      </a:lnTo>
                      <a:lnTo>
                        <a:pt x="16" y="8"/>
                      </a:lnTo>
                      <a:lnTo>
                        <a:pt x="16" y="2296"/>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99"/>
                <p:cNvSpPr>
                  <a:spLocks noChangeArrowheads="1"/>
                </p:cNvSpPr>
                <p:nvPr/>
              </p:nvSpPr>
              <p:spPr bwMode="auto">
                <a:xfrm>
                  <a:off x="6486885" y="4743452"/>
                  <a:ext cx="249635" cy="268288"/>
                </a:xfrm>
                <a:prstGeom prst="rect">
                  <a:avLst/>
                </a:prstGeom>
                <a:solidFill>
                  <a:srgbClr val="FF7C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00"/>
                <p:cNvSpPr>
                  <a:spLocks noEditPoints="1"/>
                </p:cNvSpPr>
                <p:nvPr/>
              </p:nvSpPr>
              <p:spPr bwMode="auto">
                <a:xfrm>
                  <a:off x="6480401" y="4738689"/>
                  <a:ext cx="262603" cy="279400"/>
                </a:xfrm>
                <a:custGeom>
                  <a:avLst/>
                  <a:gdLst/>
                  <a:ahLst/>
                  <a:cxnLst>
                    <a:cxn ang="0">
                      <a:pos x="0" y="8"/>
                    </a:cxn>
                    <a:cxn ang="0">
                      <a:pos x="8" y="0"/>
                    </a:cxn>
                    <a:cxn ang="0">
                      <a:pos x="376" y="0"/>
                    </a:cxn>
                    <a:cxn ang="0">
                      <a:pos x="384" y="8"/>
                    </a:cxn>
                    <a:cxn ang="0">
                      <a:pos x="384" y="376"/>
                    </a:cxn>
                    <a:cxn ang="0">
                      <a:pos x="376" y="384"/>
                    </a:cxn>
                    <a:cxn ang="0">
                      <a:pos x="8" y="384"/>
                    </a:cxn>
                    <a:cxn ang="0">
                      <a:pos x="0" y="376"/>
                    </a:cxn>
                    <a:cxn ang="0">
                      <a:pos x="0" y="8"/>
                    </a:cxn>
                    <a:cxn ang="0">
                      <a:pos x="16" y="376"/>
                    </a:cxn>
                    <a:cxn ang="0">
                      <a:pos x="8" y="368"/>
                    </a:cxn>
                    <a:cxn ang="0">
                      <a:pos x="376" y="368"/>
                    </a:cxn>
                    <a:cxn ang="0">
                      <a:pos x="368" y="376"/>
                    </a:cxn>
                    <a:cxn ang="0">
                      <a:pos x="368" y="8"/>
                    </a:cxn>
                    <a:cxn ang="0">
                      <a:pos x="376" y="16"/>
                    </a:cxn>
                    <a:cxn ang="0">
                      <a:pos x="8" y="16"/>
                    </a:cxn>
                    <a:cxn ang="0">
                      <a:pos x="16" y="8"/>
                    </a:cxn>
                    <a:cxn ang="0">
                      <a:pos x="16" y="376"/>
                    </a:cxn>
                  </a:cxnLst>
                  <a:rect l="0" t="0" r="r" b="b"/>
                  <a:pathLst>
                    <a:path w="384" h="384">
                      <a:moveTo>
                        <a:pt x="0" y="8"/>
                      </a:moveTo>
                      <a:cubicBezTo>
                        <a:pt x="0" y="4"/>
                        <a:pt x="4" y="0"/>
                        <a:pt x="8" y="0"/>
                      </a:cubicBezTo>
                      <a:lnTo>
                        <a:pt x="376" y="0"/>
                      </a:lnTo>
                      <a:cubicBezTo>
                        <a:pt x="381" y="0"/>
                        <a:pt x="384" y="4"/>
                        <a:pt x="384" y="8"/>
                      </a:cubicBezTo>
                      <a:lnTo>
                        <a:pt x="384" y="376"/>
                      </a:lnTo>
                      <a:cubicBezTo>
                        <a:pt x="384" y="381"/>
                        <a:pt x="381" y="384"/>
                        <a:pt x="376" y="384"/>
                      </a:cubicBezTo>
                      <a:lnTo>
                        <a:pt x="8" y="384"/>
                      </a:lnTo>
                      <a:cubicBezTo>
                        <a:pt x="4" y="384"/>
                        <a:pt x="0" y="381"/>
                        <a:pt x="0" y="376"/>
                      </a:cubicBezTo>
                      <a:lnTo>
                        <a:pt x="0" y="8"/>
                      </a:lnTo>
                      <a:close/>
                      <a:moveTo>
                        <a:pt x="16" y="376"/>
                      </a:moveTo>
                      <a:lnTo>
                        <a:pt x="8" y="368"/>
                      </a:lnTo>
                      <a:lnTo>
                        <a:pt x="376" y="368"/>
                      </a:lnTo>
                      <a:lnTo>
                        <a:pt x="368" y="376"/>
                      </a:lnTo>
                      <a:lnTo>
                        <a:pt x="368" y="8"/>
                      </a:lnTo>
                      <a:lnTo>
                        <a:pt x="376" y="16"/>
                      </a:lnTo>
                      <a:lnTo>
                        <a:pt x="8" y="16"/>
                      </a:lnTo>
                      <a:lnTo>
                        <a:pt x="16" y="8"/>
                      </a:lnTo>
                      <a:lnTo>
                        <a:pt x="16" y="376"/>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101"/>
                <p:cNvSpPr>
                  <a:spLocks noChangeArrowheads="1"/>
                </p:cNvSpPr>
                <p:nvPr/>
              </p:nvSpPr>
              <p:spPr bwMode="auto">
                <a:xfrm>
                  <a:off x="8156518" y="3833814"/>
                  <a:ext cx="260982" cy="1177925"/>
                </a:xfrm>
                <a:prstGeom prst="rect">
                  <a:avLst/>
                </a:prstGeom>
                <a:solidFill>
                  <a:srgbClr val="FF7C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02"/>
                <p:cNvSpPr>
                  <a:spLocks noEditPoints="1"/>
                </p:cNvSpPr>
                <p:nvPr/>
              </p:nvSpPr>
              <p:spPr bwMode="auto">
                <a:xfrm>
                  <a:off x="8150034" y="3827464"/>
                  <a:ext cx="273950" cy="1190625"/>
                </a:xfrm>
                <a:custGeom>
                  <a:avLst/>
                  <a:gdLst/>
                  <a:ahLst/>
                  <a:cxnLst>
                    <a:cxn ang="0">
                      <a:pos x="0" y="8"/>
                    </a:cxn>
                    <a:cxn ang="0">
                      <a:pos x="8" y="0"/>
                    </a:cxn>
                    <a:cxn ang="0">
                      <a:pos x="392" y="0"/>
                    </a:cxn>
                    <a:cxn ang="0">
                      <a:pos x="400" y="8"/>
                    </a:cxn>
                    <a:cxn ang="0">
                      <a:pos x="400" y="1624"/>
                    </a:cxn>
                    <a:cxn ang="0">
                      <a:pos x="392" y="1632"/>
                    </a:cxn>
                    <a:cxn ang="0">
                      <a:pos x="8" y="1632"/>
                    </a:cxn>
                    <a:cxn ang="0">
                      <a:pos x="0" y="1624"/>
                    </a:cxn>
                    <a:cxn ang="0">
                      <a:pos x="0" y="8"/>
                    </a:cxn>
                    <a:cxn ang="0">
                      <a:pos x="16" y="1624"/>
                    </a:cxn>
                    <a:cxn ang="0">
                      <a:pos x="8" y="1616"/>
                    </a:cxn>
                    <a:cxn ang="0">
                      <a:pos x="392" y="1616"/>
                    </a:cxn>
                    <a:cxn ang="0">
                      <a:pos x="384" y="1624"/>
                    </a:cxn>
                    <a:cxn ang="0">
                      <a:pos x="384" y="8"/>
                    </a:cxn>
                    <a:cxn ang="0">
                      <a:pos x="392" y="16"/>
                    </a:cxn>
                    <a:cxn ang="0">
                      <a:pos x="8" y="16"/>
                    </a:cxn>
                    <a:cxn ang="0">
                      <a:pos x="16" y="8"/>
                    </a:cxn>
                    <a:cxn ang="0">
                      <a:pos x="16" y="1624"/>
                    </a:cxn>
                  </a:cxnLst>
                  <a:rect l="0" t="0" r="r" b="b"/>
                  <a:pathLst>
                    <a:path w="400" h="1632">
                      <a:moveTo>
                        <a:pt x="0" y="8"/>
                      </a:moveTo>
                      <a:cubicBezTo>
                        <a:pt x="0" y="4"/>
                        <a:pt x="4" y="0"/>
                        <a:pt x="8" y="0"/>
                      </a:cubicBezTo>
                      <a:lnTo>
                        <a:pt x="392" y="0"/>
                      </a:lnTo>
                      <a:cubicBezTo>
                        <a:pt x="397" y="0"/>
                        <a:pt x="400" y="4"/>
                        <a:pt x="400" y="8"/>
                      </a:cubicBezTo>
                      <a:lnTo>
                        <a:pt x="400" y="1624"/>
                      </a:lnTo>
                      <a:cubicBezTo>
                        <a:pt x="400" y="1629"/>
                        <a:pt x="397" y="1632"/>
                        <a:pt x="392" y="1632"/>
                      </a:cubicBezTo>
                      <a:lnTo>
                        <a:pt x="8" y="1632"/>
                      </a:lnTo>
                      <a:cubicBezTo>
                        <a:pt x="4" y="1632"/>
                        <a:pt x="0" y="1629"/>
                        <a:pt x="0" y="1624"/>
                      </a:cubicBezTo>
                      <a:lnTo>
                        <a:pt x="0" y="8"/>
                      </a:lnTo>
                      <a:close/>
                      <a:moveTo>
                        <a:pt x="16" y="1624"/>
                      </a:moveTo>
                      <a:lnTo>
                        <a:pt x="8" y="1616"/>
                      </a:lnTo>
                      <a:lnTo>
                        <a:pt x="392" y="1616"/>
                      </a:lnTo>
                      <a:lnTo>
                        <a:pt x="384" y="1624"/>
                      </a:lnTo>
                      <a:lnTo>
                        <a:pt x="384" y="8"/>
                      </a:lnTo>
                      <a:lnTo>
                        <a:pt x="392" y="16"/>
                      </a:lnTo>
                      <a:lnTo>
                        <a:pt x="8" y="16"/>
                      </a:lnTo>
                      <a:lnTo>
                        <a:pt x="16" y="8"/>
                      </a:lnTo>
                      <a:lnTo>
                        <a:pt x="16" y="1624"/>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03"/>
                <p:cNvSpPr>
                  <a:spLocks noEditPoints="1"/>
                </p:cNvSpPr>
                <p:nvPr/>
              </p:nvSpPr>
              <p:spPr bwMode="auto">
                <a:xfrm>
                  <a:off x="5558049" y="4673602"/>
                  <a:ext cx="66462" cy="82550"/>
                </a:xfrm>
                <a:custGeom>
                  <a:avLst/>
                  <a:gdLst/>
                  <a:ahLst/>
                  <a:cxnLst>
                    <a:cxn ang="0">
                      <a:pos x="20" y="52"/>
                    </a:cxn>
                    <a:cxn ang="0">
                      <a:pos x="20" y="52"/>
                    </a:cxn>
                    <a:cxn ang="0">
                      <a:pos x="20" y="0"/>
                    </a:cxn>
                    <a:cxn ang="0">
                      <a:pos x="20" y="52"/>
                    </a:cxn>
                    <a:cxn ang="0">
                      <a:pos x="0" y="0"/>
                    </a:cxn>
                    <a:cxn ang="0">
                      <a:pos x="41" y="0"/>
                    </a:cxn>
                    <a:cxn ang="0">
                      <a:pos x="0" y="0"/>
                    </a:cxn>
                  </a:cxnLst>
                  <a:rect l="0" t="0" r="r" b="b"/>
                  <a:pathLst>
                    <a:path w="41" h="52">
                      <a:moveTo>
                        <a:pt x="20" y="52"/>
                      </a:moveTo>
                      <a:lnTo>
                        <a:pt x="20" y="52"/>
                      </a:lnTo>
                      <a:lnTo>
                        <a:pt x="20" y="0"/>
                      </a:lnTo>
                      <a:lnTo>
                        <a:pt x="20" y="52"/>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04"/>
                <p:cNvSpPr>
                  <a:spLocks noEditPoints="1"/>
                </p:cNvSpPr>
                <p:nvPr/>
              </p:nvSpPr>
              <p:spPr bwMode="auto">
                <a:xfrm>
                  <a:off x="5558049" y="4667252"/>
                  <a:ext cx="66462" cy="88900"/>
                </a:xfrm>
                <a:custGeom>
                  <a:avLst/>
                  <a:gdLst/>
                  <a:ahLst/>
                  <a:cxnLst>
                    <a:cxn ang="0">
                      <a:pos x="17" y="56"/>
                    </a:cxn>
                    <a:cxn ang="0">
                      <a:pos x="17" y="4"/>
                    </a:cxn>
                    <a:cxn ang="0">
                      <a:pos x="24" y="4"/>
                    </a:cxn>
                    <a:cxn ang="0">
                      <a:pos x="24" y="56"/>
                    </a:cxn>
                    <a:cxn ang="0">
                      <a:pos x="17" y="56"/>
                    </a:cxn>
                    <a:cxn ang="0">
                      <a:pos x="0" y="0"/>
                    </a:cxn>
                    <a:cxn ang="0">
                      <a:pos x="41" y="0"/>
                    </a:cxn>
                    <a:cxn ang="0">
                      <a:pos x="41" y="8"/>
                    </a:cxn>
                    <a:cxn ang="0">
                      <a:pos x="0" y="8"/>
                    </a:cxn>
                    <a:cxn ang="0">
                      <a:pos x="0" y="0"/>
                    </a:cxn>
                  </a:cxnLst>
                  <a:rect l="0" t="0" r="r" b="b"/>
                  <a:pathLst>
                    <a:path w="41" h="56">
                      <a:moveTo>
                        <a:pt x="17" y="56"/>
                      </a:moveTo>
                      <a:lnTo>
                        <a:pt x="17" y="4"/>
                      </a:lnTo>
                      <a:lnTo>
                        <a:pt x="24" y="4"/>
                      </a:lnTo>
                      <a:lnTo>
                        <a:pt x="24" y="56"/>
                      </a:lnTo>
                      <a:lnTo>
                        <a:pt x="17" y="56"/>
                      </a:lnTo>
                      <a:close/>
                      <a:moveTo>
                        <a:pt x="0" y="0"/>
                      </a:moveTo>
                      <a:lnTo>
                        <a:pt x="41" y="0"/>
                      </a:lnTo>
                      <a:lnTo>
                        <a:pt x="41"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05"/>
                <p:cNvSpPr>
                  <a:spLocks noEditPoints="1"/>
                </p:cNvSpPr>
                <p:nvPr/>
              </p:nvSpPr>
              <p:spPr bwMode="auto">
                <a:xfrm>
                  <a:off x="7227683" y="4649789"/>
                  <a:ext cx="66462" cy="47625"/>
                </a:xfrm>
                <a:custGeom>
                  <a:avLst/>
                  <a:gdLst/>
                  <a:ahLst/>
                  <a:cxnLst>
                    <a:cxn ang="0">
                      <a:pos x="21" y="30"/>
                    </a:cxn>
                    <a:cxn ang="0">
                      <a:pos x="21" y="30"/>
                    </a:cxn>
                    <a:cxn ang="0">
                      <a:pos x="21" y="0"/>
                    </a:cxn>
                    <a:cxn ang="0">
                      <a:pos x="21" y="30"/>
                    </a:cxn>
                    <a:cxn ang="0">
                      <a:pos x="0" y="0"/>
                    </a:cxn>
                    <a:cxn ang="0">
                      <a:pos x="41" y="0"/>
                    </a:cxn>
                    <a:cxn ang="0">
                      <a:pos x="0" y="0"/>
                    </a:cxn>
                  </a:cxnLst>
                  <a:rect l="0" t="0" r="r" b="b"/>
                  <a:pathLst>
                    <a:path w="41" h="30">
                      <a:moveTo>
                        <a:pt x="21" y="30"/>
                      </a:moveTo>
                      <a:lnTo>
                        <a:pt x="21" y="30"/>
                      </a:lnTo>
                      <a:lnTo>
                        <a:pt x="21" y="0"/>
                      </a:lnTo>
                      <a:lnTo>
                        <a:pt x="21" y="30"/>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06"/>
                <p:cNvSpPr>
                  <a:spLocks noEditPoints="1"/>
                </p:cNvSpPr>
                <p:nvPr/>
              </p:nvSpPr>
              <p:spPr bwMode="auto">
                <a:xfrm>
                  <a:off x="7227683" y="4645027"/>
                  <a:ext cx="66462" cy="52388"/>
                </a:xfrm>
                <a:custGeom>
                  <a:avLst/>
                  <a:gdLst/>
                  <a:ahLst/>
                  <a:cxnLst>
                    <a:cxn ang="0">
                      <a:pos x="17" y="33"/>
                    </a:cxn>
                    <a:cxn ang="0">
                      <a:pos x="17" y="3"/>
                    </a:cxn>
                    <a:cxn ang="0">
                      <a:pos x="24" y="3"/>
                    </a:cxn>
                    <a:cxn ang="0">
                      <a:pos x="24" y="33"/>
                    </a:cxn>
                    <a:cxn ang="0">
                      <a:pos x="17" y="33"/>
                    </a:cxn>
                    <a:cxn ang="0">
                      <a:pos x="0" y="0"/>
                    </a:cxn>
                    <a:cxn ang="0">
                      <a:pos x="41" y="0"/>
                    </a:cxn>
                    <a:cxn ang="0">
                      <a:pos x="41" y="7"/>
                    </a:cxn>
                    <a:cxn ang="0">
                      <a:pos x="0" y="7"/>
                    </a:cxn>
                    <a:cxn ang="0">
                      <a:pos x="0" y="0"/>
                    </a:cxn>
                  </a:cxnLst>
                  <a:rect l="0" t="0" r="r" b="b"/>
                  <a:pathLst>
                    <a:path w="41" h="33">
                      <a:moveTo>
                        <a:pt x="17" y="33"/>
                      </a:moveTo>
                      <a:lnTo>
                        <a:pt x="17" y="3"/>
                      </a:lnTo>
                      <a:lnTo>
                        <a:pt x="24" y="3"/>
                      </a:lnTo>
                      <a:lnTo>
                        <a:pt x="24" y="33"/>
                      </a:lnTo>
                      <a:lnTo>
                        <a:pt x="17" y="33"/>
                      </a:lnTo>
                      <a:close/>
                      <a:moveTo>
                        <a:pt x="0" y="0"/>
                      </a:moveTo>
                      <a:lnTo>
                        <a:pt x="41" y="0"/>
                      </a:lnTo>
                      <a:lnTo>
                        <a:pt x="41"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07"/>
                <p:cNvSpPr>
                  <a:spLocks noEditPoints="1"/>
                </p:cNvSpPr>
                <p:nvPr/>
              </p:nvSpPr>
              <p:spPr bwMode="auto">
                <a:xfrm>
                  <a:off x="5809305" y="4756152"/>
                  <a:ext cx="64840" cy="69850"/>
                </a:xfrm>
                <a:custGeom>
                  <a:avLst/>
                  <a:gdLst/>
                  <a:ahLst/>
                  <a:cxnLst>
                    <a:cxn ang="0">
                      <a:pos x="20" y="44"/>
                    </a:cxn>
                    <a:cxn ang="0">
                      <a:pos x="20" y="44"/>
                    </a:cxn>
                    <a:cxn ang="0">
                      <a:pos x="20" y="0"/>
                    </a:cxn>
                    <a:cxn ang="0">
                      <a:pos x="20" y="44"/>
                    </a:cxn>
                    <a:cxn ang="0">
                      <a:pos x="0" y="0"/>
                    </a:cxn>
                    <a:cxn ang="0">
                      <a:pos x="40" y="0"/>
                    </a:cxn>
                    <a:cxn ang="0">
                      <a:pos x="0" y="0"/>
                    </a:cxn>
                  </a:cxnLst>
                  <a:rect l="0" t="0" r="r" b="b"/>
                  <a:pathLst>
                    <a:path w="40" h="44">
                      <a:moveTo>
                        <a:pt x="20" y="44"/>
                      </a:moveTo>
                      <a:lnTo>
                        <a:pt x="20" y="44"/>
                      </a:lnTo>
                      <a:lnTo>
                        <a:pt x="20" y="0"/>
                      </a:lnTo>
                      <a:lnTo>
                        <a:pt x="20" y="44"/>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8"/>
                <p:cNvSpPr>
                  <a:spLocks noEditPoints="1"/>
                </p:cNvSpPr>
                <p:nvPr/>
              </p:nvSpPr>
              <p:spPr bwMode="auto">
                <a:xfrm>
                  <a:off x="5809305" y="4749802"/>
                  <a:ext cx="64840" cy="76200"/>
                </a:xfrm>
                <a:custGeom>
                  <a:avLst/>
                  <a:gdLst/>
                  <a:ahLst/>
                  <a:cxnLst>
                    <a:cxn ang="0">
                      <a:pos x="17" y="48"/>
                    </a:cxn>
                    <a:cxn ang="0">
                      <a:pos x="17" y="4"/>
                    </a:cxn>
                    <a:cxn ang="0">
                      <a:pos x="24" y="4"/>
                    </a:cxn>
                    <a:cxn ang="0">
                      <a:pos x="24" y="48"/>
                    </a:cxn>
                    <a:cxn ang="0">
                      <a:pos x="17" y="48"/>
                    </a:cxn>
                    <a:cxn ang="0">
                      <a:pos x="0" y="0"/>
                    </a:cxn>
                    <a:cxn ang="0">
                      <a:pos x="40" y="0"/>
                    </a:cxn>
                    <a:cxn ang="0">
                      <a:pos x="40" y="7"/>
                    </a:cxn>
                    <a:cxn ang="0">
                      <a:pos x="0" y="7"/>
                    </a:cxn>
                    <a:cxn ang="0">
                      <a:pos x="0" y="0"/>
                    </a:cxn>
                  </a:cxnLst>
                  <a:rect l="0" t="0" r="r" b="b"/>
                  <a:pathLst>
                    <a:path w="40" h="48">
                      <a:moveTo>
                        <a:pt x="17" y="48"/>
                      </a:moveTo>
                      <a:lnTo>
                        <a:pt x="17" y="4"/>
                      </a:lnTo>
                      <a:lnTo>
                        <a:pt x="24" y="4"/>
                      </a:lnTo>
                      <a:lnTo>
                        <a:pt x="24" y="48"/>
                      </a:lnTo>
                      <a:lnTo>
                        <a:pt x="17" y="48"/>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09"/>
                <p:cNvSpPr>
                  <a:spLocks noEditPoints="1"/>
                </p:cNvSpPr>
                <p:nvPr/>
              </p:nvSpPr>
              <p:spPr bwMode="auto">
                <a:xfrm>
                  <a:off x="7490285" y="4614864"/>
                  <a:ext cx="64840" cy="117475"/>
                </a:xfrm>
                <a:custGeom>
                  <a:avLst/>
                  <a:gdLst/>
                  <a:ahLst/>
                  <a:cxnLst>
                    <a:cxn ang="0">
                      <a:pos x="20" y="74"/>
                    </a:cxn>
                    <a:cxn ang="0">
                      <a:pos x="20" y="74"/>
                    </a:cxn>
                    <a:cxn ang="0">
                      <a:pos x="20" y="0"/>
                    </a:cxn>
                    <a:cxn ang="0">
                      <a:pos x="20" y="74"/>
                    </a:cxn>
                    <a:cxn ang="0">
                      <a:pos x="0" y="0"/>
                    </a:cxn>
                    <a:cxn ang="0">
                      <a:pos x="40" y="0"/>
                    </a:cxn>
                    <a:cxn ang="0">
                      <a:pos x="0" y="0"/>
                    </a:cxn>
                  </a:cxnLst>
                  <a:rect l="0" t="0" r="r" b="b"/>
                  <a:pathLst>
                    <a:path w="40" h="74">
                      <a:moveTo>
                        <a:pt x="20" y="74"/>
                      </a:moveTo>
                      <a:lnTo>
                        <a:pt x="20" y="74"/>
                      </a:lnTo>
                      <a:lnTo>
                        <a:pt x="20" y="0"/>
                      </a:lnTo>
                      <a:lnTo>
                        <a:pt x="20" y="74"/>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10"/>
                <p:cNvSpPr>
                  <a:spLocks noEditPoints="1"/>
                </p:cNvSpPr>
                <p:nvPr/>
              </p:nvSpPr>
              <p:spPr bwMode="auto">
                <a:xfrm>
                  <a:off x="7490285" y="4610102"/>
                  <a:ext cx="64840" cy="122238"/>
                </a:xfrm>
                <a:custGeom>
                  <a:avLst/>
                  <a:gdLst/>
                  <a:ahLst/>
                  <a:cxnLst>
                    <a:cxn ang="0">
                      <a:pos x="17" y="77"/>
                    </a:cxn>
                    <a:cxn ang="0">
                      <a:pos x="17" y="3"/>
                    </a:cxn>
                    <a:cxn ang="0">
                      <a:pos x="24" y="3"/>
                    </a:cxn>
                    <a:cxn ang="0">
                      <a:pos x="24" y="77"/>
                    </a:cxn>
                    <a:cxn ang="0">
                      <a:pos x="17" y="77"/>
                    </a:cxn>
                    <a:cxn ang="0">
                      <a:pos x="0" y="0"/>
                    </a:cxn>
                    <a:cxn ang="0">
                      <a:pos x="40" y="0"/>
                    </a:cxn>
                    <a:cxn ang="0">
                      <a:pos x="40" y="7"/>
                    </a:cxn>
                    <a:cxn ang="0">
                      <a:pos x="0" y="7"/>
                    </a:cxn>
                    <a:cxn ang="0">
                      <a:pos x="0" y="0"/>
                    </a:cxn>
                  </a:cxnLst>
                  <a:rect l="0" t="0" r="r" b="b"/>
                  <a:pathLst>
                    <a:path w="40" h="77">
                      <a:moveTo>
                        <a:pt x="17" y="77"/>
                      </a:moveTo>
                      <a:lnTo>
                        <a:pt x="17" y="3"/>
                      </a:lnTo>
                      <a:lnTo>
                        <a:pt x="24" y="3"/>
                      </a:lnTo>
                      <a:lnTo>
                        <a:pt x="24" y="77"/>
                      </a:lnTo>
                      <a:lnTo>
                        <a:pt x="17" y="77"/>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11"/>
                <p:cNvSpPr>
                  <a:spLocks noEditPoints="1"/>
                </p:cNvSpPr>
                <p:nvPr/>
              </p:nvSpPr>
              <p:spPr bwMode="auto">
                <a:xfrm>
                  <a:off x="6071908" y="4708527"/>
                  <a:ext cx="64840" cy="82550"/>
                </a:xfrm>
                <a:custGeom>
                  <a:avLst/>
                  <a:gdLst/>
                  <a:ahLst/>
                  <a:cxnLst>
                    <a:cxn ang="0">
                      <a:pos x="20" y="52"/>
                    </a:cxn>
                    <a:cxn ang="0">
                      <a:pos x="20" y="52"/>
                    </a:cxn>
                    <a:cxn ang="0">
                      <a:pos x="20" y="0"/>
                    </a:cxn>
                    <a:cxn ang="0">
                      <a:pos x="20" y="52"/>
                    </a:cxn>
                    <a:cxn ang="0">
                      <a:pos x="0" y="0"/>
                    </a:cxn>
                    <a:cxn ang="0">
                      <a:pos x="40" y="0"/>
                    </a:cxn>
                    <a:cxn ang="0">
                      <a:pos x="0" y="0"/>
                    </a:cxn>
                  </a:cxnLst>
                  <a:rect l="0" t="0" r="r" b="b"/>
                  <a:pathLst>
                    <a:path w="40" h="52">
                      <a:moveTo>
                        <a:pt x="20" y="52"/>
                      </a:moveTo>
                      <a:lnTo>
                        <a:pt x="20" y="52"/>
                      </a:lnTo>
                      <a:lnTo>
                        <a:pt x="20" y="0"/>
                      </a:lnTo>
                      <a:lnTo>
                        <a:pt x="20" y="52"/>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2"/>
                <p:cNvSpPr>
                  <a:spLocks noEditPoints="1"/>
                </p:cNvSpPr>
                <p:nvPr/>
              </p:nvSpPr>
              <p:spPr bwMode="auto">
                <a:xfrm>
                  <a:off x="6071908" y="4703764"/>
                  <a:ext cx="64840" cy="87313"/>
                </a:xfrm>
                <a:custGeom>
                  <a:avLst/>
                  <a:gdLst/>
                  <a:ahLst/>
                  <a:cxnLst>
                    <a:cxn ang="0">
                      <a:pos x="16" y="55"/>
                    </a:cxn>
                    <a:cxn ang="0">
                      <a:pos x="16" y="3"/>
                    </a:cxn>
                    <a:cxn ang="0">
                      <a:pos x="23" y="3"/>
                    </a:cxn>
                    <a:cxn ang="0">
                      <a:pos x="23" y="55"/>
                    </a:cxn>
                    <a:cxn ang="0">
                      <a:pos x="16" y="55"/>
                    </a:cxn>
                    <a:cxn ang="0">
                      <a:pos x="0" y="0"/>
                    </a:cxn>
                    <a:cxn ang="0">
                      <a:pos x="40" y="0"/>
                    </a:cxn>
                    <a:cxn ang="0">
                      <a:pos x="40" y="7"/>
                    </a:cxn>
                    <a:cxn ang="0">
                      <a:pos x="0" y="7"/>
                    </a:cxn>
                    <a:cxn ang="0">
                      <a:pos x="0" y="0"/>
                    </a:cxn>
                  </a:cxnLst>
                  <a:rect l="0" t="0" r="r" b="b"/>
                  <a:pathLst>
                    <a:path w="40" h="55">
                      <a:moveTo>
                        <a:pt x="16" y="55"/>
                      </a:moveTo>
                      <a:lnTo>
                        <a:pt x="16" y="3"/>
                      </a:lnTo>
                      <a:lnTo>
                        <a:pt x="23" y="3"/>
                      </a:lnTo>
                      <a:lnTo>
                        <a:pt x="23" y="55"/>
                      </a:lnTo>
                      <a:lnTo>
                        <a:pt x="16" y="55"/>
                      </a:lnTo>
                      <a:close/>
                      <a:moveTo>
                        <a:pt x="0" y="0"/>
                      </a:moveTo>
                      <a:lnTo>
                        <a:pt x="40" y="0"/>
                      </a:lnTo>
                      <a:lnTo>
                        <a:pt x="40"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3"/>
                <p:cNvSpPr>
                  <a:spLocks noEditPoints="1"/>
                </p:cNvSpPr>
                <p:nvPr/>
              </p:nvSpPr>
              <p:spPr bwMode="auto">
                <a:xfrm>
                  <a:off x="7741541" y="4802189"/>
                  <a:ext cx="64840" cy="34925"/>
                </a:xfrm>
                <a:custGeom>
                  <a:avLst/>
                  <a:gdLst/>
                  <a:ahLst/>
                  <a:cxnLst>
                    <a:cxn ang="0">
                      <a:pos x="20" y="22"/>
                    </a:cxn>
                    <a:cxn ang="0">
                      <a:pos x="20" y="22"/>
                    </a:cxn>
                    <a:cxn ang="0">
                      <a:pos x="20" y="0"/>
                    </a:cxn>
                    <a:cxn ang="0">
                      <a:pos x="20" y="22"/>
                    </a:cxn>
                    <a:cxn ang="0">
                      <a:pos x="0" y="0"/>
                    </a:cxn>
                    <a:cxn ang="0">
                      <a:pos x="40" y="0"/>
                    </a:cxn>
                    <a:cxn ang="0">
                      <a:pos x="0" y="0"/>
                    </a:cxn>
                  </a:cxnLst>
                  <a:rect l="0" t="0" r="r" b="b"/>
                  <a:pathLst>
                    <a:path w="40" h="22">
                      <a:moveTo>
                        <a:pt x="20" y="22"/>
                      </a:moveTo>
                      <a:lnTo>
                        <a:pt x="20" y="22"/>
                      </a:lnTo>
                      <a:lnTo>
                        <a:pt x="20" y="0"/>
                      </a:lnTo>
                      <a:lnTo>
                        <a:pt x="20" y="22"/>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4"/>
                <p:cNvSpPr>
                  <a:spLocks noEditPoints="1"/>
                </p:cNvSpPr>
                <p:nvPr/>
              </p:nvSpPr>
              <p:spPr bwMode="auto">
                <a:xfrm>
                  <a:off x="7741541" y="4795839"/>
                  <a:ext cx="64840" cy="41275"/>
                </a:xfrm>
                <a:custGeom>
                  <a:avLst/>
                  <a:gdLst/>
                  <a:ahLst/>
                  <a:cxnLst>
                    <a:cxn ang="0">
                      <a:pos x="17" y="26"/>
                    </a:cxn>
                    <a:cxn ang="0">
                      <a:pos x="17" y="4"/>
                    </a:cxn>
                    <a:cxn ang="0">
                      <a:pos x="23" y="4"/>
                    </a:cxn>
                    <a:cxn ang="0">
                      <a:pos x="23" y="26"/>
                    </a:cxn>
                    <a:cxn ang="0">
                      <a:pos x="17" y="26"/>
                    </a:cxn>
                    <a:cxn ang="0">
                      <a:pos x="0" y="0"/>
                    </a:cxn>
                    <a:cxn ang="0">
                      <a:pos x="40" y="0"/>
                    </a:cxn>
                    <a:cxn ang="0">
                      <a:pos x="40" y="8"/>
                    </a:cxn>
                    <a:cxn ang="0">
                      <a:pos x="0" y="8"/>
                    </a:cxn>
                    <a:cxn ang="0">
                      <a:pos x="0" y="0"/>
                    </a:cxn>
                  </a:cxnLst>
                  <a:rect l="0" t="0" r="r" b="b"/>
                  <a:pathLst>
                    <a:path w="40" h="26">
                      <a:moveTo>
                        <a:pt x="17" y="26"/>
                      </a:moveTo>
                      <a:lnTo>
                        <a:pt x="17" y="4"/>
                      </a:lnTo>
                      <a:lnTo>
                        <a:pt x="23" y="4"/>
                      </a:lnTo>
                      <a:lnTo>
                        <a:pt x="23" y="26"/>
                      </a:lnTo>
                      <a:lnTo>
                        <a:pt x="17" y="26"/>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5"/>
                <p:cNvSpPr>
                  <a:spLocks noEditPoints="1"/>
                </p:cNvSpPr>
                <p:nvPr/>
              </p:nvSpPr>
              <p:spPr bwMode="auto">
                <a:xfrm>
                  <a:off x="6323163" y="4370389"/>
                  <a:ext cx="64840" cy="163513"/>
                </a:xfrm>
                <a:custGeom>
                  <a:avLst/>
                  <a:gdLst/>
                  <a:ahLst/>
                  <a:cxnLst>
                    <a:cxn ang="0">
                      <a:pos x="20" y="103"/>
                    </a:cxn>
                    <a:cxn ang="0">
                      <a:pos x="20" y="103"/>
                    </a:cxn>
                    <a:cxn ang="0">
                      <a:pos x="20" y="0"/>
                    </a:cxn>
                    <a:cxn ang="0">
                      <a:pos x="20" y="103"/>
                    </a:cxn>
                    <a:cxn ang="0">
                      <a:pos x="0" y="0"/>
                    </a:cxn>
                    <a:cxn ang="0">
                      <a:pos x="40" y="0"/>
                    </a:cxn>
                    <a:cxn ang="0">
                      <a:pos x="0" y="0"/>
                    </a:cxn>
                  </a:cxnLst>
                  <a:rect l="0" t="0" r="r" b="b"/>
                  <a:pathLst>
                    <a:path w="40" h="103">
                      <a:moveTo>
                        <a:pt x="20" y="103"/>
                      </a:moveTo>
                      <a:lnTo>
                        <a:pt x="20" y="103"/>
                      </a:lnTo>
                      <a:lnTo>
                        <a:pt x="20" y="0"/>
                      </a:lnTo>
                      <a:lnTo>
                        <a:pt x="20" y="103"/>
                      </a:lnTo>
                      <a:close/>
                      <a:moveTo>
                        <a:pt x="0" y="0"/>
                      </a:moveTo>
                      <a:lnTo>
                        <a:pt x="4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16"/>
                <p:cNvSpPr>
                  <a:spLocks noEditPoints="1"/>
                </p:cNvSpPr>
                <p:nvPr/>
              </p:nvSpPr>
              <p:spPr bwMode="auto">
                <a:xfrm>
                  <a:off x="6323163" y="4364039"/>
                  <a:ext cx="64840" cy="169863"/>
                </a:xfrm>
                <a:custGeom>
                  <a:avLst/>
                  <a:gdLst/>
                  <a:ahLst/>
                  <a:cxnLst>
                    <a:cxn ang="0">
                      <a:pos x="16" y="107"/>
                    </a:cxn>
                    <a:cxn ang="0">
                      <a:pos x="16" y="4"/>
                    </a:cxn>
                    <a:cxn ang="0">
                      <a:pos x="23" y="4"/>
                    </a:cxn>
                    <a:cxn ang="0">
                      <a:pos x="23" y="107"/>
                    </a:cxn>
                    <a:cxn ang="0">
                      <a:pos x="16" y="107"/>
                    </a:cxn>
                    <a:cxn ang="0">
                      <a:pos x="0" y="0"/>
                    </a:cxn>
                    <a:cxn ang="0">
                      <a:pos x="40" y="0"/>
                    </a:cxn>
                    <a:cxn ang="0">
                      <a:pos x="40" y="8"/>
                    </a:cxn>
                    <a:cxn ang="0">
                      <a:pos x="0" y="8"/>
                    </a:cxn>
                    <a:cxn ang="0">
                      <a:pos x="0" y="0"/>
                    </a:cxn>
                  </a:cxnLst>
                  <a:rect l="0" t="0" r="r" b="b"/>
                  <a:pathLst>
                    <a:path w="40" h="107">
                      <a:moveTo>
                        <a:pt x="16" y="107"/>
                      </a:moveTo>
                      <a:lnTo>
                        <a:pt x="16" y="4"/>
                      </a:lnTo>
                      <a:lnTo>
                        <a:pt x="23" y="4"/>
                      </a:lnTo>
                      <a:lnTo>
                        <a:pt x="23" y="107"/>
                      </a:lnTo>
                      <a:lnTo>
                        <a:pt x="16" y="107"/>
                      </a:lnTo>
                      <a:close/>
                      <a:moveTo>
                        <a:pt x="0" y="0"/>
                      </a:moveTo>
                      <a:lnTo>
                        <a:pt x="40" y="0"/>
                      </a:lnTo>
                      <a:lnTo>
                        <a:pt x="40"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7"/>
                <p:cNvSpPr>
                  <a:spLocks noEditPoints="1"/>
                </p:cNvSpPr>
                <p:nvPr/>
              </p:nvSpPr>
              <p:spPr bwMode="auto">
                <a:xfrm>
                  <a:off x="8002522" y="2689227"/>
                  <a:ext cx="66462" cy="665163"/>
                </a:xfrm>
                <a:custGeom>
                  <a:avLst/>
                  <a:gdLst/>
                  <a:ahLst/>
                  <a:cxnLst>
                    <a:cxn ang="0">
                      <a:pos x="21" y="419"/>
                    </a:cxn>
                    <a:cxn ang="0">
                      <a:pos x="21" y="419"/>
                    </a:cxn>
                    <a:cxn ang="0">
                      <a:pos x="21" y="0"/>
                    </a:cxn>
                    <a:cxn ang="0">
                      <a:pos x="21" y="419"/>
                    </a:cxn>
                    <a:cxn ang="0">
                      <a:pos x="0" y="0"/>
                    </a:cxn>
                    <a:cxn ang="0">
                      <a:pos x="41" y="0"/>
                    </a:cxn>
                    <a:cxn ang="0">
                      <a:pos x="0" y="0"/>
                    </a:cxn>
                  </a:cxnLst>
                  <a:rect l="0" t="0" r="r" b="b"/>
                  <a:pathLst>
                    <a:path w="41" h="419">
                      <a:moveTo>
                        <a:pt x="21" y="419"/>
                      </a:moveTo>
                      <a:lnTo>
                        <a:pt x="21" y="419"/>
                      </a:lnTo>
                      <a:lnTo>
                        <a:pt x="21" y="0"/>
                      </a:lnTo>
                      <a:lnTo>
                        <a:pt x="21" y="419"/>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8"/>
                <p:cNvSpPr>
                  <a:spLocks noEditPoints="1"/>
                </p:cNvSpPr>
                <p:nvPr/>
              </p:nvSpPr>
              <p:spPr bwMode="auto">
                <a:xfrm>
                  <a:off x="8002522" y="2682877"/>
                  <a:ext cx="66462" cy="671513"/>
                </a:xfrm>
                <a:custGeom>
                  <a:avLst/>
                  <a:gdLst/>
                  <a:ahLst/>
                  <a:cxnLst>
                    <a:cxn ang="0">
                      <a:pos x="17" y="423"/>
                    </a:cxn>
                    <a:cxn ang="0">
                      <a:pos x="17" y="4"/>
                    </a:cxn>
                    <a:cxn ang="0">
                      <a:pos x="24" y="4"/>
                    </a:cxn>
                    <a:cxn ang="0">
                      <a:pos x="24" y="423"/>
                    </a:cxn>
                    <a:cxn ang="0">
                      <a:pos x="17" y="423"/>
                    </a:cxn>
                    <a:cxn ang="0">
                      <a:pos x="0" y="0"/>
                    </a:cxn>
                    <a:cxn ang="0">
                      <a:pos x="41" y="0"/>
                    </a:cxn>
                    <a:cxn ang="0">
                      <a:pos x="41" y="8"/>
                    </a:cxn>
                    <a:cxn ang="0">
                      <a:pos x="0" y="8"/>
                    </a:cxn>
                    <a:cxn ang="0">
                      <a:pos x="0" y="0"/>
                    </a:cxn>
                  </a:cxnLst>
                  <a:rect l="0" t="0" r="r" b="b"/>
                  <a:pathLst>
                    <a:path w="41" h="423">
                      <a:moveTo>
                        <a:pt x="17" y="423"/>
                      </a:moveTo>
                      <a:lnTo>
                        <a:pt x="17" y="4"/>
                      </a:lnTo>
                      <a:lnTo>
                        <a:pt x="24" y="4"/>
                      </a:lnTo>
                      <a:lnTo>
                        <a:pt x="24" y="423"/>
                      </a:lnTo>
                      <a:lnTo>
                        <a:pt x="17" y="423"/>
                      </a:lnTo>
                      <a:close/>
                      <a:moveTo>
                        <a:pt x="0" y="0"/>
                      </a:moveTo>
                      <a:lnTo>
                        <a:pt x="41" y="0"/>
                      </a:lnTo>
                      <a:lnTo>
                        <a:pt x="41"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9"/>
                <p:cNvSpPr>
                  <a:spLocks noEditPoints="1"/>
                </p:cNvSpPr>
                <p:nvPr/>
              </p:nvSpPr>
              <p:spPr bwMode="auto">
                <a:xfrm>
                  <a:off x="6584145" y="4686302"/>
                  <a:ext cx="66462" cy="69850"/>
                </a:xfrm>
                <a:custGeom>
                  <a:avLst/>
                  <a:gdLst/>
                  <a:ahLst/>
                  <a:cxnLst>
                    <a:cxn ang="0">
                      <a:pos x="20" y="44"/>
                    </a:cxn>
                    <a:cxn ang="0">
                      <a:pos x="20" y="44"/>
                    </a:cxn>
                    <a:cxn ang="0">
                      <a:pos x="20" y="0"/>
                    </a:cxn>
                    <a:cxn ang="0">
                      <a:pos x="20" y="44"/>
                    </a:cxn>
                    <a:cxn ang="0">
                      <a:pos x="0" y="0"/>
                    </a:cxn>
                    <a:cxn ang="0">
                      <a:pos x="41" y="0"/>
                    </a:cxn>
                    <a:cxn ang="0">
                      <a:pos x="0" y="0"/>
                    </a:cxn>
                  </a:cxnLst>
                  <a:rect l="0" t="0" r="r" b="b"/>
                  <a:pathLst>
                    <a:path w="41" h="44">
                      <a:moveTo>
                        <a:pt x="20" y="44"/>
                      </a:moveTo>
                      <a:lnTo>
                        <a:pt x="20" y="44"/>
                      </a:lnTo>
                      <a:lnTo>
                        <a:pt x="20" y="0"/>
                      </a:lnTo>
                      <a:lnTo>
                        <a:pt x="20" y="44"/>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20"/>
                <p:cNvSpPr>
                  <a:spLocks noEditPoints="1"/>
                </p:cNvSpPr>
                <p:nvPr/>
              </p:nvSpPr>
              <p:spPr bwMode="auto">
                <a:xfrm>
                  <a:off x="6584145" y="4679952"/>
                  <a:ext cx="66462" cy="76200"/>
                </a:xfrm>
                <a:custGeom>
                  <a:avLst/>
                  <a:gdLst/>
                  <a:ahLst/>
                  <a:cxnLst>
                    <a:cxn ang="0">
                      <a:pos x="17" y="48"/>
                    </a:cxn>
                    <a:cxn ang="0">
                      <a:pos x="17" y="4"/>
                    </a:cxn>
                    <a:cxn ang="0">
                      <a:pos x="24" y="4"/>
                    </a:cxn>
                    <a:cxn ang="0">
                      <a:pos x="24" y="48"/>
                    </a:cxn>
                    <a:cxn ang="0">
                      <a:pos x="17" y="48"/>
                    </a:cxn>
                    <a:cxn ang="0">
                      <a:pos x="0" y="0"/>
                    </a:cxn>
                    <a:cxn ang="0">
                      <a:pos x="41" y="0"/>
                    </a:cxn>
                    <a:cxn ang="0">
                      <a:pos x="41" y="7"/>
                    </a:cxn>
                    <a:cxn ang="0">
                      <a:pos x="0" y="7"/>
                    </a:cxn>
                    <a:cxn ang="0">
                      <a:pos x="0" y="0"/>
                    </a:cxn>
                  </a:cxnLst>
                  <a:rect l="0" t="0" r="r" b="b"/>
                  <a:pathLst>
                    <a:path w="41" h="48">
                      <a:moveTo>
                        <a:pt x="17" y="48"/>
                      </a:moveTo>
                      <a:lnTo>
                        <a:pt x="17" y="4"/>
                      </a:lnTo>
                      <a:lnTo>
                        <a:pt x="24" y="4"/>
                      </a:lnTo>
                      <a:lnTo>
                        <a:pt x="24" y="48"/>
                      </a:lnTo>
                      <a:lnTo>
                        <a:pt x="17" y="48"/>
                      </a:lnTo>
                      <a:close/>
                      <a:moveTo>
                        <a:pt x="0" y="0"/>
                      </a:moveTo>
                      <a:lnTo>
                        <a:pt x="41" y="0"/>
                      </a:lnTo>
                      <a:lnTo>
                        <a:pt x="41" y="7"/>
                      </a:lnTo>
                      <a:lnTo>
                        <a:pt x="0" y="7"/>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21"/>
                <p:cNvSpPr>
                  <a:spLocks noEditPoints="1"/>
                </p:cNvSpPr>
                <p:nvPr/>
              </p:nvSpPr>
              <p:spPr bwMode="auto">
                <a:xfrm>
                  <a:off x="8253778" y="3448052"/>
                  <a:ext cx="66462" cy="385763"/>
                </a:xfrm>
                <a:custGeom>
                  <a:avLst/>
                  <a:gdLst/>
                  <a:ahLst/>
                  <a:cxnLst>
                    <a:cxn ang="0">
                      <a:pos x="21" y="243"/>
                    </a:cxn>
                    <a:cxn ang="0">
                      <a:pos x="21" y="243"/>
                    </a:cxn>
                    <a:cxn ang="0">
                      <a:pos x="21" y="0"/>
                    </a:cxn>
                    <a:cxn ang="0">
                      <a:pos x="21" y="243"/>
                    </a:cxn>
                    <a:cxn ang="0">
                      <a:pos x="0" y="0"/>
                    </a:cxn>
                    <a:cxn ang="0">
                      <a:pos x="41" y="0"/>
                    </a:cxn>
                    <a:cxn ang="0">
                      <a:pos x="0" y="0"/>
                    </a:cxn>
                  </a:cxnLst>
                  <a:rect l="0" t="0" r="r" b="b"/>
                  <a:pathLst>
                    <a:path w="41" h="243">
                      <a:moveTo>
                        <a:pt x="21" y="243"/>
                      </a:moveTo>
                      <a:lnTo>
                        <a:pt x="21" y="243"/>
                      </a:lnTo>
                      <a:lnTo>
                        <a:pt x="21" y="0"/>
                      </a:lnTo>
                      <a:lnTo>
                        <a:pt x="21" y="243"/>
                      </a:lnTo>
                      <a:close/>
                      <a:moveTo>
                        <a:pt x="0" y="0"/>
                      </a:moveTo>
                      <a:lnTo>
                        <a:pt x="41"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22"/>
                <p:cNvSpPr>
                  <a:spLocks noEditPoints="1"/>
                </p:cNvSpPr>
                <p:nvPr/>
              </p:nvSpPr>
              <p:spPr bwMode="auto">
                <a:xfrm>
                  <a:off x="8253778" y="3441702"/>
                  <a:ext cx="66462" cy="392113"/>
                </a:xfrm>
                <a:custGeom>
                  <a:avLst/>
                  <a:gdLst/>
                  <a:ahLst/>
                  <a:cxnLst>
                    <a:cxn ang="0">
                      <a:pos x="17" y="247"/>
                    </a:cxn>
                    <a:cxn ang="0">
                      <a:pos x="17" y="4"/>
                    </a:cxn>
                    <a:cxn ang="0">
                      <a:pos x="24" y="4"/>
                    </a:cxn>
                    <a:cxn ang="0">
                      <a:pos x="24" y="247"/>
                    </a:cxn>
                    <a:cxn ang="0">
                      <a:pos x="17" y="247"/>
                    </a:cxn>
                    <a:cxn ang="0">
                      <a:pos x="0" y="0"/>
                    </a:cxn>
                    <a:cxn ang="0">
                      <a:pos x="41" y="0"/>
                    </a:cxn>
                    <a:cxn ang="0">
                      <a:pos x="41" y="8"/>
                    </a:cxn>
                    <a:cxn ang="0">
                      <a:pos x="0" y="8"/>
                    </a:cxn>
                    <a:cxn ang="0">
                      <a:pos x="0" y="0"/>
                    </a:cxn>
                  </a:cxnLst>
                  <a:rect l="0" t="0" r="r" b="b"/>
                  <a:pathLst>
                    <a:path w="41" h="247">
                      <a:moveTo>
                        <a:pt x="17" y="247"/>
                      </a:moveTo>
                      <a:lnTo>
                        <a:pt x="17" y="4"/>
                      </a:lnTo>
                      <a:lnTo>
                        <a:pt x="24" y="4"/>
                      </a:lnTo>
                      <a:lnTo>
                        <a:pt x="24" y="247"/>
                      </a:lnTo>
                      <a:lnTo>
                        <a:pt x="17" y="247"/>
                      </a:lnTo>
                      <a:close/>
                      <a:moveTo>
                        <a:pt x="0" y="0"/>
                      </a:moveTo>
                      <a:lnTo>
                        <a:pt x="41" y="0"/>
                      </a:lnTo>
                      <a:lnTo>
                        <a:pt x="41" y="8"/>
                      </a:lnTo>
                      <a:lnTo>
                        <a:pt x="0" y="8"/>
                      </a:lnTo>
                      <a:lnTo>
                        <a:pt x="0"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23"/>
                <p:cNvSpPr>
                  <a:spLocks noChangeArrowheads="1"/>
                </p:cNvSpPr>
                <p:nvPr/>
              </p:nvSpPr>
              <p:spPr bwMode="auto">
                <a:xfrm>
                  <a:off x="5258164" y="2478089"/>
                  <a:ext cx="11348" cy="2533650"/>
                </a:xfrm>
                <a:prstGeom prst="rect">
                  <a:avLst/>
                </a:pr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4"/>
                <p:cNvSpPr>
                  <a:spLocks noEditPoints="1"/>
                </p:cNvSpPr>
                <p:nvPr/>
              </p:nvSpPr>
              <p:spPr bwMode="auto">
                <a:xfrm>
                  <a:off x="5209534" y="2752727"/>
                  <a:ext cx="53494" cy="2265363"/>
                </a:xfrm>
                <a:custGeom>
                  <a:avLst/>
                  <a:gdLst/>
                  <a:ahLst/>
                  <a:cxnLst>
                    <a:cxn ang="0">
                      <a:pos x="0" y="1420"/>
                    </a:cxn>
                    <a:cxn ang="0">
                      <a:pos x="33" y="1420"/>
                    </a:cxn>
                    <a:cxn ang="0">
                      <a:pos x="33" y="1427"/>
                    </a:cxn>
                    <a:cxn ang="0">
                      <a:pos x="0" y="1427"/>
                    </a:cxn>
                    <a:cxn ang="0">
                      <a:pos x="0" y="1420"/>
                    </a:cxn>
                    <a:cxn ang="0">
                      <a:pos x="0" y="1067"/>
                    </a:cxn>
                    <a:cxn ang="0">
                      <a:pos x="33" y="1067"/>
                    </a:cxn>
                    <a:cxn ang="0">
                      <a:pos x="33" y="1074"/>
                    </a:cxn>
                    <a:cxn ang="0">
                      <a:pos x="0" y="1074"/>
                    </a:cxn>
                    <a:cxn ang="0">
                      <a:pos x="0" y="1067"/>
                    </a:cxn>
                    <a:cxn ang="0">
                      <a:pos x="0" y="714"/>
                    </a:cxn>
                    <a:cxn ang="0">
                      <a:pos x="33" y="714"/>
                    </a:cxn>
                    <a:cxn ang="0">
                      <a:pos x="33" y="721"/>
                    </a:cxn>
                    <a:cxn ang="0">
                      <a:pos x="0" y="721"/>
                    </a:cxn>
                    <a:cxn ang="0">
                      <a:pos x="0" y="714"/>
                    </a:cxn>
                    <a:cxn ang="0">
                      <a:pos x="0" y="361"/>
                    </a:cxn>
                    <a:cxn ang="0">
                      <a:pos x="33" y="361"/>
                    </a:cxn>
                    <a:cxn ang="0">
                      <a:pos x="33" y="368"/>
                    </a:cxn>
                    <a:cxn ang="0">
                      <a:pos x="0" y="368"/>
                    </a:cxn>
                    <a:cxn ang="0">
                      <a:pos x="0" y="361"/>
                    </a:cxn>
                    <a:cxn ang="0">
                      <a:pos x="0" y="0"/>
                    </a:cxn>
                    <a:cxn ang="0">
                      <a:pos x="33" y="0"/>
                    </a:cxn>
                    <a:cxn ang="0">
                      <a:pos x="33" y="8"/>
                    </a:cxn>
                    <a:cxn ang="0">
                      <a:pos x="0" y="8"/>
                    </a:cxn>
                    <a:cxn ang="0">
                      <a:pos x="0" y="0"/>
                    </a:cxn>
                  </a:cxnLst>
                  <a:rect l="0" t="0" r="r" b="b"/>
                  <a:pathLst>
                    <a:path w="33" h="1427">
                      <a:moveTo>
                        <a:pt x="0" y="1420"/>
                      </a:moveTo>
                      <a:lnTo>
                        <a:pt x="33" y="1420"/>
                      </a:lnTo>
                      <a:lnTo>
                        <a:pt x="33" y="1427"/>
                      </a:lnTo>
                      <a:lnTo>
                        <a:pt x="0" y="1427"/>
                      </a:lnTo>
                      <a:lnTo>
                        <a:pt x="0" y="1420"/>
                      </a:lnTo>
                      <a:close/>
                      <a:moveTo>
                        <a:pt x="0" y="1067"/>
                      </a:moveTo>
                      <a:lnTo>
                        <a:pt x="33" y="1067"/>
                      </a:lnTo>
                      <a:lnTo>
                        <a:pt x="33" y="1074"/>
                      </a:lnTo>
                      <a:lnTo>
                        <a:pt x="0" y="1074"/>
                      </a:lnTo>
                      <a:lnTo>
                        <a:pt x="0" y="1067"/>
                      </a:lnTo>
                      <a:close/>
                      <a:moveTo>
                        <a:pt x="0" y="714"/>
                      </a:moveTo>
                      <a:lnTo>
                        <a:pt x="33" y="714"/>
                      </a:lnTo>
                      <a:lnTo>
                        <a:pt x="33" y="721"/>
                      </a:lnTo>
                      <a:lnTo>
                        <a:pt x="0" y="721"/>
                      </a:lnTo>
                      <a:lnTo>
                        <a:pt x="0" y="714"/>
                      </a:lnTo>
                      <a:close/>
                      <a:moveTo>
                        <a:pt x="0" y="361"/>
                      </a:moveTo>
                      <a:lnTo>
                        <a:pt x="33" y="361"/>
                      </a:lnTo>
                      <a:lnTo>
                        <a:pt x="33" y="368"/>
                      </a:lnTo>
                      <a:lnTo>
                        <a:pt x="0" y="368"/>
                      </a:lnTo>
                      <a:lnTo>
                        <a:pt x="0" y="361"/>
                      </a:lnTo>
                      <a:close/>
                      <a:moveTo>
                        <a:pt x="0" y="0"/>
                      </a:moveTo>
                      <a:lnTo>
                        <a:pt x="33" y="0"/>
                      </a:lnTo>
                      <a:lnTo>
                        <a:pt x="33" y="8"/>
                      </a:lnTo>
                      <a:lnTo>
                        <a:pt x="0" y="8"/>
                      </a:lnTo>
                      <a:lnTo>
                        <a:pt x="0" y="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25"/>
                <p:cNvSpPr>
                  <a:spLocks noChangeArrowheads="1"/>
                </p:cNvSpPr>
                <p:nvPr/>
              </p:nvSpPr>
              <p:spPr bwMode="auto">
                <a:xfrm>
                  <a:off x="5263027" y="5006977"/>
                  <a:ext cx="3352235" cy="11113"/>
                </a:xfrm>
                <a:prstGeom prst="rect">
                  <a:avLst/>
                </a:pr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26"/>
                <p:cNvSpPr>
                  <a:spLocks noEditPoints="1"/>
                </p:cNvSpPr>
                <p:nvPr/>
              </p:nvSpPr>
              <p:spPr bwMode="auto">
                <a:xfrm>
                  <a:off x="5258164" y="5011739"/>
                  <a:ext cx="3361961" cy="47625"/>
                </a:xfrm>
                <a:custGeom>
                  <a:avLst/>
                  <a:gdLst/>
                  <a:ahLst/>
                  <a:cxnLst>
                    <a:cxn ang="0">
                      <a:pos x="7" y="0"/>
                    </a:cxn>
                    <a:cxn ang="0">
                      <a:pos x="7" y="30"/>
                    </a:cxn>
                    <a:cxn ang="0">
                      <a:pos x="0" y="30"/>
                    </a:cxn>
                    <a:cxn ang="0">
                      <a:pos x="0" y="0"/>
                    </a:cxn>
                    <a:cxn ang="0">
                      <a:pos x="7" y="0"/>
                    </a:cxn>
                    <a:cxn ang="0">
                      <a:pos x="1037" y="0"/>
                    </a:cxn>
                    <a:cxn ang="0">
                      <a:pos x="1037" y="30"/>
                    </a:cxn>
                    <a:cxn ang="0">
                      <a:pos x="1030" y="30"/>
                    </a:cxn>
                    <a:cxn ang="0">
                      <a:pos x="1030" y="0"/>
                    </a:cxn>
                    <a:cxn ang="0">
                      <a:pos x="1037" y="0"/>
                    </a:cxn>
                    <a:cxn ang="0">
                      <a:pos x="2074" y="0"/>
                    </a:cxn>
                    <a:cxn ang="0">
                      <a:pos x="2074" y="30"/>
                    </a:cxn>
                    <a:cxn ang="0">
                      <a:pos x="2067" y="30"/>
                    </a:cxn>
                    <a:cxn ang="0">
                      <a:pos x="2067" y="0"/>
                    </a:cxn>
                    <a:cxn ang="0">
                      <a:pos x="2074" y="0"/>
                    </a:cxn>
                  </a:cxnLst>
                  <a:rect l="0" t="0" r="r" b="b"/>
                  <a:pathLst>
                    <a:path w="2074" h="30">
                      <a:moveTo>
                        <a:pt x="7" y="0"/>
                      </a:moveTo>
                      <a:lnTo>
                        <a:pt x="7" y="30"/>
                      </a:lnTo>
                      <a:lnTo>
                        <a:pt x="0" y="30"/>
                      </a:lnTo>
                      <a:lnTo>
                        <a:pt x="0" y="0"/>
                      </a:lnTo>
                      <a:lnTo>
                        <a:pt x="7" y="0"/>
                      </a:lnTo>
                      <a:close/>
                      <a:moveTo>
                        <a:pt x="1037" y="0"/>
                      </a:moveTo>
                      <a:lnTo>
                        <a:pt x="1037" y="30"/>
                      </a:lnTo>
                      <a:lnTo>
                        <a:pt x="1030" y="30"/>
                      </a:lnTo>
                      <a:lnTo>
                        <a:pt x="1030" y="0"/>
                      </a:lnTo>
                      <a:lnTo>
                        <a:pt x="1037" y="0"/>
                      </a:lnTo>
                      <a:close/>
                      <a:moveTo>
                        <a:pt x="2074" y="0"/>
                      </a:moveTo>
                      <a:lnTo>
                        <a:pt x="2074" y="30"/>
                      </a:lnTo>
                      <a:lnTo>
                        <a:pt x="2067" y="30"/>
                      </a:lnTo>
                      <a:lnTo>
                        <a:pt x="2067" y="0"/>
                      </a:lnTo>
                      <a:lnTo>
                        <a:pt x="2074" y="0"/>
                      </a:lnTo>
                      <a:close/>
                    </a:path>
                  </a:pathLst>
                </a:custGeom>
                <a:solidFill>
                  <a:srgbClr val="000000"/>
                </a:solidFill>
                <a:ln w="7"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5" name="Rectangle 127"/>
                <p:cNvSpPr>
                  <a:spLocks noChangeArrowheads="1"/>
                </p:cNvSpPr>
                <p:nvPr/>
              </p:nvSpPr>
              <p:spPr bwMode="auto">
                <a:xfrm>
                  <a:off x="5010150" y="4911727"/>
                  <a:ext cx="173448"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26" name="Rectangle 128"/>
                <p:cNvSpPr>
                  <a:spLocks noChangeArrowheads="1"/>
                </p:cNvSpPr>
                <p:nvPr/>
              </p:nvSpPr>
              <p:spPr bwMode="auto">
                <a:xfrm>
                  <a:off x="5010150" y="4351339"/>
                  <a:ext cx="173448"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2</a:t>
                  </a:r>
                  <a:endParaRPr kumimoji="0" lang="en-US" sz="1800" b="0" i="0" u="none" strike="noStrike" cap="none" normalizeH="0" baseline="0">
                    <a:ln>
                      <a:noFill/>
                    </a:ln>
                    <a:solidFill>
                      <a:schemeClr val="tx1"/>
                    </a:solidFill>
                    <a:effectLst/>
                    <a:latin typeface="Arial" pitchFamily="34" charset="0"/>
                  </a:endParaRPr>
                </a:p>
              </p:txBody>
            </p:sp>
            <p:sp>
              <p:nvSpPr>
                <p:cNvPr id="127" name="Rectangle 129"/>
                <p:cNvSpPr>
                  <a:spLocks noChangeArrowheads="1"/>
                </p:cNvSpPr>
                <p:nvPr/>
              </p:nvSpPr>
              <p:spPr bwMode="auto">
                <a:xfrm>
                  <a:off x="5010150" y="3790952"/>
                  <a:ext cx="173448"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4</a:t>
                  </a:r>
                  <a:endParaRPr kumimoji="0" lang="en-US" sz="1800" b="0" i="0" u="none" strike="noStrike" cap="none" normalizeH="0" baseline="0">
                    <a:ln>
                      <a:noFill/>
                    </a:ln>
                    <a:solidFill>
                      <a:schemeClr val="tx1"/>
                    </a:solidFill>
                    <a:effectLst/>
                    <a:latin typeface="Arial" pitchFamily="34" charset="0"/>
                  </a:endParaRPr>
                </a:p>
              </p:txBody>
            </p:sp>
            <p:sp>
              <p:nvSpPr>
                <p:cNvPr id="128" name="Rectangle 130"/>
                <p:cNvSpPr>
                  <a:spLocks noChangeArrowheads="1"/>
                </p:cNvSpPr>
                <p:nvPr/>
              </p:nvSpPr>
              <p:spPr bwMode="auto">
                <a:xfrm>
                  <a:off x="5010150" y="3230564"/>
                  <a:ext cx="173448"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6</a:t>
                  </a:r>
                  <a:endParaRPr kumimoji="0" lang="en-US" sz="1800" b="0" i="0" u="none" strike="noStrike" cap="none" normalizeH="0" baseline="0">
                    <a:ln>
                      <a:noFill/>
                    </a:ln>
                    <a:solidFill>
                      <a:schemeClr val="tx1"/>
                    </a:solidFill>
                    <a:effectLst/>
                    <a:latin typeface="Arial" pitchFamily="34" charset="0"/>
                  </a:endParaRPr>
                </a:p>
              </p:txBody>
            </p:sp>
            <p:sp>
              <p:nvSpPr>
                <p:cNvPr id="129" name="Rectangle 131"/>
                <p:cNvSpPr>
                  <a:spLocks noChangeArrowheads="1"/>
                </p:cNvSpPr>
                <p:nvPr/>
              </p:nvSpPr>
              <p:spPr bwMode="auto">
                <a:xfrm>
                  <a:off x="5010150" y="2670177"/>
                  <a:ext cx="173448"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rPr>
                    <a:t>8</a:t>
                  </a:r>
                  <a:endParaRPr kumimoji="0" lang="en-US" sz="1800" b="0" i="0" u="none" strike="noStrike" cap="none" normalizeH="0" baseline="0">
                    <a:ln>
                      <a:noFill/>
                    </a:ln>
                    <a:solidFill>
                      <a:schemeClr val="tx1"/>
                    </a:solidFill>
                    <a:effectLst/>
                    <a:latin typeface="Arial" pitchFamily="34" charset="0"/>
                  </a:endParaRPr>
                </a:p>
              </p:txBody>
            </p:sp>
            <p:sp>
              <p:nvSpPr>
                <p:cNvPr id="130" name="Rectangle 107"/>
                <p:cNvSpPr>
                  <a:spLocks noChangeArrowheads="1"/>
                </p:cNvSpPr>
                <p:nvPr/>
              </p:nvSpPr>
              <p:spPr bwMode="auto">
                <a:xfrm>
                  <a:off x="6215063" y="2239963"/>
                  <a:ext cx="1031875" cy="304800"/>
                </a:xfrm>
                <a:prstGeom prst="rect">
                  <a:avLst/>
                </a:prstGeom>
                <a:noFill/>
                <a:ln w="9525">
                  <a:noFill/>
                  <a:miter lim="800000"/>
                  <a:headEnd/>
                  <a:tailEnd/>
                </a:ln>
              </p:spPr>
              <p:txBody>
                <a:bodyPr wrap="none" lIns="0" tIns="0" rIns="0" bIns="0">
                  <a:spAutoFit/>
                </a:bodyPr>
                <a:lstStyle/>
                <a:p>
                  <a:pPr eaLnBrk="0" hangingPunct="0"/>
                  <a:r>
                    <a:rPr lang="en-US" sz="2000" u="sng" dirty="0" err="1">
                      <a:solidFill>
                        <a:srgbClr val="000000"/>
                      </a:solidFill>
                    </a:rPr>
                    <a:t>mEPSCs</a:t>
                  </a:r>
                  <a:endParaRPr lang="en-US" sz="2000" u="sng" dirty="0">
                    <a:solidFill>
                      <a:srgbClr val="000000"/>
                    </a:solidFill>
                  </a:endParaRPr>
                </a:p>
              </p:txBody>
            </p:sp>
            <p:sp>
              <p:nvSpPr>
                <p:cNvPr id="131" name="Rectangle 132"/>
                <p:cNvSpPr>
                  <a:spLocks noChangeArrowheads="1"/>
                </p:cNvSpPr>
                <p:nvPr/>
              </p:nvSpPr>
              <p:spPr bwMode="auto">
                <a:xfrm>
                  <a:off x="5780088" y="5049115"/>
                  <a:ext cx="736600" cy="274638"/>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Control</a:t>
                  </a:r>
                </a:p>
              </p:txBody>
            </p:sp>
            <p:sp>
              <p:nvSpPr>
                <p:cNvPr id="132" name="Rectangle 133"/>
                <p:cNvSpPr>
                  <a:spLocks noChangeArrowheads="1"/>
                </p:cNvSpPr>
                <p:nvPr/>
              </p:nvSpPr>
              <p:spPr bwMode="auto">
                <a:xfrm>
                  <a:off x="7593013" y="5049115"/>
                  <a:ext cx="603681" cy="301908"/>
                </a:xfrm>
                <a:prstGeom prst="rect">
                  <a:avLst/>
                </a:prstGeom>
                <a:noFill/>
                <a:ln w="9525">
                  <a:noFill/>
                  <a:miter lim="800000"/>
                  <a:headEnd/>
                  <a:tailEnd/>
                </a:ln>
              </p:spPr>
              <p:txBody>
                <a:bodyPr wrap="none" lIns="0" tIns="0" rIns="0" bIns="0">
                  <a:spAutoFit/>
                </a:bodyPr>
                <a:lstStyle/>
                <a:p>
                  <a:pPr eaLnBrk="0" hangingPunct="0"/>
                  <a:r>
                    <a:rPr lang="en-US" dirty="0">
                      <a:solidFill>
                        <a:srgbClr val="000000"/>
                      </a:solidFill>
                    </a:rPr>
                    <a:t>PMR</a:t>
                  </a:r>
                </a:p>
              </p:txBody>
            </p:sp>
            <p:sp>
              <p:nvSpPr>
                <p:cNvPr id="133" name="Text Box 134"/>
                <p:cNvSpPr txBox="1">
                  <a:spLocks noChangeArrowheads="1"/>
                </p:cNvSpPr>
                <p:nvPr/>
              </p:nvSpPr>
              <p:spPr bwMode="auto">
                <a:xfrm rot="16200000">
                  <a:off x="3864031" y="3463198"/>
                  <a:ext cx="1822450" cy="366713"/>
                </a:xfrm>
                <a:prstGeom prst="rect">
                  <a:avLst/>
                </a:prstGeom>
                <a:noFill/>
                <a:ln w="9525">
                  <a:noFill/>
                  <a:miter lim="800000"/>
                  <a:headEnd/>
                  <a:tailEnd/>
                </a:ln>
                <a:effectLst/>
              </p:spPr>
              <p:txBody>
                <a:bodyPr wrap="none">
                  <a:spAutoFit/>
                </a:bodyPr>
                <a:lstStyle/>
                <a:p>
                  <a:pPr eaLnBrk="0" hangingPunct="0"/>
                  <a:r>
                    <a:rPr lang="en-US" i="1" dirty="0"/>
                    <a:t>Frequency  (Hz)</a:t>
                  </a:r>
                </a:p>
              </p:txBody>
            </p:sp>
            <p:grpSp>
              <p:nvGrpSpPr>
                <p:cNvPr id="134" name="Group 133"/>
                <p:cNvGrpSpPr/>
                <p:nvPr/>
              </p:nvGrpSpPr>
              <p:grpSpPr>
                <a:xfrm>
                  <a:off x="5561013" y="4864905"/>
                  <a:ext cx="2759075" cy="138499"/>
                  <a:chOff x="5561013" y="4849813"/>
                  <a:chExt cx="2759075" cy="138499"/>
                </a:xfrm>
              </p:grpSpPr>
              <p:sp>
                <p:nvSpPr>
                  <p:cNvPr id="135" name="Rectangle 136"/>
                  <p:cNvSpPr>
                    <a:spLocks noChangeArrowheads="1"/>
                  </p:cNvSpPr>
                  <p:nvPr/>
                </p:nvSpPr>
                <p:spPr bwMode="auto">
                  <a:xfrm>
                    <a:off x="5561013" y="4850800"/>
                    <a:ext cx="63500" cy="136525"/>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4</a:t>
                    </a:r>
                    <a:endParaRPr lang="en-US" dirty="0"/>
                  </a:p>
                </p:txBody>
              </p:sp>
              <p:sp>
                <p:nvSpPr>
                  <p:cNvPr id="136" name="Rectangle 137"/>
                  <p:cNvSpPr>
                    <a:spLocks noChangeArrowheads="1"/>
                  </p:cNvSpPr>
                  <p:nvPr/>
                </p:nvSpPr>
                <p:spPr bwMode="auto">
                  <a:xfrm>
                    <a:off x="5811838"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5</a:t>
                    </a:r>
                    <a:endParaRPr lang="en-US" dirty="0"/>
                  </a:p>
                </p:txBody>
              </p:sp>
              <p:sp>
                <p:nvSpPr>
                  <p:cNvPr id="137" name="Rectangle 138"/>
                  <p:cNvSpPr>
                    <a:spLocks noChangeArrowheads="1"/>
                  </p:cNvSpPr>
                  <p:nvPr/>
                </p:nvSpPr>
                <p:spPr bwMode="auto">
                  <a:xfrm>
                    <a:off x="6073776"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7</a:t>
                    </a:r>
                    <a:endParaRPr lang="en-US" dirty="0"/>
                  </a:p>
                </p:txBody>
              </p:sp>
              <p:sp>
                <p:nvSpPr>
                  <p:cNvPr id="138" name="Rectangle 139"/>
                  <p:cNvSpPr>
                    <a:spLocks noChangeArrowheads="1"/>
                  </p:cNvSpPr>
                  <p:nvPr/>
                </p:nvSpPr>
                <p:spPr bwMode="auto">
                  <a:xfrm>
                    <a:off x="6319838"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t>9</a:t>
                    </a:r>
                    <a:endParaRPr lang="en-US" dirty="0"/>
                  </a:p>
                </p:txBody>
              </p:sp>
              <p:sp>
                <p:nvSpPr>
                  <p:cNvPr id="139" name="Rectangle 140"/>
                  <p:cNvSpPr>
                    <a:spLocks noChangeArrowheads="1"/>
                  </p:cNvSpPr>
                  <p:nvPr/>
                </p:nvSpPr>
                <p:spPr bwMode="auto">
                  <a:xfrm>
                    <a:off x="6591301" y="4850006"/>
                    <a:ext cx="63500" cy="138112"/>
                  </a:xfrm>
                  <a:prstGeom prst="rect">
                    <a:avLst/>
                  </a:prstGeom>
                  <a:noFill/>
                  <a:ln w="9525">
                    <a:noFill/>
                    <a:miter lim="800000"/>
                    <a:headEnd/>
                    <a:tailEnd/>
                  </a:ln>
                </p:spPr>
                <p:txBody>
                  <a:bodyPr wrap="none" lIns="0" tIns="0" rIns="0" bIns="0">
                    <a:spAutoFit/>
                  </a:bodyPr>
                  <a:lstStyle/>
                  <a:p>
                    <a:pPr eaLnBrk="0" hangingPunct="0"/>
                    <a:r>
                      <a:rPr lang="en-US" sz="900" dirty="0"/>
                      <a:t>7</a:t>
                    </a:r>
                    <a:endParaRPr lang="en-US" dirty="0"/>
                  </a:p>
                </p:txBody>
              </p:sp>
              <p:sp>
                <p:nvSpPr>
                  <p:cNvPr id="140" name="Rectangle 141"/>
                  <p:cNvSpPr>
                    <a:spLocks noChangeArrowheads="1"/>
                  </p:cNvSpPr>
                  <p:nvPr/>
                </p:nvSpPr>
                <p:spPr bwMode="auto">
                  <a:xfrm>
                    <a:off x="7232651"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6</a:t>
                    </a:r>
                    <a:endParaRPr lang="en-US" dirty="0"/>
                  </a:p>
                </p:txBody>
              </p:sp>
              <p:sp>
                <p:nvSpPr>
                  <p:cNvPr id="141" name="Rectangle 142"/>
                  <p:cNvSpPr>
                    <a:spLocks noChangeArrowheads="1"/>
                  </p:cNvSpPr>
                  <p:nvPr/>
                </p:nvSpPr>
                <p:spPr bwMode="auto">
                  <a:xfrm>
                    <a:off x="7499351"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5</a:t>
                    </a:r>
                    <a:endParaRPr lang="en-US" dirty="0"/>
                  </a:p>
                </p:txBody>
              </p:sp>
              <p:sp>
                <p:nvSpPr>
                  <p:cNvPr id="142" name="Rectangle 143"/>
                  <p:cNvSpPr>
                    <a:spLocks noChangeArrowheads="1"/>
                  </p:cNvSpPr>
                  <p:nvPr/>
                </p:nvSpPr>
                <p:spPr bwMode="auto">
                  <a:xfrm>
                    <a:off x="7750176" y="4849813"/>
                    <a:ext cx="64120" cy="138499"/>
                  </a:xfrm>
                  <a:prstGeom prst="rect">
                    <a:avLst/>
                  </a:prstGeom>
                  <a:noFill/>
                  <a:ln w="9525">
                    <a:noFill/>
                    <a:miter lim="800000"/>
                    <a:headEnd/>
                    <a:tailEnd/>
                  </a:ln>
                </p:spPr>
                <p:txBody>
                  <a:bodyPr wrap="none" lIns="0" tIns="0" rIns="0" bIns="0">
                    <a:spAutoFit/>
                  </a:bodyPr>
                  <a:lstStyle/>
                  <a:p>
                    <a:pPr eaLnBrk="0" hangingPunct="0"/>
                    <a:r>
                      <a:rPr lang="en-US" sz="900" dirty="0">
                        <a:solidFill>
                          <a:srgbClr val="000000"/>
                        </a:solidFill>
                      </a:rPr>
                      <a:t>8</a:t>
                    </a:r>
                    <a:endParaRPr lang="en-US" dirty="0"/>
                  </a:p>
                </p:txBody>
              </p:sp>
              <p:sp>
                <p:nvSpPr>
                  <p:cNvPr id="143" name="Rectangle 144"/>
                  <p:cNvSpPr>
                    <a:spLocks noChangeArrowheads="1"/>
                  </p:cNvSpPr>
                  <p:nvPr/>
                </p:nvSpPr>
                <p:spPr bwMode="auto">
                  <a:xfrm>
                    <a:off x="8001001" y="4850006"/>
                    <a:ext cx="63500" cy="138112"/>
                  </a:xfrm>
                  <a:prstGeom prst="rect">
                    <a:avLst/>
                  </a:prstGeom>
                  <a:noFill/>
                  <a:ln w="9525">
                    <a:noFill/>
                    <a:miter lim="800000"/>
                    <a:headEnd/>
                    <a:tailEnd/>
                  </a:ln>
                </p:spPr>
                <p:txBody>
                  <a:bodyPr wrap="none" lIns="0" tIns="0" rIns="0" bIns="0">
                    <a:spAutoFit/>
                  </a:bodyPr>
                  <a:lstStyle/>
                  <a:p>
                    <a:pPr eaLnBrk="0" hangingPunct="0"/>
                    <a:r>
                      <a:rPr lang="en-US" sz="900" dirty="0"/>
                      <a:t>5</a:t>
                    </a:r>
                    <a:endParaRPr lang="en-US" dirty="0"/>
                  </a:p>
                </p:txBody>
              </p:sp>
              <p:sp>
                <p:nvSpPr>
                  <p:cNvPr id="144" name="Rectangle 145"/>
                  <p:cNvSpPr>
                    <a:spLocks noChangeArrowheads="1"/>
                  </p:cNvSpPr>
                  <p:nvPr/>
                </p:nvSpPr>
                <p:spPr bwMode="auto">
                  <a:xfrm>
                    <a:off x="8256588" y="4850006"/>
                    <a:ext cx="63500" cy="138112"/>
                  </a:xfrm>
                  <a:prstGeom prst="rect">
                    <a:avLst/>
                  </a:prstGeom>
                  <a:noFill/>
                  <a:ln w="9525">
                    <a:noFill/>
                    <a:miter lim="800000"/>
                    <a:headEnd/>
                    <a:tailEnd/>
                  </a:ln>
                </p:spPr>
                <p:txBody>
                  <a:bodyPr wrap="none" lIns="0" tIns="0" rIns="0" bIns="0">
                    <a:spAutoFit/>
                  </a:bodyPr>
                  <a:lstStyle/>
                  <a:p>
                    <a:pPr eaLnBrk="0" hangingPunct="0"/>
                    <a:r>
                      <a:rPr lang="en-US" sz="900" dirty="0"/>
                      <a:t>6</a:t>
                    </a:r>
                    <a:endParaRPr lang="en-US" dirty="0"/>
                  </a:p>
                </p:txBody>
              </p:sp>
            </p:grpSp>
            <p:grpSp>
              <p:nvGrpSpPr>
                <p:cNvPr id="145" name="Group 144"/>
                <p:cNvGrpSpPr/>
                <p:nvPr/>
              </p:nvGrpSpPr>
              <p:grpSpPr>
                <a:xfrm>
                  <a:off x="7878763" y="2355850"/>
                  <a:ext cx="657191" cy="503181"/>
                  <a:chOff x="7878763" y="2755900"/>
                  <a:chExt cx="657191" cy="503181"/>
                </a:xfrm>
              </p:grpSpPr>
              <p:sp>
                <p:nvSpPr>
                  <p:cNvPr id="146" name="Text Box 167"/>
                  <p:cNvSpPr txBox="1">
                    <a:spLocks noChangeArrowheads="1"/>
                  </p:cNvSpPr>
                  <p:nvPr/>
                </p:nvSpPr>
                <p:spPr bwMode="auto">
                  <a:xfrm>
                    <a:off x="7878763" y="2755900"/>
                    <a:ext cx="398430" cy="503181"/>
                  </a:xfrm>
                  <a:prstGeom prst="rect">
                    <a:avLst/>
                  </a:prstGeom>
                  <a:noFill/>
                  <a:ln w="9525">
                    <a:noFill/>
                    <a:miter lim="800000"/>
                    <a:headEnd/>
                    <a:tailEnd/>
                  </a:ln>
                  <a:effectLst/>
                </p:spPr>
                <p:txBody>
                  <a:bodyPr wrap="none">
                    <a:spAutoFit/>
                  </a:bodyPr>
                  <a:lstStyle/>
                  <a:p>
                    <a:r>
                      <a:rPr lang="en-US" sz="2400" dirty="0">
                        <a:solidFill>
                          <a:srgbClr val="BB1BCE"/>
                        </a:solidFill>
                        <a:latin typeface="Times New Roman" pitchFamily="18" charset="0"/>
                      </a:rPr>
                      <a:t>*</a:t>
                    </a:r>
                  </a:p>
                </p:txBody>
              </p:sp>
              <p:sp>
                <p:nvSpPr>
                  <p:cNvPr id="147" name="Text Box 168"/>
                  <p:cNvSpPr txBox="1">
                    <a:spLocks noChangeArrowheads="1"/>
                  </p:cNvSpPr>
                  <p:nvPr/>
                </p:nvSpPr>
                <p:spPr bwMode="auto">
                  <a:xfrm>
                    <a:off x="8137524" y="2755900"/>
                    <a:ext cx="398430" cy="503180"/>
                  </a:xfrm>
                  <a:prstGeom prst="rect">
                    <a:avLst/>
                  </a:prstGeom>
                  <a:noFill/>
                  <a:ln w="9525">
                    <a:noFill/>
                    <a:miter lim="800000"/>
                    <a:headEnd/>
                    <a:tailEnd/>
                  </a:ln>
                  <a:effectLst/>
                </p:spPr>
                <p:txBody>
                  <a:bodyPr wrap="none">
                    <a:spAutoFit/>
                  </a:bodyPr>
                  <a:lstStyle/>
                  <a:p>
                    <a:r>
                      <a:rPr lang="en-US" sz="2400" dirty="0">
                        <a:solidFill>
                          <a:srgbClr val="BB1BCE"/>
                        </a:solidFill>
                        <a:latin typeface="Times New Roman" pitchFamily="18" charset="0"/>
                      </a:rPr>
                      <a:t>*</a:t>
                    </a:r>
                  </a:p>
                </p:txBody>
              </p:sp>
            </p:grpSp>
          </p:grpSp>
        </p:grpSp>
      </p:grpSp>
      <p:grpSp>
        <p:nvGrpSpPr>
          <p:cNvPr id="228" name="Group 227"/>
          <p:cNvGrpSpPr/>
          <p:nvPr/>
        </p:nvGrpSpPr>
        <p:grpSpPr>
          <a:xfrm>
            <a:off x="7294588" y="1965633"/>
            <a:ext cx="4465048" cy="2084284"/>
            <a:chOff x="7097293" y="1649828"/>
            <a:chExt cx="5348288" cy="2443163"/>
          </a:xfrm>
        </p:grpSpPr>
        <p:sp>
          <p:nvSpPr>
            <p:cNvPr id="156" name="Rectangle 155">
              <a:extLst>
                <a:ext uri="{FF2B5EF4-FFF2-40B4-BE49-F238E27FC236}">
                  <a16:creationId xmlns:a16="http://schemas.microsoft.com/office/drawing/2014/main" id="{B882B460-8C61-42C5-B50C-297A94C3A877}"/>
                </a:ext>
              </a:extLst>
            </p:cNvPr>
            <p:cNvSpPr>
              <a:spLocks noChangeAspect="1" noChangeArrowheads="1"/>
            </p:cNvSpPr>
            <p:nvPr/>
          </p:nvSpPr>
          <p:spPr bwMode="auto">
            <a:xfrm>
              <a:off x="7865643" y="1853028"/>
              <a:ext cx="9525" cy="1752600"/>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7" name="Rectangle 156">
              <a:extLst>
                <a:ext uri="{FF2B5EF4-FFF2-40B4-BE49-F238E27FC236}">
                  <a16:creationId xmlns:a16="http://schemas.microsoft.com/office/drawing/2014/main" id="{D38217EE-98E9-4DB3-AF70-F1627DF91FF7}"/>
                </a:ext>
              </a:extLst>
            </p:cNvPr>
            <p:cNvSpPr>
              <a:spLocks noChangeAspect="1" noChangeArrowheads="1"/>
            </p:cNvSpPr>
            <p:nvPr/>
          </p:nvSpPr>
          <p:spPr bwMode="auto">
            <a:xfrm>
              <a:off x="9249943" y="3880266"/>
              <a:ext cx="1587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Survival Age  (days)</a:t>
              </a:r>
              <a:endParaRPr lang="en-US" altLang="en-US" sz="1400" i="1">
                <a:solidFill>
                  <a:srgbClr val="000000"/>
                </a:solidFill>
                <a:latin typeface="Times New Roman" panose="02020603050405020304" pitchFamily="18" charset="0"/>
              </a:endParaRPr>
            </a:p>
          </p:txBody>
        </p:sp>
        <p:grpSp>
          <p:nvGrpSpPr>
            <p:cNvPr id="158" name="Group 157">
              <a:extLst>
                <a:ext uri="{FF2B5EF4-FFF2-40B4-BE49-F238E27FC236}">
                  <a16:creationId xmlns:a16="http://schemas.microsoft.com/office/drawing/2014/main" id="{44CB23E7-EA17-45E4-B539-C723C8FEF7C0}"/>
                </a:ext>
              </a:extLst>
            </p:cNvPr>
            <p:cNvGrpSpPr>
              <a:grpSpLocks noChangeAspect="1"/>
            </p:cNvGrpSpPr>
            <p:nvPr/>
          </p:nvGrpSpPr>
          <p:grpSpPr bwMode="auto">
            <a:xfrm>
              <a:off x="8072018" y="3634203"/>
              <a:ext cx="4117975" cy="246063"/>
              <a:chOff x="1247" y="4029"/>
              <a:chExt cx="3710" cy="222"/>
            </a:xfrm>
          </p:grpSpPr>
          <p:sp>
            <p:nvSpPr>
              <p:cNvPr id="223" name="Rectangle 98">
                <a:extLst>
                  <a:ext uri="{FF2B5EF4-FFF2-40B4-BE49-F238E27FC236}">
                    <a16:creationId xmlns:a16="http://schemas.microsoft.com/office/drawing/2014/main" id="{7663718D-C882-4A02-AEFB-D59593C634F6}"/>
                  </a:ext>
                </a:extLst>
              </p:cNvPr>
              <p:cNvSpPr>
                <a:spLocks noChangeAspect="1" noChangeArrowheads="1"/>
              </p:cNvSpPr>
              <p:nvPr/>
            </p:nvSpPr>
            <p:spPr bwMode="auto">
              <a:xfrm>
                <a:off x="1247" y="4029"/>
                <a:ext cx="46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9 - 10</a:t>
                </a:r>
                <a:endParaRPr lang="en-US" altLang="en-US" sz="2400">
                  <a:solidFill>
                    <a:srgbClr val="000000"/>
                  </a:solidFill>
                  <a:latin typeface="Times New Roman" panose="02020603050405020304" pitchFamily="18" charset="0"/>
                </a:endParaRPr>
              </a:p>
            </p:txBody>
          </p:sp>
          <p:sp>
            <p:nvSpPr>
              <p:cNvPr id="224" name="Rectangle 99">
                <a:extLst>
                  <a:ext uri="{FF2B5EF4-FFF2-40B4-BE49-F238E27FC236}">
                    <a16:creationId xmlns:a16="http://schemas.microsoft.com/office/drawing/2014/main" id="{5722A2B8-F58A-4BA6-92EE-E0E797CFDA4C}"/>
                  </a:ext>
                </a:extLst>
              </p:cNvPr>
              <p:cNvSpPr>
                <a:spLocks noChangeAspect="1" noChangeArrowheads="1"/>
              </p:cNvSpPr>
              <p:nvPr/>
            </p:nvSpPr>
            <p:spPr bwMode="auto">
              <a:xfrm>
                <a:off x="2042"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12 - 18</a:t>
                </a:r>
                <a:endParaRPr lang="en-US" altLang="en-US" sz="2400">
                  <a:solidFill>
                    <a:srgbClr val="000000"/>
                  </a:solidFill>
                  <a:latin typeface="Times New Roman" panose="02020603050405020304" pitchFamily="18" charset="0"/>
                </a:endParaRPr>
              </a:p>
            </p:txBody>
          </p:sp>
          <p:sp>
            <p:nvSpPr>
              <p:cNvPr id="225" name="Rectangle 100">
                <a:extLst>
                  <a:ext uri="{FF2B5EF4-FFF2-40B4-BE49-F238E27FC236}">
                    <a16:creationId xmlns:a16="http://schemas.microsoft.com/office/drawing/2014/main" id="{756FC522-DEB3-459D-AB11-AEF2A0CB9B08}"/>
                  </a:ext>
                </a:extLst>
              </p:cNvPr>
              <p:cNvSpPr>
                <a:spLocks noChangeAspect="1" noChangeArrowheads="1"/>
              </p:cNvSpPr>
              <p:nvPr/>
            </p:nvSpPr>
            <p:spPr bwMode="auto">
              <a:xfrm>
                <a:off x="2863"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19 - 29</a:t>
                </a:r>
                <a:endParaRPr lang="en-US" altLang="en-US" sz="2400">
                  <a:solidFill>
                    <a:srgbClr val="000000"/>
                  </a:solidFill>
                  <a:latin typeface="Times New Roman" panose="02020603050405020304" pitchFamily="18" charset="0"/>
                </a:endParaRPr>
              </a:p>
            </p:txBody>
          </p:sp>
          <p:sp>
            <p:nvSpPr>
              <p:cNvPr id="226" name="Rectangle 101">
                <a:extLst>
                  <a:ext uri="{FF2B5EF4-FFF2-40B4-BE49-F238E27FC236}">
                    <a16:creationId xmlns:a16="http://schemas.microsoft.com/office/drawing/2014/main" id="{0B53CCE0-BFD4-4C69-B7F6-D72762CFA708}"/>
                  </a:ext>
                </a:extLst>
              </p:cNvPr>
              <p:cNvSpPr>
                <a:spLocks noChangeAspect="1" noChangeArrowheads="1"/>
              </p:cNvSpPr>
              <p:nvPr/>
            </p:nvSpPr>
            <p:spPr bwMode="auto">
              <a:xfrm>
                <a:off x="3688" y="4029"/>
                <a:ext cx="5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30 - 40</a:t>
                </a:r>
                <a:endParaRPr lang="en-US" altLang="en-US" sz="2400">
                  <a:solidFill>
                    <a:srgbClr val="000000"/>
                  </a:solidFill>
                  <a:latin typeface="Times New Roman" panose="02020603050405020304" pitchFamily="18" charset="0"/>
                </a:endParaRPr>
              </a:p>
            </p:txBody>
          </p:sp>
          <p:sp>
            <p:nvSpPr>
              <p:cNvPr id="227" name="Rectangle 102">
                <a:extLst>
                  <a:ext uri="{FF2B5EF4-FFF2-40B4-BE49-F238E27FC236}">
                    <a16:creationId xmlns:a16="http://schemas.microsoft.com/office/drawing/2014/main" id="{CCE2CFD6-D30D-44AF-B0CC-02D79BCA2FD3}"/>
                  </a:ext>
                </a:extLst>
              </p:cNvPr>
              <p:cNvSpPr>
                <a:spLocks noChangeAspect="1" noChangeArrowheads="1"/>
              </p:cNvSpPr>
              <p:nvPr/>
            </p:nvSpPr>
            <p:spPr bwMode="auto">
              <a:xfrm>
                <a:off x="4595" y="4029"/>
                <a:ext cx="3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&gt; 40</a:t>
                </a:r>
                <a:endParaRPr lang="en-US" altLang="en-US" sz="2400">
                  <a:solidFill>
                    <a:srgbClr val="000000"/>
                  </a:solidFill>
                  <a:latin typeface="Times New Roman" panose="02020603050405020304" pitchFamily="18" charset="0"/>
                </a:endParaRPr>
              </a:p>
            </p:txBody>
          </p:sp>
        </p:grpSp>
        <p:grpSp>
          <p:nvGrpSpPr>
            <p:cNvPr id="159" name="Group 103">
              <a:extLst>
                <a:ext uri="{FF2B5EF4-FFF2-40B4-BE49-F238E27FC236}">
                  <a16:creationId xmlns:a16="http://schemas.microsoft.com/office/drawing/2014/main" id="{F1BE14FE-896E-4DA2-8907-0EC6E56A43A5}"/>
                </a:ext>
              </a:extLst>
            </p:cNvPr>
            <p:cNvGrpSpPr>
              <a:grpSpLocks/>
            </p:cNvGrpSpPr>
            <p:nvPr/>
          </p:nvGrpSpPr>
          <p:grpSpPr bwMode="auto">
            <a:xfrm>
              <a:off x="7464006" y="1914941"/>
              <a:ext cx="295275" cy="1774825"/>
              <a:chOff x="467" y="2721"/>
              <a:chExt cx="186" cy="1118"/>
            </a:xfrm>
          </p:grpSpPr>
          <p:sp>
            <p:nvSpPr>
              <p:cNvPr id="217" name="Rectangle 104">
                <a:extLst>
                  <a:ext uri="{FF2B5EF4-FFF2-40B4-BE49-F238E27FC236}">
                    <a16:creationId xmlns:a16="http://schemas.microsoft.com/office/drawing/2014/main" id="{222AFA54-E807-41EE-810D-A50E38438DF4}"/>
                  </a:ext>
                </a:extLst>
              </p:cNvPr>
              <p:cNvSpPr>
                <a:spLocks noChangeAspect="1" noChangeArrowheads="1"/>
              </p:cNvSpPr>
              <p:nvPr/>
            </p:nvSpPr>
            <p:spPr bwMode="auto">
              <a:xfrm>
                <a:off x="467" y="2721"/>
                <a:ext cx="1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100</a:t>
                </a:r>
                <a:endParaRPr lang="en-US" altLang="en-US" sz="2400">
                  <a:solidFill>
                    <a:srgbClr val="000000"/>
                  </a:solidFill>
                  <a:latin typeface="Times New Roman" panose="02020603050405020304" pitchFamily="18" charset="0"/>
                </a:endParaRPr>
              </a:p>
            </p:txBody>
          </p:sp>
          <p:sp>
            <p:nvSpPr>
              <p:cNvPr id="218" name="Rectangle 105">
                <a:extLst>
                  <a:ext uri="{FF2B5EF4-FFF2-40B4-BE49-F238E27FC236}">
                    <a16:creationId xmlns:a16="http://schemas.microsoft.com/office/drawing/2014/main" id="{55DC3C54-12B9-4F61-B22D-0622F6F52144}"/>
                  </a:ext>
                </a:extLst>
              </p:cNvPr>
              <p:cNvSpPr>
                <a:spLocks noChangeAspect="1" noChangeArrowheads="1"/>
              </p:cNvSpPr>
              <p:nvPr/>
            </p:nvSpPr>
            <p:spPr bwMode="auto">
              <a:xfrm>
                <a:off x="529" y="2903"/>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80</a:t>
                </a:r>
                <a:endParaRPr lang="en-US" altLang="en-US" sz="2400">
                  <a:solidFill>
                    <a:srgbClr val="000000"/>
                  </a:solidFill>
                  <a:latin typeface="Times New Roman" panose="02020603050405020304" pitchFamily="18" charset="0"/>
                </a:endParaRPr>
              </a:p>
            </p:txBody>
          </p:sp>
          <p:sp>
            <p:nvSpPr>
              <p:cNvPr id="219" name="Rectangle 106">
                <a:extLst>
                  <a:ext uri="{FF2B5EF4-FFF2-40B4-BE49-F238E27FC236}">
                    <a16:creationId xmlns:a16="http://schemas.microsoft.com/office/drawing/2014/main" id="{85E07676-87BC-4347-A9C7-42B9726F3F8C}"/>
                  </a:ext>
                </a:extLst>
              </p:cNvPr>
              <p:cNvSpPr>
                <a:spLocks noChangeAspect="1" noChangeArrowheads="1"/>
              </p:cNvSpPr>
              <p:nvPr/>
            </p:nvSpPr>
            <p:spPr bwMode="auto">
              <a:xfrm>
                <a:off x="529" y="3105"/>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60</a:t>
                </a:r>
                <a:endParaRPr lang="en-US" altLang="en-US" sz="2400">
                  <a:solidFill>
                    <a:srgbClr val="000000"/>
                  </a:solidFill>
                  <a:latin typeface="Times New Roman" panose="02020603050405020304" pitchFamily="18" charset="0"/>
                </a:endParaRPr>
              </a:p>
            </p:txBody>
          </p:sp>
          <p:sp>
            <p:nvSpPr>
              <p:cNvPr id="220" name="Rectangle 107">
                <a:extLst>
                  <a:ext uri="{FF2B5EF4-FFF2-40B4-BE49-F238E27FC236}">
                    <a16:creationId xmlns:a16="http://schemas.microsoft.com/office/drawing/2014/main" id="{346548EC-0F36-44AC-809B-F973D8A25EA3}"/>
                  </a:ext>
                </a:extLst>
              </p:cNvPr>
              <p:cNvSpPr>
                <a:spLocks noChangeAspect="1" noChangeArrowheads="1"/>
              </p:cNvSpPr>
              <p:nvPr/>
            </p:nvSpPr>
            <p:spPr bwMode="auto">
              <a:xfrm>
                <a:off x="529" y="3302"/>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40</a:t>
                </a:r>
                <a:endParaRPr lang="en-US" altLang="en-US" sz="2400">
                  <a:solidFill>
                    <a:srgbClr val="000000"/>
                  </a:solidFill>
                  <a:latin typeface="Times New Roman" panose="02020603050405020304" pitchFamily="18" charset="0"/>
                </a:endParaRPr>
              </a:p>
            </p:txBody>
          </p:sp>
          <p:sp>
            <p:nvSpPr>
              <p:cNvPr id="221" name="Rectangle 108">
                <a:extLst>
                  <a:ext uri="{FF2B5EF4-FFF2-40B4-BE49-F238E27FC236}">
                    <a16:creationId xmlns:a16="http://schemas.microsoft.com/office/drawing/2014/main" id="{487AEA59-6302-45C3-B2B5-8597C6F26863}"/>
                  </a:ext>
                </a:extLst>
              </p:cNvPr>
              <p:cNvSpPr>
                <a:spLocks noChangeAspect="1" noChangeArrowheads="1"/>
              </p:cNvSpPr>
              <p:nvPr/>
            </p:nvSpPr>
            <p:spPr bwMode="auto">
              <a:xfrm>
                <a:off x="529" y="3507"/>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20</a:t>
                </a:r>
                <a:endParaRPr lang="en-US" altLang="en-US" sz="2400">
                  <a:solidFill>
                    <a:srgbClr val="000000"/>
                  </a:solidFill>
                  <a:latin typeface="Times New Roman" panose="02020603050405020304" pitchFamily="18" charset="0"/>
                </a:endParaRPr>
              </a:p>
            </p:txBody>
          </p:sp>
          <p:sp>
            <p:nvSpPr>
              <p:cNvPr id="222" name="Rectangle 109">
                <a:extLst>
                  <a:ext uri="{FF2B5EF4-FFF2-40B4-BE49-F238E27FC236}">
                    <a16:creationId xmlns:a16="http://schemas.microsoft.com/office/drawing/2014/main" id="{ED1D6716-7C51-4285-8D18-0A6EDFAB16D0}"/>
                  </a:ext>
                </a:extLst>
              </p:cNvPr>
              <p:cNvSpPr>
                <a:spLocks noChangeAspect="1" noChangeArrowheads="1"/>
              </p:cNvSpPr>
              <p:nvPr/>
            </p:nvSpPr>
            <p:spPr bwMode="auto">
              <a:xfrm>
                <a:off x="591" y="3705"/>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0</a:t>
                </a:r>
                <a:endParaRPr lang="en-US" altLang="en-US" sz="2400">
                  <a:solidFill>
                    <a:srgbClr val="000000"/>
                  </a:solidFill>
                  <a:latin typeface="Times New Roman" panose="02020603050405020304" pitchFamily="18" charset="0"/>
                </a:endParaRPr>
              </a:p>
            </p:txBody>
          </p:sp>
        </p:grpSp>
        <p:sp>
          <p:nvSpPr>
            <p:cNvPr id="160" name="Rectangle 110">
              <a:extLst>
                <a:ext uri="{FF2B5EF4-FFF2-40B4-BE49-F238E27FC236}">
                  <a16:creationId xmlns:a16="http://schemas.microsoft.com/office/drawing/2014/main" id="{985CB045-25F9-49E3-B669-263A3167F98E}"/>
                </a:ext>
              </a:extLst>
            </p:cNvPr>
            <p:cNvSpPr>
              <a:spLocks noChangeAspect="1" noChangeArrowheads="1"/>
            </p:cNvSpPr>
            <p:nvPr/>
          </p:nvSpPr>
          <p:spPr bwMode="auto">
            <a:xfrm rot="5400000">
              <a:off x="11729618" y="3069053"/>
              <a:ext cx="2794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0000FF"/>
                  </a:solidFill>
                  <a:latin typeface="Times New Roman" panose="02020603050405020304" pitchFamily="18" charset="0"/>
                </a:rPr>
                <a:t>**</a:t>
              </a:r>
              <a:endParaRPr lang="en-US" altLang="en-US" sz="2400">
                <a:solidFill>
                  <a:srgbClr val="0000FF"/>
                </a:solidFill>
                <a:latin typeface="Times New Roman" panose="02020603050405020304" pitchFamily="18" charset="0"/>
              </a:endParaRPr>
            </a:p>
          </p:txBody>
        </p:sp>
        <p:grpSp>
          <p:nvGrpSpPr>
            <p:cNvPr id="161" name="Group 111">
              <a:extLst>
                <a:ext uri="{FF2B5EF4-FFF2-40B4-BE49-F238E27FC236}">
                  <a16:creationId xmlns:a16="http://schemas.microsoft.com/office/drawing/2014/main" id="{0EA9D333-FAA4-4621-A90A-18182AB13994}"/>
                </a:ext>
              </a:extLst>
            </p:cNvPr>
            <p:cNvGrpSpPr>
              <a:grpSpLocks/>
            </p:cNvGrpSpPr>
            <p:nvPr/>
          </p:nvGrpSpPr>
          <p:grpSpPr bwMode="auto">
            <a:xfrm>
              <a:off x="9013406" y="2145128"/>
              <a:ext cx="2987675" cy="1465263"/>
              <a:chOff x="1443" y="2866"/>
              <a:chExt cx="1882" cy="923"/>
            </a:xfrm>
          </p:grpSpPr>
          <p:sp>
            <p:nvSpPr>
              <p:cNvPr id="213" name="Rectangle 112">
                <a:extLst>
                  <a:ext uri="{FF2B5EF4-FFF2-40B4-BE49-F238E27FC236}">
                    <a16:creationId xmlns:a16="http://schemas.microsoft.com/office/drawing/2014/main" id="{B8841FB5-98B9-467D-8DB2-3F63C3D40F9E}"/>
                  </a:ext>
                </a:extLst>
              </p:cNvPr>
              <p:cNvSpPr>
                <a:spLocks noChangeAspect="1" noChangeArrowheads="1"/>
              </p:cNvSpPr>
              <p:nvPr/>
            </p:nvSpPr>
            <p:spPr bwMode="auto">
              <a:xfrm>
                <a:off x="1443" y="2907"/>
                <a:ext cx="142" cy="877"/>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4" name="Rectangle 113">
                <a:extLst>
                  <a:ext uri="{FF2B5EF4-FFF2-40B4-BE49-F238E27FC236}">
                    <a16:creationId xmlns:a16="http://schemas.microsoft.com/office/drawing/2014/main" id="{87EF1C8B-0EE8-4EC7-9B66-5B9916A5670A}"/>
                  </a:ext>
                </a:extLst>
              </p:cNvPr>
              <p:cNvSpPr>
                <a:spLocks noChangeAspect="1" noChangeArrowheads="1"/>
              </p:cNvSpPr>
              <p:nvPr/>
            </p:nvSpPr>
            <p:spPr bwMode="auto">
              <a:xfrm>
                <a:off x="2028" y="2866"/>
                <a:ext cx="142" cy="918"/>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5" name="Rectangle 114">
                <a:extLst>
                  <a:ext uri="{FF2B5EF4-FFF2-40B4-BE49-F238E27FC236}">
                    <a16:creationId xmlns:a16="http://schemas.microsoft.com/office/drawing/2014/main" id="{377A595E-26B9-4FF6-8341-BF2DE7A98FF5}"/>
                  </a:ext>
                </a:extLst>
              </p:cNvPr>
              <p:cNvSpPr>
                <a:spLocks noChangeAspect="1" noChangeArrowheads="1"/>
              </p:cNvSpPr>
              <p:nvPr/>
            </p:nvSpPr>
            <p:spPr bwMode="auto">
              <a:xfrm>
                <a:off x="2595" y="2953"/>
                <a:ext cx="148" cy="836"/>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6" name="Rectangle 115">
                <a:extLst>
                  <a:ext uri="{FF2B5EF4-FFF2-40B4-BE49-F238E27FC236}">
                    <a16:creationId xmlns:a16="http://schemas.microsoft.com/office/drawing/2014/main" id="{810874C9-63B7-4A97-9C57-65D8F1C930EE}"/>
                  </a:ext>
                </a:extLst>
              </p:cNvPr>
              <p:cNvSpPr>
                <a:spLocks noChangeAspect="1" noChangeArrowheads="1"/>
              </p:cNvSpPr>
              <p:nvPr/>
            </p:nvSpPr>
            <p:spPr bwMode="auto">
              <a:xfrm>
                <a:off x="3180" y="3682"/>
                <a:ext cx="145" cy="102"/>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62" name="Group 116">
              <a:extLst>
                <a:ext uri="{FF2B5EF4-FFF2-40B4-BE49-F238E27FC236}">
                  <a16:creationId xmlns:a16="http://schemas.microsoft.com/office/drawing/2014/main" id="{6FC2D302-11DF-4819-A385-FAA0743CF868}"/>
                </a:ext>
              </a:extLst>
            </p:cNvPr>
            <p:cNvGrpSpPr>
              <a:grpSpLocks/>
            </p:cNvGrpSpPr>
            <p:nvPr/>
          </p:nvGrpSpPr>
          <p:grpSpPr bwMode="auto">
            <a:xfrm>
              <a:off x="9235656" y="2013366"/>
              <a:ext cx="2997200" cy="1597025"/>
              <a:chOff x="1583" y="2783"/>
              <a:chExt cx="1888" cy="1006"/>
            </a:xfrm>
          </p:grpSpPr>
          <p:sp>
            <p:nvSpPr>
              <p:cNvPr id="209" name="Rectangle 117">
                <a:extLst>
                  <a:ext uri="{FF2B5EF4-FFF2-40B4-BE49-F238E27FC236}">
                    <a16:creationId xmlns:a16="http://schemas.microsoft.com/office/drawing/2014/main" id="{FD65D8F6-96B3-4FA9-B233-F984E8AF1F81}"/>
                  </a:ext>
                </a:extLst>
              </p:cNvPr>
              <p:cNvSpPr>
                <a:spLocks noChangeAspect="1" noChangeArrowheads="1"/>
              </p:cNvSpPr>
              <p:nvPr/>
            </p:nvSpPr>
            <p:spPr bwMode="auto">
              <a:xfrm>
                <a:off x="1583" y="2783"/>
                <a:ext cx="145" cy="1001"/>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0" name="Rectangle 118">
                <a:extLst>
                  <a:ext uri="{FF2B5EF4-FFF2-40B4-BE49-F238E27FC236}">
                    <a16:creationId xmlns:a16="http://schemas.microsoft.com/office/drawing/2014/main" id="{28E85C5E-B4AD-4ADB-A6C8-567461CFE2FE}"/>
                  </a:ext>
                </a:extLst>
              </p:cNvPr>
              <p:cNvSpPr>
                <a:spLocks noChangeAspect="1" noChangeArrowheads="1"/>
              </p:cNvSpPr>
              <p:nvPr/>
            </p:nvSpPr>
            <p:spPr bwMode="auto">
              <a:xfrm>
                <a:off x="2166" y="2783"/>
                <a:ext cx="144" cy="1001"/>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1" name="Rectangle 119">
                <a:extLst>
                  <a:ext uri="{FF2B5EF4-FFF2-40B4-BE49-F238E27FC236}">
                    <a16:creationId xmlns:a16="http://schemas.microsoft.com/office/drawing/2014/main" id="{80A5A9EB-EC73-4B50-BCBA-A3B2AD65DDDE}"/>
                  </a:ext>
                </a:extLst>
              </p:cNvPr>
              <p:cNvSpPr>
                <a:spLocks noChangeAspect="1" noChangeArrowheads="1"/>
              </p:cNvSpPr>
              <p:nvPr/>
            </p:nvSpPr>
            <p:spPr bwMode="auto">
              <a:xfrm>
                <a:off x="2740" y="2870"/>
                <a:ext cx="142" cy="919"/>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2" name="Rectangle 120">
                <a:extLst>
                  <a:ext uri="{FF2B5EF4-FFF2-40B4-BE49-F238E27FC236}">
                    <a16:creationId xmlns:a16="http://schemas.microsoft.com/office/drawing/2014/main" id="{4FB91E57-0C01-46F2-B7E0-5CD0BDB1FFD1}"/>
                  </a:ext>
                </a:extLst>
              </p:cNvPr>
              <p:cNvSpPr>
                <a:spLocks noChangeAspect="1" noChangeArrowheads="1"/>
              </p:cNvSpPr>
              <p:nvPr/>
            </p:nvSpPr>
            <p:spPr bwMode="auto">
              <a:xfrm>
                <a:off x="3324" y="3068"/>
                <a:ext cx="147" cy="716"/>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63" name="Group 121">
              <a:extLst>
                <a:ext uri="{FF2B5EF4-FFF2-40B4-BE49-F238E27FC236}">
                  <a16:creationId xmlns:a16="http://schemas.microsoft.com/office/drawing/2014/main" id="{015B67AD-1EFC-4298-9BFF-8FADE3F78361}"/>
                </a:ext>
              </a:extLst>
            </p:cNvPr>
            <p:cNvGrpSpPr>
              <a:grpSpLocks/>
            </p:cNvGrpSpPr>
            <p:nvPr/>
          </p:nvGrpSpPr>
          <p:grpSpPr bwMode="auto">
            <a:xfrm>
              <a:off x="8814968" y="1649828"/>
              <a:ext cx="2616200" cy="244475"/>
              <a:chOff x="1282" y="2614"/>
              <a:chExt cx="1648" cy="154"/>
            </a:xfrm>
          </p:grpSpPr>
          <p:sp>
            <p:nvSpPr>
              <p:cNvPr id="205" name="Rectangle 122">
                <a:extLst>
                  <a:ext uri="{FF2B5EF4-FFF2-40B4-BE49-F238E27FC236}">
                    <a16:creationId xmlns:a16="http://schemas.microsoft.com/office/drawing/2014/main" id="{5179D4B1-ADB4-42EC-8198-73FB37AFD25B}"/>
                  </a:ext>
                </a:extLst>
              </p:cNvPr>
              <p:cNvSpPr>
                <a:spLocks noChangeAspect="1" noChangeArrowheads="1"/>
              </p:cNvSpPr>
              <p:nvPr/>
            </p:nvSpPr>
            <p:spPr bwMode="auto">
              <a:xfrm>
                <a:off x="1282" y="2640"/>
                <a:ext cx="132" cy="87"/>
              </a:xfrm>
              <a:prstGeom prst="rect">
                <a:avLst/>
              </a:prstGeom>
              <a:solidFill>
                <a:srgbClr val="66FF99"/>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6" name="Rectangle 123">
                <a:extLst>
                  <a:ext uri="{FF2B5EF4-FFF2-40B4-BE49-F238E27FC236}">
                    <a16:creationId xmlns:a16="http://schemas.microsoft.com/office/drawing/2014/main" id="{6E357BE7-5BFB-400E-A9C3-6A8E5D6CCD29}"/>
                  </a:ext>
                </a:extLst>
              </p:cNvPr>
              <p:cNvSpPr>
                <a:spLocks noChangeAspect="1" noChangeArrowheads="1"/>
              </p:cNvSpPr>
              <p:nvPr/>
            </p:nvSpPr>
            <p:spPr bwMode="auto">
              <a:xfrm>
                <a:off x="1448" y="2614"/>
                <a:ext cx="5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P0 lesions</a:t>
                </a:r>
                <a:endParaRPr lang="en-US" altLang="en-US" sz="2400">
                  <a:solidFill>
                    <a:srgbClr val="000000"/>
                  </a:solidFill>
                  <a:latin typeface="Times New Roman" panose="02020603050405020304" pitchFamily="18" charset="0"/>
                </a:endParaRPr>
              </a:p>
            </p:txBody>
          </p:sp>
          <p:sp>
            <p:nvSpPr>
              <p:cNvPr id="207" name="Rectangle 124">
                <a:extLst>
                  <a:ext uri="{FF2B5EF4-FFF2-40B4-BE49-F238E27FC236}">
                    <a16:creationId xmlns:a16="http://schemas.microsoft.com/office/drawing/2014/main" id="{E19CC722-E56A-4A68-B907-ACAEAE11B0DB}"/>
                  </a:ext>
                </a:extLst>
              </p:cNvPr>
              <p:cNvSpPr>
                <a:spLocks noChangeAspect="1" noChangeArrowheads="1"/>
              </p:cNvSpPr>
              <p:nvPr/>
            </p:nvSpPr>
            <p:spPr bwMode="auto">
              <a:xfrm>
                <a:off x="2175" y="2640"/>
                <a:ext cx="132" cy="85"/>
              </a:xfrm>
              <a:prstGeom prst="rect">
                <a:avLst/>
              </a:prstGeom>
              <a:solidFill>
                <a:srgbClr val="FF5050"/>
              </a:solidFill>
              <a:ln w="190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8" name="Rectangle 125">
                <a:extLst>
                  <a:ext uri="{FF2B5EF4-FFF2-40B4-BE49-F238E27FC236}">
                    <a16:creationId xmlns:a16="http://schemas.microsoft.com/office/drawing/2014/main" id="{6863CC61-94FE-4F05-84CF-602EA10D33A6}"/>
                  </a:ext>
                </a:extLst>
              </p:cNvPr>
              <p:cNvSpPr>
                <a:spLocks noChangeAspect="1" noChangeArrowheads="1"/>
              </p:cNvSpPr>
              <p:nvPr/>
            </p:nvSpPr>
            <p:spPr bwMode="auto">
              <a:xfrm>
                <a:off x="2341" y="2614"/>
                <a:ext cx="5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P1 lesions</a:t>
                </a:r>
                <a:endParaRPr lang="en-US" altLang="en-US" sz="2400">
                  <a:solidFill>
                    <a:srgbClr val="000000"/>
                  </a:solidFill>
                  <a:latin typeface="Times New Roman" panose="02020603050405020304" pitchFamily="18" charset="0"/>
                </a:endParaRPr>
              </a:p>
            </p:txBody>
          </p:sp>
        </p:grpSp>
        <p:grpSp>
          <p:nvGrpSpPr>
            <p:cNvPr id="164" name="Group 126">
              <a:extLst>
                <a:ext uri="{FF2B5EF4-FFF2-40B4-BE49-F238E27FC236}">
                  <a16:creationId xmlns:a16="http://schemas.microsoft.com/office/drawing/2014/main" id="{F1DEAD27-E9C0-4532-AC79-2F30D006A973}"/>
                </a:ext>
              </a:extLst>
            </p:cNvPr>
            <p:cNvGrpSpPr>
              <a:grpSpLocks noChangeAspect="1"/>
            </p:cNvGrpSpPr>
            <p:nvPr/>
          </p:nvGrpSpPr>
          <p:grpSpPr bwMode="auto">
            <a:xfrm>
              <a:off x="7786268" y="1846678"/>
              <a:ext cx="320675" cy="1763713"/>
              <a:chOff x="904" y="2410"/>
              <a:chExt cx="288" cy="1590"/>
            </a:xfrm>
          </p:grpSpPr>
          <p:sp>
            <p:nvSpPr>
              <p:cNvPr id="192" name="Rectangle 127">
                <a:extLst>
                  <a:ext uri="{FF2B5EF4-FFF2-40B4-BE49-F238E27FC236}">
                    <a16:creationId xmlns:a16="http://schemas.microsoft.com/office/drawing/2014/main" id="{3EEC49E9-961E-47DE-A4F6-6565410769FF}"/>
                  </a:ext>
                </a:extLst>
              </p:cNvPr>
              <p:cNvSpPr>
                <a:spLocks noChangeAspect="1" noChangeArrowheads="1"/>
              </p:cNvSpPr>
              <p:nvPr/>
            </p:nvSpPr>
            <p:spPr bwMode="auto">
              <a:xfrm>
                <a:off x="904" y="3991"/>
                <a:ext cx="7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3" name="Rectangle 128">
                <a:extLst>
                  <a:ext uri="{FF2B5EF4-FFF2-40B4-BE49-F238E27FC236}">
                    <a16:creationId xmlns:a16="http://schemas.microsoft.com/office/drawing/2014/main" id="{00547DB0-DE54-42BD-A8AC-FE727489C553}"/>
                  </a:ext>
                </a:extLst>
              </p:cNvPr>
              <p:cNvSpPr>
                <a:spLocks noChangeAspect="1" noChangeArrowheads="1"/>
              </p:cNvSpPr>
              <p:nvPr/>
            </p:nvSpPr>
            <p:spPr bwMode="auto">
              <a:xfrm>
                <a:off x="904" y="3703"/>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4" name="Rectangle 129">
                <a:extLst>
                  <a:ext uri="{FF2B5EF4-FFF2-40B4-BE49-F238E27FC236}">
                    <a16:creationId xmlns:a16="http://schemas.microsoft.com/office/drawing/2014/main" id="{A0FF2FA5-B7F7-453A-A8C8-195DA2631458}"/>
                  </a:ext>
                </a:extLst>
              </p:cNvPr>
              <p:cNvSpPr>
                <a:spLocks noChangeAspect="1" noChangeArrowheads="1"/>
              </p:cNvSpPr>
              <p:nvPr/>
            </p:nvSpPr>
            <p:spPr bwMode="auto">
              <a:xfrm>
                <a:off x="904" y="3415"/>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5" name="Rectangle 130">
                <a:extLst>
                  <a:ext uri="{FF2B5EF4-FFF2-40B4-BE49-F238E27FC236}">
                    <a16:creationId xmlns:a16="http://schemas.microsoft.com/office/drawing/2014/main" id="{6D1EC2AB-46AF-4956-A816-9F862805DA98}"/>
                  </a:ext>
                </a:extLst>
              </p:cNvPr>
              <p:cNvSpPr>
                <a:spLocks noChangeAspect="1" noChangeArrowheads="1"/>
              </p:cNvSpPr>
              <p:nvPr/>
            </p:nvSpPr>
            <p:spPr bwMode="auto">
              <a:xfrm>
                <a:off x="904" y="3129"/>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6" name="Rectangle 131">
                <a:extLst>
                  <a:ext uri="{FF2B5EF4-FFF2-40B4-BE49-F238E27FC236}">
                    <a16:creationId xmlns:a16="http://schemas.microsoft.com/office/drawing/2014/main" id="{9E870EF5-9BAF-4688-B2B9-B242811AE11D}"/>
                  </a:ext>
                </a:extLst>
              </p:cNvPr>
              <p:cNvSpPr>
                <a:spLocks noChangeAspect="1" noChangeArrowheads="1"/>
              </p:cNvSpPr>
              <p:nvPr/>
            </p:nvSpPr>
            <p:spPr bwMode="auto">
              <a:xfrm>
                <a:off x="904" y="2842"/>
                <a:ext cx="7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7" name="Rectangle 132">
                <a:extLst>
                  <a:ext uri="{FF2B5EF4-FFF2-40B4-BE49-F238E27FC236}">
                    <a16:creationId xmlns:a16="http://schemas.microsoft.com/office/drawing/2014/main" id="{45AA6590-35F5-4091-AACB-E83A5812A9B9}"/>
                  </a:ext>
                </a:extLst>
              </p:cNvPr>
              <p:cNvSpPr>
                <a:spLocks noChangeAspect="1" noChangeArrowheads="1"/>
              </p:cNvSpPr>
              <p:nvPr/>
            </p:nvSpPr>
            <p:spPr bwMode="auto">
              <a:xfrm>
                <a:off x="904" y="2554"/>
                <a:ext cx="79"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8" name="Freeform 133">
                <a:extLst>
                  <a:ext uri="{FF2B5EF4-FFF2-40B4-BE49-F238E27FC236}">
                    <a16:creationId xmlns:a16="http://schemas.microsoft.com/office/drawing/2014/main" id="{540CD59C-EBC2-451A-9650-8971F8EAC9ED}"/>
                  </a:ext>
                </a:extLst>
              </p:cNvPr>
              <p:cNvSpPr>
                <a:spLocks noChangeAspect="1"/>
              </p:cNvSpPr>
              <p:nvPr/>
            </p:nvSpPr>
            <p:spPr bwMode="auto">
              <a:xfrm>
                <a:off x="1180" y="3991"/>
                <a:ext cx="12" cy="6"/>
              </a:xfrm>
              <a:custGeom>
                <a:avLst/>
                <a:gdLst>
                  <a:gd name="T0" fmla="*/ 6 w 12"/>
                  <a:gd name="T1" fmla="*/ 6 h 6"/>
                  <a:gd name="T2" fmla="*/ 12 w 12"/>
                  <a:gd name="T3" fmla="*/ 4 h 6"/>
                  <a:gd name="T4" fmla="*/ 12 w 12"/>
                  <a:gd name="T5" fmla="*/ 0 h 6"/>
                  <a:gd name="T6" fmla="*/ 0 w 12"/>
                  <a:gd name="T7" fmla="*/ 0 h 6"/>
                  <a:gd name="T8" fmla="*/ 0 w 12"/>
                  <a:gd name="T9" fmla="*/ 4 h 6"/>
                  <a:gd name="T10" fmla="*/ 6 w 12"/>
                  <a:gd name="T11" fmla="*/ 6 h 6"/>
                  <a:gd name="T12" fmla="*/ 0 w 12"/>
                  <a:gd name="T13" fmla="*/ 4 h 6"/>
                  <a:gd name="T14" fmla="*/ 0 w 12"/>
                  <a:gd name="T15" fmla="*/ 6 h 6"/>
                  <a:gd name="T16" fmla="*/ 6 w 12"/>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6">
                    <a:moveTo>
                      <a:pt x="6" y="6"/>
                    </a:moveTo>
                    <a:lnTo>
                      <a:pt x="12" y="4"/>
                    </a:lnTo>
                    <a:lnTo>
                      <a:pt x="12" y="0"/>
                    </a:lnTo>
                    <a:lnTo>
                      <a:pt x="0" y="0"/>
                    </a:lnTo>
                    <a:lnTo>
                      <a:pt x="0" y="4"/>
                    </a:lnTo>
                    <a:lnTo>
                      <a:pt x="6" y="6"/>
                    </a:lnTo>
                    <a:lnTo>
                      <a:pt x="0" y="4"/>
                    </a:lnTo>
                    <a:lnTo>
                      <a:pt x="0" y="6"/>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Rectangle 134">
                <a:extLst>
                  <a:ext uri="{FF2B5EF4-FFF2-40B4-BE49-F238E27FC236}">
                    <a16:creationId xmlns:a16="http://schemas.microsoft.com/office/drawing/2014/main" id="{6E8ED4B9-074D-4074-8B71-D28803E70DD4}"/>
                  </a:ext>
                </a:extLst>
              </p:cNvPr>
              <p:cNvSpPr>
                <a:spLocks noChangeAspect="1" noChangeArrowheads="1"/>
              </p:cNvSpPr>
              <p:nvPr/>
            </p:nvSpPr>
            <p:spPr bwMode="auto">
              <a:xfrm>
                <a:off x="946" y="3847"/>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0" name="Rectangle 135">
                <a:extLst>
                  <a:ext uri="{FF2B5EF4-FFF2-40B4-BE49-F238E27FC236}">
                    <a16:creationId xmlns:a16="http://schemas.microsoft.com/office/drawing/2014/main" id="{BCEE71BD-F8E8-41FA-A2E0-393B515379DF}"/>
                  </a:ext>
                </a:extLst>
              </p:cNvPr>
              <p:cNvSpPr>
                <a:spLocks noChangeAspect="1" noChangeArrowheads="1"/>
              </p:cNvSpPr>
              <p:nvPr/>
            </p:nvSpPr>
            <p:spPr bwMode="auto">
              <a:xfrm>
                <a:off x="946" y="3559"/>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1" name="Rectangle 136">
                <a:extLst>
                  <a:ext uri="{FF2B5EF4-FFF2-40B4-BE49-F238E27FC236}">
                    <a16:creationId xmlns:a16="http://schemas.microsoft.com/office/drawing/2014/main" id="{C83E8848-0D00-416E-A7D2-601718234D1F}"/>
                  </a:ext>
                </a:extLst>
              </p:cNvPr>
              <p:cNvSpPr>
                <a:spLocks noChangeAspect="1" noChangeArrowheads="1"/>
              </p:cNvSpPr>
              <p:nvPr/>
            </p:nvSpPr>
            <p:spPr bwMode="auto">
              <a:xfrm>
                <a:off x="946" y="3273"/>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2" name="Rectangle 137">
                <a:extLst>
                  <a:ext uri="{FF2B5EF4-FFF2-40B4-BE49-F238E27FC236}">
                    <a16:creationId xmlns:a16="http://schemas.microsoft.com/office/drawing/2014/main" id="{DE84C782-F425-4C72-A240-0A105BE659AE}"/>
                  </a:ext>
                </a:extLst>
              </p:cNvPr>
              <p:cNvSpPr>
                <a:spLocks noChangeAspect="1" noChangeArrowheads="1"/>
              </p:cNvSpPr>
              <p:nvPr/>
            </p:nvSpPr>
            <p:spPr bwMode="auto">
              <a:xfrm>
                <a:off x="946" y="2984"/>
                <a:ext cx="37"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3" name="Rectangle 138">
                <a:extLst>
                  <a:ext uri="{FF2B5EF4-FFF2-40B4-BE49-F238E27FC236}">
                    <a16:creationId xmlns:a16="http://schemas.microsoft.com/office/drawing/2014/main" id="{7221AEB6-2F93-447B-89D8-1C9B191079F6}"/>
                  </a:ext>
                </a:extLst>
              </p:cNvPr>
              <p:cNvSpPr>
                <a:spLocks noChangeAspect="1" noChangeArrowheads="1"/>
              </p:cNvSpPr>
              <p:nvPr/>
            </p:nvSpPr>
            <p:spPr bwMode="auto">
              <a:xfrm>
                <a:off x="946" y="2698"/>
                <a:ext cx="37"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4" name="Rectangle 139">
                <a:extLst>
                  <a:ext uri="{FF2B5EF4-FFF2-40B4-BE49-F238E27FC236}">
                    <a16:creationId xmlns:a16="http://schemas.microsoft.com/office/drawing/2014/main" id="{76F86ADC-E3F5-4543-A11B-3A5963C48939}"/>
                  </a:ext>
                </a:extLst>
              </p:cNvPr>
              <p:cNvSpPr>
                <a:spLocks noChangeAspect="1" noChangeArrowheads="1"/>
              </p:cNvSpPr>
              <p:nvPr/>
            </p:nvSpPr>
            <p:spPr bwMode="auto">
              <a:xfrm>
                <a:off x="946" y="2410"/>
                <a:ext cx="3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65" name="Rectangle 140">
              <a:extLst>
                <a:ext uri="{FF2B5EF4-FFF2-40B4-BE49-F238E27FC236}">
                  <a16:creationId xmlns:a16="http://schemas.microsoft.com/office/drawing/2014/main" id="{56F38E41-C5AC-41EA-AD12-8FC7BC52AB8A}"/>
                </a:ext>
              </a:extLst>
            </p:cNvPr>
            <p:cNvSpPr>
              <a:spLocks noChangeAspect="1" noChangeArrowheads="1"/>
            </p:cNvSpPr>
            <p:nvPr/>
          </p:nvSpPr>
          <p:spPr bwMode="auto">
            <a:xfrm>
              <a:off x="7870406" y="3600866"/>
              <a:ext cx="4575175" cy="9525"/>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66" name="Group 141">
              <a:extLst>
                <a:ext uri="{FF2B5EF4-FFF2-40B4-BE49-F238E27FC236}">
                  <a16:creationId xmlns:a16="http://schemas.microsoft.com/office/drawing/2014/main" id="{A1086036-4556-4C74-A70B-43EF8911280F}"/>
                </a:ext>
              </a:extLst>
            </p:cNvPr>
            <p:cNvGrpSpPr>
              <a:grpSpLocks noChangeAspect="1"/>
            </p:cNvGrpSpPr>
            <p:nvPr/>
          </p:nvGrpSpPr>
          <p:grpSpPr bwMode="auto">
            <a:xfrm>
              <a:off x="8776868" y="3570703"/>
              <a:ext cx="2755900" cy="68263"/>
              <a:chOff x="1796" y="3964"/>
              <a:chExt cx="2483" cy="61"/>
            </a:xfrm>
          </p:grpSpPr>
          <p:sp>
            <p:nvSpPr>
              <p:cNvPr id="188" name="Rectangle 142">
                <a:extLst>
                  <a:ext uri="{FF2B5EF4-FFF2-40B4-BE49-F238E27FC236}">
                    <a16:creationId xmlns:a16="http://schemas.microsoft.com/office/drawing/2014/main" id="{AC7C9656-A062-44D6-A8C3-0CCEAA936C40}"/>
                  </a:ext>
                </a:extLst>
              </p:cNvPr>
              <p:cNvSpPr>
                <a:spLocks noChangeAspect="1" noChangeArrowheads="1"/>
              </p:cNvSpPr>
              <p:nvPr/>
            </p:nvSpPr>
            <p:spPr bwMode="auto">
              <a:xfrm>
                <a:off x="1796" y="3964"/>
                <a:ext cx="10"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9" name="Rectangle 143">
                <a:extLst>
                  <a:ext uri="{FF2B5EF4-FFF2-40B4-BE49-F238E27FC236}">
                    <a16:creationId xmlns:a16="http://schemas.microsoft.com/office/drawing/2014/main" id="{01E9B48B-31C1-443C-BB3C-52A32E5964C5}"/>
                  </a:ext>
                </a:extLst>
              </p:cNvPr>
              <p:cNvSpPr>
                <a:spLocks noChangeAspect="1" noChangeArrowheads="1"/>
              </p:cNvSpPr>
              <p:nvPr/>
            </p:nvSpPr>
            <p:spPr bwMode="auto">
              <a:xfrm>
                <a:off x="2621"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0" name="Rectangle 144">
                <a:extLst>
                  <a:ext uri="{FF2B5EF4-FFF2-40B4-BE49-F238E27FC236}">
                    <a16:creationId xmlns:a16="http://schemas.microsoft.com/office/drawing/2014/main" id="{4F8D40A8-DB70-4BB8-9B56-35C88D3EA983}"/>
                  </a:ext>
                </a:extLst>
              </p:cNvPr>
              <p:cNvSpPr>
                <a:spLocks noChangeAspect="1" noChangeArrowheads="1"/>
              </p:cNvSpPr>
              <p:nvPr/>
            </p:nvSpPr>
            <p:spPr bwMode="auto">
              <a:xfrm>
                <a:off x="3446"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1" name="Rectangle 145">
                <a:extLst>
                  <a:ext uri="{FF2B5EF4-FFF2-40B4-BE49-F238E27FC236}">
                    <a16:creationId xmlns:a16="http://schemas.microsoft.com/office/drawing/2014/main" id="{58FFE9B1-4541-4EB4-8837-055F13483B3C}"/>
                  </a:ext>
                </a:extLst>
              </p:cNvPr>
              <p:cNvSpPr>
                <a:spLocks noChangeAspect="1" noChangeArrowheads="1"/>
              </p:cNvSpPr>
              <p:nvPr/>
            </p:nvSpPr>
            <p:spPr bwMode="auto">
              <a:xfrm>
                <a:off x="4271" y="3964"/>
                <a:ext cx="8" cy="6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67" name="Group 146">
              <a:extLst>
                <a:ext uri="{FF2B5EF4-FFF2-40B4-BE49-F238E27FC236}">
                  <a16:creationId xmlns:a16="http://schemas.microsoft.com/office/drawing/2014/main" id="{76F32A46-38EA-455F-AC48-6EB5927DF939}"/>
                </a:ext>
              </a:extLst>
            </p:cNvPr>
            <p:cNvGrpSpPr>
              <a:grpSpLocks noChangeAspect="1"/>
            </p:cNvGrpSpPr>
            <p:nvPr/>
          </p:nvGrpSpPr>
          <p:grpSpPr bwMode="auto">
            <a:xfrm>
              <a:off x="8176793" y="3435766"/>
              <a:ext cx="3963988" cy="168275"/>
              <a:chOff x="1272" y="3885"/>
              <a:chExt cx="3572" cy="152"/>
            </a:xfrm>
          </p:grpSpPr>
          <p:sp>
            <p:nvSpPr>
              <p:cNvPr id="178" name="Rectangle 147">
                <a:extLst>
                  <a:ext uri="{FF2B5EF4-FFF2-40B4-BE49-F238E27FC236}">
                    <a16:creationId xmlns:a16="http://schemas.microsoft.com/office/drawing/2014/main" id="{764BBA53-04D4-4004-8B93-460F8F4CBBCC}"/>
                  </a:ext>
                </a:extLst>
              </p:cNvPr>
              <p:cNvSpPr>
                <a:spLocks noChangeAspect="1" noChangeArrowheads="1"/>
              </p:cNvSpPr>
              <p:nvPr/>
            </p:nvSpPr>
            <p:spPr bwMode="auto">
              <a:xfrm>
                <a:off x="1272"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3</a:t>
                </a:r>
                <a:endParaRPr lang="en-US" altLang="en-US" sz="2400">
                  <a:solidFill>
                    <a:srgbClr val="000000"/>
                  </a:solidFill>
                  <a:latin typeface="Times New Roman" panose="02020603050405020304" pitchFamily="18" charset="0"/>
                </a:endParaRPr>
              </a:p>
            </p:txBody>
          </p:sp>
          <p:sp>
            <p:nvSpPr>
              <p:cNvPr id="179" name="Rectangle 148">
                <a:extLst>
                  <a:ext uri="{FF2B5EF4-FFF2-40B4-BE49-F238E27FC236}">
                    <a16:creationId xmlns:a16="http://schemas.microsoft.com/office/drawing/2014/main" id="{4F14F144-D8B4-4CCF-9D67-88199C0DE1DF}"/>
                  </a:ext>
                </a:extLst>
              </p:cNvPr>
              <p:cNvSpPr>
                <a:spLocks noChangeAspect="1" noChangeArrowheads="1"/>
              </p:cNvSpPr>
              <p:nvPr/>
            </p:nvSpPr>
            <p:spPr bwMode="auto">
              <a:xfrm>
                <a:off x="1489" y="3885"/>
                <a:ext cx="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2</a:t>
                </a:r>
                <a:endParaRPr lang="en-US" altLang="en-US" sz="2400">
                  <a:solidFill>
                    <a:srgbClr val="000000"/>
                  </a:solidFill>
                  <a:latin typeface="Times New Roman" panose="02020603050405020304" pitchFamily="18" charset="0"/>
                </a:endParaRPr>
              </a:p>
            </p:txBody>
          </p:sp>
          <p:sp>
            <p:nvSpPr>
              <p:cNvPr id="180" name="Rectangle 149">
                <a:extLst>
                  <a:ext uri="{FF2B5EF4-FFF2-40B4-BE49-F238E27FC236}">
                    <a16:creationId xmlns:a16="http://schemas.microsoft.com/office/drawing/2014/main" id="{1C31E70F-FF27-4598-AF77-02BD79C84858}"/>
                  </a:ext>
                </a:extLst>
              </p:cNvPr>
              <p:cNvSpPr>
                <a:spLocks noChangeAspect="1" noChangeArrowheads="1"/>
              </p:cNvSpPr>
              <p:nvPr/>
            </p:nvSpPr>
            <p:spPr bwMode="auto">
              <a:xfrm>
                <a:off x="4554" y="3885"/>
                <a:ext cx="1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10</a:t>
                </a:r>
                <a:endParaRPr lang="en-US" altLang="en-US" sz="2400">
                  <a:solidFill>
                    <a:srgbClr val="000000"/>
                  </a:solidFill>
                  <a:latin typeface="Times New Roman" panose="02020603050405020304" pitchFamily="18" charset="0"/>
                </a:endParaRPr>
              </a:p>
            </p:txBody>
          </p:sp>
          <p:sp>
            <p:nvSpPr>
              <p:cNvPr id="181" name="Rectangle 150">
                <a:extLst>
                  <a:ext uri="{FF2B5EF4-FFF2-40B4-BE49-F238E27FC236}">
                    <a16:creationId xmlns:a16="http://schemas.microsoft.com/office/drawing/2014/main" id="{71F862A9-EFD0-41FA-AE7B-000A162D893D}"/>
                  </a:ext>
                </a:extLst>
              </p:cNvPr>
              <p:cNvSpPr>
                <a:spLocks noChangeAspect="1" noChangeArrowheads="1"/>
              </p:cNvSpPr>
              <p:nvPr/>
            </p:nvSpPr>
            <p:spPr bwMode="auto">
              <a:xfrm>
                <a:off x="2087"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8</a:t>
                </a:r>
                <a:endParaRPr lang="en-US" altLang="en-US" sz="2400">
                  <a:solidFill>
                    <a:srgbClr val="000000"/>
                  </a:solidFill>
                  <a:latin typeface="Times New Roman" panose="02020603050405020304" pitchFamily="18" charset="0"/>
                </a:endParaRPr>
              </a:p>
            </p:txBody>
          </p:sp>
          <p:sp>
            <p:nvSpPr>
              <p:cNvPr id="182" name="Rectangle 151">
                <a:extLst>
                  <a:ext uri="{FF2B5EF4-FFF2-40B4-BE49-F238E27FC236}">
                    <a16:creationId xmlns:a16="http://schemas.microsoft.com/office/drawing/2014/main" id="{47AAFA86-F790-4C46-B808-0BF6AF8FD4D3}"/>
                  </a:ext>
                </a:extLst>
              </p:cNvPr>
              <p:cNvSpPr>
                <a:spLocks noChangeAspect="1" noChangeArrowheads="1"/>
              </p:cNvSpPr>
              <p:nvPr/>
            </p:nvSpPr>
            <p:spPr bwMode="auto">
              <a:xfrm>
                <a:off x="2250"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sp>
            <p:nvSpPr>
              <p:cNvPr id="183" name="Rectangle 152">
                <a:extLst>
                  <a:ext uri="{FF2B5EF4-FFF2-40B4-BE49-F238E27FC236}">
                    <a16:creationId xmlns:a16="http://schemas.microsoft.com/office/drawing/2014/main" id="{514A40A5-254D-43D9-9192-D8FA855764BA}"/>
                  </a:ext>
                </a:extLst>
              </p:cNvPr>
              <p:cNvSpPr>
                <a:spLocks noChangeAspect="1" noChangeArrowheads="1"/>
              </p:cNvSpPr>
              <p:nvPr/>
            </p:nvSpPr>
            <p:spPr bwMode="auto">
              <a:xfrm>
                <a:off x="2898"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sp>
            <p:nvSpPr>
              <p:cNvPr id="184" name="Rectangle 153">
                <a:extLst>
                  <a:ext uri="{FF2B5EF4-FFF2-40B4-BE49-F238E27FC236}">
                    <a16:creationId xmlns:a16="http://schemas.microsoft.com/office/drawing/2014/main" id="{8809E0AB-3BA1-4ADD-A0E1-AB376323EA47}"/>
                  </a:ext>
                </a:extLst>
              </p:cNvPr>
              <p:cNvSpPr>
                <a:spLocks noChangeAspect="1" noChangeArrowheads="1"/>
              </p:cNvSpPr>
              <p:nvPr/>
            </p:nvSpPr>
            <p:spPr bwMode="auto">
              <a:xfrm>
                <a:off x="3094" y="3885"/>
                <a:ext cx="14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17</a:t>
                </a:r>
                <a:endParaRPr lang="en-US" altLang="en-US" sz="2400">
                  <a:solidFill>
                    <a:srgbClr val="000000"/>
                  </a:solidFill>
                  <a:latin typeface="Times New Roman" panose="02020603050405020304" pitchFamily="18" charset="0"/>
                </a:endParaRPr>
              </a:p>
            </p:txBody>
          </p:sp>
          <p:sp>
            <p:nvSpPr>
              <p:cNvPr id="185" name="Rectangle 154">
                <a:extLst>
                  <a:ext uri="{FF2B5EF4-FFF2-40B4-BE49-F238E27FC236}">
                    <a16:creationId xmlns:a16="http://schemas.microsoft.com/office/drawing/2014/main" id="{498C2034-D87A-441A-9114-1A33D34447B1}"/>
                  </a:ext>
                </a:extLst>
              </p:cNvPr>
              <p:cNvSpPr>
                <a:spLocks noChangeAspect="1" noChangeArrowheads="1"/>
              </p:cNvSpPr>
              <p:nvPr/>
            </p:nvSpPr>
            <p:spPr bwMode="auto">
              <a:xfrm>
                <a:off x="3732" y="3885"/>
                <a:ext cx="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6</a:t>
                </a:r>
                <a:endParaRPr lang="en-US" altLang="en-US" sz="2400">
                  <a:solidFill>
                    <a:srgbClr val="000000"/>
                  </a:solidFill>
                  <a:latin typeface="Times New Roman" panose="02020603050405020304" pitchFamily="18" charset="0"/>
                </a:endParaRPr>
              </a:p>
            </p:txBody>
          </p:sp>
          <p:sp>
            <p:nvSpPr>
              <p:cNvPr id="186" name="Rectangle 155">
                <a:extLst>
                  <a:ext uri="{FF2B5EF4-FFF2-40B4-BE49-F238E27FC236}">
                    <a16:creationId xmlns:a16="http://schemas.microsoft.com/office/drawing/2014/main" id="{7D204371-C9E3-4D46-AF44-65371F595084}"/>
                  </a:ext>
                </a:extLst>
              </p:cNvPr>
              <p:cNvSpPr>
                <a:spLocks noChangeAspect="1" noChangeArrowheads="1"/>
              </p:cNvSpPr>
              <p:nvPr/>
            </p:nvSpPr>
            <p:spPr bwMode="auto">
              <a:xfrm>
                <a:off x="4774" y="3885"/>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7</a:t>
                </a:r>
                <a:endParaRPr lang="en-US" altLang="en-US" sz="2400">
                  <a:solidFill>
                    <a:srgbClr val="000000"/>
                  </a:solidFill>
                  <a:latin typeface="Times New Roman" panose="02020603050405020304" pitchFamily="18" charset="0"/>
                </a:endParaRPr>
              </a:p>
            </p:txBody>
          </p:sp>
          <p:sp>
            <p:nvSpPr>
              <p:cNvPr id="187" name="Rectangle 156">
                <a:extLst>
                  <a:ext uri="{FF2B5EF4-FFF2-40B4-BE49-F238E27FC236}">
                    <a16:creationId xmlns:a16="http://schemas.microsoft.com/office/drawing/2014/main" id="{052E2D82-92DB-4DE4-BD97-9111D283809B}"/>
                  </a:ext>
                </a:extLst>
              </p:cNvPr>
              <p:cNvSpPr>
                <a:spLocks noChangeAspect="1" noChangeArrowheads="1"/>
              </p:cNvSpPr>
              <p:nvPr/>
            </p:nvSpPr>
            <p:spPr bwMode="auto">
              <a:xfrm>
                <a:off x="3916" y="3885"/>
                <a:ext cx="1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12</a:t>
                </a:r>
                <a:endParaRPr lang="en-US" altLang="en-US" sz="2400">
                  <a:solidFill>
                    <a:srgbClr val="000000"/>
                  </a:solidFill>
                  <a:latin typeface="Times New Roman" panose="02020603050405020304" pitchFamily="18" charset="0"/>
                </a:endParaRPr>
              </a:p>
            </p:txBody>
          </p:sp>
        </p:grpSp>
        <p:sp>
          <p:nvSpPr>
            <p:cNvPr id="168" name="Text Box 157">
              <a:extLst>
                <a:ext uri="{FF2B5EF4-FFF2-40B4-BE49-F238E27FC236}">
                  <a16:creationId xmlns:a16="http://schemas.microsoft.com/office/drawing/2014/main" id="{E124333B-1F1F-4750-98E6-89DBE215B6B0}"/>
                </a:ext>
              </a:extLst>
            </p:cNvPr>
            <p:cNvSpPr txBox="1">
              <a:spLocks noChangeArrowheads="1"/>
            </p:cNvSpPr>
            <p:nvPr/>
          </p:nvSpPr>
          <p:spPr bwMode="auto">
            <a:xfrm rot="16200000">
              <a:off x="6509918" y="2586453"/>
              <a:ext cx="16065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pPr>
              <a:r>
                <a:rPr lang="en-US" altLang="en-US" sz="1400" i="1">
                  <a:solidFill>
                    <a:srgbClr val="000000"/>
                  </a:solidFill>
                </a:rPr>
                <a:t>% of rats with epi in &gt;1 slice</a:t>
              </a:r>
            </a:p>
          </p:txBody>
        </p:sp>
      </p:grpSp>
      <p:sp>
        <p:nvSpPr>
          <p:cNvPr id="229" name="TextBox 228"/>
          <p:cNvSpPr txBox="1"/>
          <p:nvPr/>
        </p:nvSpPr>
        <p:spPr>
          <a:xfrm>
            <a:off x="5967232" y="708673"/>
            <a:ext cx="5940750" cy="646331"/>
          </a:xfrm>
          <a:prstGeom prst="rect">
            <a:avLst/>
          </a:prstGeom>
          <a:noFill/>
        </p:spPr>
        <p:txBody>
          <a:bodyPr wrap="square" rtlCol="0">
            <a:spAutoFit/>
          </a:bodyPr>
          <a:lstStyle/>
          <a:p>
            <a:r>
              <a:rPr lang="en-US" dirty="0">
                <a:solidFill>
                  <a:srgbClr val="BB1BCE"/>
                </a:solidFill>
              </a:rPr>
              <a:t>Frequency of </a:t>
            </a:r>
            <a:r>
              <a:rPr lang="en-US" dirty="0" err="1">
                <a:solidFill>
                  <a:srgbClr val="BB1BCE"/>
                </a:solidFill>
              </a:rPr>
              <a:t>mEPSCs</a:t>
            </a:r>
            <a:r>
              <a:rPr lang="en-US" dirty="0">
                <a:solidFill>
                  <a:srgbClr val="BB1BCE"/>
                </a:solidFill>
              </a:rPr>
              <a:t> is correlated to # of synaptic inputs, assuming no change in release probability.</a:t>
            </a:r>
          </a:p>
        </p:txBody>
      </p:sp>
      <p:grpSp>
        <p:nvGrpSpPr>
          <p:cNvPr id="239" name="Group 238"/>
          <p:cNvGrpSpPr/>
          <p:nvPr/>
        </p:nvGrpSpPr>
        <p:grpSpPr>
          <a:xfrm>
            <a:off x="439623" y="4324219"/>
            <a:ext cx="11236093" cy="2328960"/>
            <a:chOff x="439623" y="4324219"/>
            <a:chExt cx="11236093" cy="2328960"/>
          </a:xfrm>
        </p:grpSpPr>
        <p:grpSp>
          <p:nvGrpSpPr>
            <p:cNvPr id="237" name="Group 236"/>
            <p:cNvGrpSpPr/>
            <p:nvPr/>
          </p:nvGrpSpPr>
          <p:grpSpPr>
            <a:xfrm>
              <a:off x="439623" y="4324219"/>
              <a:ext cx="9878869" cy="2328960"/>
              <a:chOff x="439623" y="4324219"/>
              <a:chExt cx="9878869" cy="2328960"/>
            </a:xfrm>
          </p:grpSpPr>
          <p:grpSp>
            <p:nvGrpSpPr>
              <p:cNvPr id="235" name="Group 234"/>
              <p:cNvGrpSpPr/>
              <p:nvPr/>
            </p:nvGrpSpPr>
            <p:grpSpPr>
              <a:xfrm>
                <a:off x="2140924" y="4324219"/>
                <a:ext cx="8177568" cy="2328960"/>
                <a:chOff x="2140924" y="4324219"/>
                <a:chExt cx="8177568" cy="2328960"/>
              </a:xfrm>
            </p:grpSpPr>
            <p:pic>
              <p:nvPicPr>
                <p:cNvPr id="230" name="Picture 229" descr="evoked fig inidenc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924" y="4324219"/>
                  <a:ext cx="7945927" cy="2024192"/>
                </a:xfrm>
                <a:prstGeom prst="rect">
                  <a:avLst/>
                </a:prstGeom>
              </p:spPr>
            </p:pic>
            <p:sp>
              <p:nvSpPr>
                <p:cNvPr id="231" name="TextBox 230"/>
                <p:cNvSpPr txBox="1"/>
                <p:nvPr/>
              </p:nvSpPr>
              <p:spPr>
                <a:xfrm>
                  <a:off x="3291436" y="6345402"/>
                  <a:ext cx="893119" cy="307777"/>
                </a:xfrm>
                <a:prstGeom prst="rect">
                  <a:avLst/>
                </a:prstGeom>
                <a:noFill/>
              </p:spPr>
              <p:txBody>
                <a:bodyPr wrap="square" rtlCol="0">
                  <a:spAutoFit/>
                </a:bodyPr>
                <a:lstStyle/>
                <a:p>
                  <a:r>
                    <a:rPr lang="en-US" sz="1400" b="1" dirty="0">
                      <a:solidFill>
                        <a:srgbClr val="A80505"/>
                      </a:solidFill>
                    </a:rPr>
                    <a:t>P7 - 9</a:t>
                  </a:r>
                </a:p>
              </p:txBody>
            </p:sp>
            <p:sp>
              <p:nvSpPr>
                <p:cNvPr id="232" name="TextBox 231"/>
                <p:cNvSpPr txBox="1"/>
                <p:nvPr/>
              </p:nvSpPr>
              <p:spPr>
                <a:xfrm>
                  <a:off x="5104057" y="6345402"/>
                  <a:ext cx="1297813" cy="307777"/>
                </a:xfrm>
                <a:prstGeom prst="rect">
                  <a:avLst/>
                </a:prstGeom>
                <a:noFill/>
              </p:spPr>
              <p:txBody>
                <a:bodyPr wrap="square" rtlCol="0">
                  <a:spAutoFit/>
                </a:bodyPr>
                <a:lstStyle/>
                <a:p>
                  <a:r>
                    <a:rPr lang="en-US" sz="1400" b="1" dirty="0">
                      <a:solidFill>
                        <a:srgbClr val="A80505"/>
                      </a:solidFill>
                    </a:rPr>
                    <a:t>P10-11</a:t>
                  </a:r>
                </a:p>
              </p:txBody>
            </p:sp>
            <p:sp>
              <p:nvSpPr>
                <p:cNvPr id="233" name="TextBox 232"/>
                <p:cNvSpPr txBox="1"/>
                <p:nvPr/>
              </p:nvSpPr>
              <p:spPr>
                <a:xfrm>
                  <a:off x="7116174" y="6345402"/>
                  <a:ext cx="1297813" cy="307777"/>
                </a:xfrm>
                <a:prstGeom prst="rect">
                  <a:avLst/>
                </a:prstGeom>
                <a:noFill/>
              </p:spPr>
              <p:txBody>
                <a:bodyPr wrap="square" rtlCol="0">
                  <a:spAutoFit/>
                </a:bodyPr>
                <a:lstStyle/>
                <a:p>
                  <a:r>
                    <a:rPr lang="en-US" sz="1400" b="1" dirty="0">
                      <a:solidFill>
                        <a:srgbClr val="A80505"/>
                      </a:solidFill>
                    </a:rPr>
                    <a:t>P12-15</a:t>
                  </a:r>
                </a:p>
              </p:txBody>
            </p:sp>
            <p:sp>
              <p:nvSpPr>
                <p:cNvPr id="234" name="TextBox 233"/>
                <p:cNvSpPr txBox="1"/>
                <p:nvPr/>
              </p:nvSpPr>
              <p:spPr>
                <a:xfrm>
                  <a:off x="9020679" y="6345402"/>
                  <a:ext cx="1297813" cy="307777"/>
                </a:xfrm>
                <a:prstGeom prst="rect">
                  <a:avLst/>
                </a:prstGeom>
                <a:noFill/>
              </p:spPr>
              <p:txBody>
                <a:bodyPr wrap="square" rtlCol="0">
                  <a:spAutoFit/>
                </a:bodyPr>
                <a:lstStyle/>
                <a:p>
                  <a:r>
                    <a:rPr lang="en-US" sz="1400" b="1" dirty="0">
                      <a:solidFill>
                        <a:srgbClr val="A80505"/>
                      </a:solidFill>
                    </a:rPr>
                    <a:t>P28-36</a:t>
                  </a:r>
                </a:p>
              </p:txBody>
            </p:sp>
          </p:grpSp>
          <p:sp>
            <p:nvSpPr>
              <p:cNvPr id="236" name="TextBox 235"/>
              <p:cNvSpPr txBox="1"/>
              <p:nvPr/>
            </p:nvSpPr>
            <p:spPr>
              <a:xfrm>
                <a:off x="439623" y="4845669"/>
                <a:ext cx="1516200" cy="954107"/>
              </a:xfrm>
              <a:prstGeom prst="rect">
                <a:avLst/>
              </a:prstGeom>
              <a:noFill/>
            </p:spPr>
            <p:txBody>
              <a:bodyPr wrap="square" rtlCol="0">
                <a:spAutoFit/>
              </a:bodyPr>
              <a:lstStyle/>
              <a:p>
                <a:pPr algn="r"/>
                <a:r>
                  <a:rPr lang="en-US" sz="1400" dirty="0">
                    <a:solidFill>
                      <a:srgbClr val="A80505"/>
                    </a:solidFill>
                  </a:rPr>
                  <a:t>In low Mg2+ slice solution,</a:t>
                </a:r>
              </a:p>
              <a:p>
                <a:pPr algn="r"/>
                <a:r>
                  <a:rPr lang="en-US" sz="1400" dirty="0">
                    <a:solidFill>
                      <a:srgbClr val="A80505"/>
                    </a:solidFill>
                  </a:rPr>
                  <a:t>Epileptiform activity occurs</a:t>
                </a:r>
              </a:p>
            </p:txBody>
          </p:sp>
        </p:grpSp>
        <p:sp>
          <p:nvSpPr>
            <p:cNvPr id="238" name="TextBox 237"/>
            <p:cNvSpPr txBox="1"/>
            <p:nvPr/>
          </p:nvSpPr>
          <p:spPr>
            <a:xfrm>
              <a:off x="10391015" y="5937661"/>
              <a:ext cx="1284701" cy="553998"/>
            </a:xfrm>
            <a:prstGeom prst="rect">
              <a:avLst/>
            </a:prstGeom>
            <a:noFill/>
          </p:spPr>
          <p:txBody>
            <a:bodyPr wrap="square" rtlCol="0">
              <a:spAutoFit/>
            </a:bodyPr>
            <a:lstStyle/>
            <a:p>
              <a:r>
                <a:rPr lang="en-US" sz="1000" i="1" dirty="0">
                  <a:solidFill>
                    <a:schemeClr val="tx1">
                      <a:lumMod val="65000"/>
                      <a:lumOff val="35000"/>
                    </a:schemeClr>
                  </a:solidFill>
                </a:rPr>
                <a:t>Bell and Jacobs 2014 Epilepsy Res, 108: 241-250.</a:t>
              </a:r>
            </a:p>
          </p:txBody>
        </p:sp>
      </p:grpSp>
    </p:spTree>
    <p:extLst>
      <p:ext uri="{BB962C8B-B14F-4D97-AF65-F5344CB8AC3E}">
        <p14:creationId xmlns:p14="http://schemas.microsoft.com/office/powerpoint/2010/main" val="241477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Isn’t all inhibition the same independent of cell type?</a:t>
            </a:r>
          </a:p>
        </p:txBody>
      </p:sp>
      <p:grpSp>
        <p:nvGrpSpPr>
          <p:cNvPr id="3" name="Group 2"/>
          <p:cNvGrpSpPr/>
          <p:nvPr/>
        </p:nvGrpSpPr>
        <p:grpSpPr>
          <a:xfrm>
            <a:off x="1823971" y="912814"/>
            <a:ext cx="7861144" cy="1143253"/>
            <a:chOff x="450260" y="2064289"/>
            <a:chExt cx="7861144" cy="1143253"/>
          </a:xfrm>
        </p:grpSpPr>
        <p:pic>
          <p:nvPicPr>
            <p:cNvPr id="4" name="Picture 11" descr="CR411 zstacks_deep OrthProjMax_00_ch02"/>
            <p:cNvPicPr>
              <a:picLocks noChangeAspect="1" noChangeArrowheads="1"/>
            </p:cNvPicPr>
            <p:nvPr/>
          </p:nvPicPr>
          <p:blipFill>
            <a:blip r:embed="rId3" cstate="print"/>
            <a:srcRect/>
            <a:stretch>
              <a:fillRect/>
            </a:stretch>
          </p:blipFill>
          <p:spPr bwMode="auto">
            <a:xfrm>
              <a:off x="1685533" y="2110103"/>
              <a:ext cx="1040621" cy="1040621"/>
            </a:xfrm>
            <a:prstGeom prst="rect">
              <a:avLst/>
            </a:prstGeom>
            <a:noFill/>
            <a:ln w="25400">
              <a:solidFill>
                <a:srgbClr val="DDDDDD"/>
              </a:solidFill>
              <a:miter lim="800000"/>
              <a:headEnd/>
              <a:tailEnd/>
            </a:ln>
          </p:spPr>
        </p:pic>
        <p:pic>
          <p:nvPicPr>
            <p:cNvPr id="5" name="Picture 12" descr="CR411 Deep overlap"/>
            <p:cNvPicPr>
              <a:picLocks noChangeAspect="1" noChangeArrowheads="1"/>
            </p:cNvPicPr>
            <p:nvPr/>
          </p:nvPicPr>
          <p:blipFill>
            <a:blip r:embed="rId4" cstate="print"/>
            <a:srcRect/>
            <a:stretch>
              <a:fillRect/>
            </a:stretch>
          </p:blipFill>
          <p:spPr bwMode="auto">
            <a:xfrm>
              <a:off x="4124523" y="2110103"/>
              <a:ext cx="1042416" cy="1042416"/>
            </a:xfrm>
            <a:prstGeom prst="rect">
              <a:avLst/>
            </a:prstGeom>
            <a:noFill/>
            <a:ln w="25400">
              <a:solidFill>
                <a:srgbClr val="DDDDDD"/>
              </a:solidFill>
              <a:miter lim="800000"/>
              <a:headEnd/>
              <a:tailEnd/>
            </a:ln>
          </p:spPr>
        </p:pic>
        <p:pic>
          <p:nvPicPr>
            <p:cNvPr id="6" name="Picture 14" descr="CR411 zstacks_deep OrthProjMax_00_ch01"/>
            <p:cNvPicPr>
              <a:picLocks noChangeAspect="1" noChangeArrowheads="1"/>
            </p:cNvPicPr>
            <p:nvPr/>
          </p:nvPicPr>
          <p:blipFill>
            <a:blip r:embed="rId5" cstate="print"/>
            <a:srcRect/>
            <a:stretch>
              <a:fillRect/>
            </a:stretch>
          </p:blipFill>
          <p:spPr bwMode="auto">
            <a:xfrm>
              <a:off x="2901951" y="2110103"/>
              <a:ext cx="1040621" cy="1040621"/>
            </a:xfrm>
            <a:prstGeom prst="rect">
              <a:avLst/>
            </a:prstGeom>
            <a:noFill/>
            <a:ln w="25400">
              <a:solidFill>
                <a:srgbClr val="DDDDDD"/>
              </a:solidFill>
              <a:miter lim="800000"/>
              <a:headEnd/>
              <a:tailEnd/>
            </a:ln>
          </p:spPr>
        </p:pic>
        <p:pic>
          <p:nvPicPr>
            <p:cNvPr id="7" name="Picture 13" descr="CR411 zstacks_deep OrthProjMax_00_ch00"/>
            <p:cNvPicPr>
              <a:picLocks noChangeAspect="1" noChangeArrowheads="1"/>
            </p:cNvPicPr>
            <p:nvPr/>
          </p:nvPicPr>
          <p:blipFill>
            <a:blip r:embed="rId6" cstate="print"/>
            <a:srcRect/>
            <a:stretch>
              <a:fillRect/>
            </a:stretch>
          </p:blipFill>
          <p:spPr bwMode="auto">
            <a:xfrm>
              <a:off x="450260" y="2110103"/>
              <a:ext cx="1040621" cy="1040621"/>
            </a:xfrm>
            <a:prstGeom prst="rect">
              <a:avLst/>
            </a:prstGeom>
            <a:noFill/>
            <a:ln w="25400">
              <a:solidFill>
                <a:srgbClr val="DDDDDD"/>
              </a:solidFill>
              <a:miter lim="800000"/>
              <a:headEnd/>
              <a:tailEnd/>
            </a:ln>
          </p:spPr>
        </p:pic>
        <p:sp>
          <p:nvSpPr>
            <p:cNvPr id="8" name="Text Box 22"/>
            <p:cNvSpPr txBox="1">
              <a:spLocks noChangeArrowheads="1"/>
            </p:cNvSpPr>
            <p:nvPr/>
          </p:nvSpPr>
          <p:spPr bwMode="auto">
            <a:xfrm>
              <a:off x="681645" y="2992098"/>
              <a:ext cx="803425" cy="215444"/>
            </a:xfrm>
            <a:prstGeom prst="rect">
              <a:avLst/>
            </a:prstGeom>
            <a:noFill/>
            <a:ln w="9525">
              <a:noFill/>
              <a:miter lim="800000"/>
              <a:headEnd/>
              <a:tailEnd/>
            </a:ln>
            <a:effectLst/>
          </p:spPr>
          <p:txBody>
            <a:bodyPr wrap="none">
              <a:spAutoFit/>
            </a:bodyPr>
            <a:lstStyle/>
            <a:p>
              <a:r>
                <a:rPr lang="en-US" sz="800" b="1" i="1" dirty="0">
                  <a:solidFill>
                    <a:schemeClr val="bg1"/>
                  </a:solidFill>
                </a:rPr>
                <a:t>Parvalbumin</a:t>
              </a:r>
            </a:p>
          </p:txBody>
        </p:sp>
        <p:sp>
          <p:nvSpPr>
            <p:cNvPr id="9" name="Text Box 23"/>
            <p:cNvSpPr txBox="1">
              <a:spLocks noChangeArrowheads="1"/>
            </p:cNvSpPr>
            <p:nvPr/>
          </p:nvSpPr>
          <p:spPr bwMode="auto">
            <a:xfrm>
              <a:off x="1643143" y="2096553"/>
              <a:ext cx="835485" cy="215444"/>
            </a:xfrm>
            <a:prstGeom prst="rect">
              <a:avLst/>
            </a:prstGeom>
            <a:noFill/>
            <a:ln w="9525">
              <a:noFill/>
              <a:miter lim="800000"/>
              <a:headEnd/>
              <a:tailEnd/>
            </a:ln>
            <a:effectLst/>
          </p:spPr>
          <p:txBody>
            <a:bodyPr wrap="none">
              <a:spAutoFit/>
            </a:bodyPr>
            <a:lstStyle/>
            <a:p>
              <a:r>
                <a:rPr lang="en-US" sz="800" b="1" i="1" dirty="0">
                  <a:solidFill>
                    <a:schemeClr val="bg1"/>
                  </a:solidFill>
                </a:rPr>
                <a:t>Somatostatin</a:t>
              </a:r>
            </a:p>
          </p:txBody>
        </p:sp>
        <p:sp>
          <p:nvSpPr>
            <p:cNvPr id="10" name="Text Box 24"/>
            <p:cNvSpPr txBox="1">
              <a:spLocks noChangeArrowheads="1"/>
            </p:cNvSpPr>
            <p:nvPr/>
          </p:nvSpPr>
          <p:spPr bwMode="auto">
            <a:xfrm>
              <a:off x="2874588" y="2096553"/>
              <a:ext cx="351378" cy="215444"/>
            </a:xfrm>
            <a:prstGeom prst="rect">
              <a:avLst/>
            </a:prstGeom>
            <a:noFill/>
            <a:ln w="9525">
              <a:noFill/>
              <a:miter lim="800000"/>
              <a:headEnd/>
              <a:tailEnd/>
            </a:ln>
            <a:effectLst/>
          </p:spPr>
          <p:txBody>
            <a:bodyPr wrap="none">
              <a:spAutoFit/>
            </a:bodyPr>
            <a:lstStyle/>
            <a:p>
              <a:r>
                <a:rPr lang="en-US" sz="800" b="1" i="1" dirty="0">
                  <a:solidFill>
                    <a:schemeClr val="bg1"/>
                  </a:solidFill>
                </a:rPr>
                <a:t>VIP</a:t>
              </a:r>
            </a:p>
          </p:txBody>
        </p:sp>
        <p:sp>
          <p:nvSpPr>
            <p:cNvPr id="11" name="Text Box 25"/>
            <p:cNvSpPr txBox="1">
              <a:spLocks noChangeArrowheads="1"/>
            </p:cNvSpPr>
            <p:nvPr/>
          </p:nvSpPr>
          <p:spPr bwMode="auto">
            <a:xfrm>
              <a:off x="4163964" y="2096553"/>
              <a:ext cx="569387" cy="215444"/>
            </a:xfrm>
            <a:prstGeom prst="rect">
              <a:avLst/>
            </a:prstGeom>
            <a:noFill/>
            <a:ln w="9525">
              <a:noFill/>
              <a:miter lim="800000"/>
              <a:headEnd/>
              <a:tailEnd/>
            </a:ln>
            <a:effectLst/>
          </p:spPr>
          <p:txBody>
            <a:bodyPr wrap="none">
              <a:spAutoFit/>
            </a:bodyPr>
            <a:lstStyle/>
            <a:p>
              <a:r>
                <a:rPr lang="en-US" sz="800" b="1" i="1" dirty="0">
                  <a:solidFill>
                    <a:schemeClr val="bg1"/>
                  </a:solidFill>
                </a:rPr>
                <a:t>Overlap</a:t>
              </a:r>
            </a:p>
          </p:txBody>
        </p:sp>
        <p:pic>
          <p:nvPicPr>
            <p:cNvPr id="12" name="Picture 6" descr="CR403R Multisection s38-44 v2"/>
            <p:cNvPicPr>
              <a:picLocks noChangeAspect="1" noChangeArrowheads="1"/>
            </p:cNvPicPr>
            <p:nvPr/>
          </p:nvPicPr>
          <p:blipFill>
            <a:blip r:embed="rId7" cstate="print"/>
            <a:srcRect t="47379" b="28923"/>
            <a:stretch>
              <a:fillRect/>
            </a:stretch>
          </p:blipFill>
          <p:spPr bwMode="auto">
            <a:xfrm>
              <a:off x="5452311" y="2110103"/>
              <a:ext cx="2859093" cy="1042416"/>
            </a:xfrm>
            <a:prstGeom prst="rect">
              <a:avLst/>
            </a:prstGeom>
            <a:noFill/>
            <a:ln w="25400">
              <a:solidFill>
                <a:srgbClr val="808080"/>
              </a:solidFill>
              <a:miter lim="800000"/>
              <a:headEnd/>
              <a:tailEnd/>
            </a:ln>
          </p:spPr>
        </p:pic>
        <p:sp>
          <p:nvSpPr>
            <p:cNvPr id="13" name="Text Box 22"/>
            <p:cNvSpPr txBox="1">
              <a:spLocks noChangeArrowheads="1"/>
            </p:cNvSpPr>
            <p:nvPr/>
          </p:nvSpPr>
          <p:spPr bwMode="auto">
            <a:xfrm>
              <a:off x="5381538" y="2064289"/>
              <a:ext cx="848309" cy="215444"/>
            </a:xfrm>
            <a:prstGeom prst="rect">
              <a:avLst/>
            </a:prstGeom>
            <a:noFill/>
            <a:ln w="9525">
              <a:noFill/>
              <a:miter lim="800000"/>
              <a:headEnd/>
              <a:tailEnd/>
            </a:ln>
            <a:effectLst/>
          </p:spPr>
          <p:txBody>
            <a:bodyPr wrap="none">
              <a:spAutoFit/>
            </a:bodyPr>
            <a:lstStyle/>
            <a:p>
              <a:r>
                <a:rPr lang="en-US" sz="800" b="1" i="1" dirty="0" err="1">
                  <a:solidFill>
                    <a:schemeClr val="tx1">
                      <a:lumMod val="85000"/>
                      <a:lumOff val="15000"/>
                    </a:schemeClr>
                  </a:solidFill>
                </a:rPr>
                <a:t>Bisbenzimide</a:t>
              </a:r>
              <a:endParaRPr lang="en-US" sz="800" b="1" i="1" dirty="0">
                <a:solidFill>
                  <a:schemeClr val="tx1">
                    <a:lumMod val="85000"/>
                    <a:lumOff val="15000"/>
                  </a:schemeClr>
                </a:solidFill>
              </a:endParaRPr>
            </a:p>
          </p:txBody>
        </p:sp>
      </p:grpSp>
      <p:grpSp>
        <p:nvGrpSpPr>
          <p:cNvPr id="14" name="Group 13"/>
          <p:cNvGrpSpPr/>
          <p:nvPr/>
        </p:nvGrpSpPr>
        <p:grpSpPr>
          <a:xfrm>
            <a:off x="1823971" y="2155100"/>
            <a:ext cx="7749626" cy="1452287"/>
            <a:chOff x="387378" y="5283886"/>
            <a:chExt cx="7749626" cy="1452287"/>
          </a:xfrm>
        </p:grpSpPr>
        <p:sp>
          <p:nvSpPr>
            <p:cNvPr id="15" name="Rectangle 8"/>
            <p:cNvSpPr>
              <a:spLocks noChangeArrowheads="1"/>
            </p:cNvSpPr>
            <p:nvPr/>
          </p:nvSpPr>
          <p:spPr bwMode="auto">
            <a:xfrm>
              <a:off x="873200" y="6477756"/>
              <a:ext cx="180975" cy="104775"/>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1497088" y="6520618"/>
              <a:ext cx="180975" cy="61913"/>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2"/>
            <p:cNvSpPr>
              <a:spLocks noChangeArrowheads="1"/>
            </p:cNvSpPr>
            <p:nvPr/>
          </p:nvSpPr>
          <p:spPr bwMode="auto">
            <a:xfrm>
              <a:off x="2120975" y="6520618"/>
              <a:ext cx="176213" cy="61913"/>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4"/>
            <p:cNvSpPr>
              <a:spLocks noChangeArrowheads="1"/>
            </p:cNvSpPr>
            <p:nvPr/>
          </p:nvSpPr>
          <p:spPr bwMode="auto">
            <a:xfrm>
              <a:off x="1054175" y="5844343"/>
              <a:ext cx="176213" cy="738188"/>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6"/>
            <p:cNvSpPr>
              <a:spLocks noChangeArrowheads="1"/>
            </p:cNvSpPr>
            <p:nvPr/>
          </p:nvSpPr>
          <p:spPr bwMode="auto">
            <a:xfrm>
              <a:off x="1678063" y="6225343"/>
              <a:ext cx="176213" cy="357188"/>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8"/>
            <p:cNvSpPr>
              <a:spLocks noChangeArrowheads="1"/>
            </p:cNvSpPr>
            <p:nvPr/>
          </p:nvSpPr>
          <p:spPr bwMode="auto">
            <a:xfrm>
              <a:off x="2297188" y="6411081"/>
              <a:ext cx="180975" cy="171450"/>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p:nvSpPr>
          <p:spPr bwMode="auto">
            <a:xfrm>
              <a:off x="954163" y="6434893"/>
              <a:ext cx="28575" cy="47625"/>
            </a:xfrm>
            <a:custGeom>
              <a:avLst/>
              <a:gdLst/>
              <a:ahLst/>
              <a:cxnLst>
                <a:cxn ang="0">
                  <a:pos x="18" y="60"/>
                </a:cxn>
                <a:cxn ang="0">
                  <a:pos x="18" y="60"/>
                </a:cxn>
                <a:cxn ang="0">
                  <a:pos x="18" y="0"/>
                </a:cxn>
                <a:cxn ang="0">
                  <a:pos x="18" y="60"/>
                </a:cxn>
                <a:cxn ang="0">
                  <a:pos x="0" y="0"/>
                </a:cxn>
                <a:cxn ang="0">
                  <a:pos x="36" y="0"/>
                </a:cxn>
                <a:cxn ang="0">
                  <a:pos x="0" y="0"/>
                </a:cxn>
              </a:cxnLst>
              <a:rect l="0" t="0" r="r" b="b"/>
              <a:pathLst>
                <a:path w="36" h="60">
                  <a:moveTo>
                    <a:pt x="18" y="60"/>
                  </a:moveTo>
                  <a:lnTo>
                    <a:pt x="18" y="60"/>
                  </a:lnTo>
                  <a:lnTo>
                    <a:pt x="18" y="0"/>
                  </a:lnTo>
                  <a:lnTo>
                    <a:pt x="18" y="60"/>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954163" y="6432512"/>
              <a:ext cx="28575" cy="50007"/>
            </a:xfrm>
            <a:custGeom>
              <a:avLst/>
              <a:gdLst/>
              <a:ahLst/>
              <a:cxnLst>
                <a:cxn ang="0">
                  <a:pos x="15" y="63"/>
                </a:cxn>
                <a:cxn ang="0">
                  <a:pos x="15" y="3"/>
                </a:cxn>
                <a:cxn ang="0">
                  <a:pos x="21" y="3"/>
                </a:cxn>
                <a:cxn ang="0">
                  <a:pos x="21" y="63"/>
                </a:cxn>
                <a:cxn ang="0">
                  <a:pos x="15" y="63"/>
                </a:cxn>
                <a:cxn ang="0">
                  <a:pos x="0" y="0"/>
                </a:cxn>
                <a:cxn ang="0">
                  <a:pos x="36" y="0"/>
                </a:cxn>
                <a:cxn ang="0">
                  <a:pos x="36" y="6"/>
                </a:cxn>
                <a:cxn ang="0">
                  <a:pos x="0" y="6"/>
                </a:cxn>
                <a:cxn ang="0">
                  <a:pos x="0" y="0"/>
                </a:cxn>
              </a:cxnLst>
              <a:rect l="0" t="0" r="r" b="b"/>
              <a:pathLst>
                <a:path w="36" h="63">
                  <a:moveTo>
                    <a:pt x="15" y="63"/>
                  </a:moveTo>
                  <a:lnTo>
                    <a:pt x="15" y="3"/>
                  </a:lnTo>
                  <a:lnTo>
                    <a:pt x="21" y="3"/>
                  </a:lnTo>
                  <a:lnTo>
                    <a:pt x="21" y="63"/>
                  </a:lnTo>
                  <a:lnTo>
                    <a:pt x="15" y="63"/>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1573288" y="6511093"/>
              <a:ext cx="28575" cy="9525"/>
            </a:xfrm>
            <a:custGeom>
              <a:avLst/>
              <a:gdLst/>
              <a:ahLst/>
              <a:cxnLst>
                <a:cxn ang="0">
                  <a:pos x="18" y="12"/>
                </a:cxn>
                <a:cxn ang="0">
                  <a:pos x="18" y="12"/>
                </a:cxn>
                <a:cxn ang="0">
                  <a:pos x="18" y="0"/>
                </a:cxn>
                <a:cxn ang="0">
                  <a:pos x="18" y="12"/>
                </a:cxn>
                <a:cxn ang="0">
                  <a:pos x="0" y="0"/>
                </a:cxn>
                <a:cxn ang="0">
                  <a:pos x="36" y="0"/>
                </a:cxn>
                <a:cxn ang="0">
                  <a:pos x="0" y="0"/>
                </a:cxn>
              </a:cxnLst>
              <a:rect l="0" t="0" r="r" b="b"/>
              <a:pathLst>
                <a:path w="36" h="12">
                  <a:moveTo>
                    <a:pt x="18" y="12"/>
                  </a:moveTo>
                  <a:lnTo>
                    <a:pt x="18" y="12"/>
                  </a:lnTo>
                  <a:lnTo>
                    <a:pt x="18" y="0"/>
                  </a:lnTo>
                  <a:lnTo>
                    <a:pt x="18" y="12"/>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p:nvSpPr>
          <p:spPr bwMode="auto">
            <a:xfrm>
              <a:off x="1573288" y="6508712"/>
              <a:ext cx="28575" cy="11907"/>
            </a:xfrm>
            <a:custGeom>
              <a:avLst/>
              <a:gdLst/>
              <a:ahLst/>
              <a:cxnLst>
                <a:cxn ang="0">
                  <a:pos x="15" y="15"/>
                </a:cxn>
                <a:cxn ang="0">
                  <a:pos x="15" y="3"/>
                </a:cxn>
                <a:cxn ang="0">
                  <a:pos x="21" y="3"/>
                </a:cxn>
                <a:cxn ang="0">
                  <a:pos x="21" y="15"/>
                </a:cxn>
                <a:cxn ang="0">
                  <a:pos x="15" y="15"/>
                </a:cxn>
                <a:cxn ang="0">
                  <a:pos x="0" y="0"/>
                </a:cxn>
                <a:cxn ang="0">
                  <a:pos x="36" y="0"/>
                </a:cxn>
                <a:cxn ang="0">
                  <a:pos x="36" y="6"/>
                </a:cxn>
                <a:cxn ang="0">
                  <a:pos x="0" y="6"/>
                </a:cxn>
                <a:cxn ang="0">
                  <a:pos x="0" y="0"/>
                </a:cxn>
              </a:cxnLst>
              <a:rect l="0" t="0" r="r" b="b"/>
              <a:pathLst>
                <a:path w="36" h="15">
                  <a:moveTo>
                    <a:pt x="15" y="15"/>
                  </a:moveTo>
                  <a:lnTo>
                    <a:pt x="15" y="3"/>
                  </a:lnTo>
                  <a:lnTo>
                    <a:pt x="21" y="3"/>
                  </a:lnTo>
                  <a:lnTo>
                    <a:pt x="21" y="15"/>
                  </a:lnTo>
                  <a:lnTo>
                    <a:pt x="15" y="15"/>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2197175" y="6511093"/>
              <a:ext cx="28575" cy="9525"/>
            </a:xfrm>
            <a:custGeom>
              <a:avLst/>
              <a:gdLst/>
              <a:ahLst/>
              <a:cxnLst>
                <a:cxn ang="0">
                  <a:pos x="18" y="12"/>
                </a:cxn>
                <a:cxn ang="0">
                  <a:pos x="18" y="12"/>
                </a:cxn>
                <a:cxn ang="0">
                  <a:pos x="18" y="0"/>
                </a:cxn>
                <a:cxn ang="0">
                  <a:pos x="18" y="12"/>
                </a:cxn>
                <a:cxn ang="0">
                  <a:pos x="0" y="0"/>
                </a:cxn>
                <a:cxn ang="0">
                  <a:pos x="36" y="0"/>
                </a:cxn>
                <a:cxn ang="0">
                  <a:pos x="0" y="0"/>
                </a:cxn>
              </a:cxnLst>
              <a:rect l="0" t="0" r="r" b="b"/>
              <a:pathLst>
                <a:path w="36" h="12">
                  <a:moveTo>
                    <a:pt x="18" y="12"/>
                  </a:moveTo>
                  <a:lnTo>
                    <a:pt x="18" y="12"/>
                  </a:lnTo>
                  <a:lnTo>
                    <a:pt x="18" y="0"/>
                  </a:lnTo>
                  <a:lnTo>
                    <a:pt x="18" y="12"/>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noEditPoints="1"/>
            </p:cNvSpPr>
            <p:nvPr/>
          </p:nvSpPr>
          <p:spPr bwMode="auto">
            <a:xfrm>
              <a:off x="2197175" y="6508712"/>
              <a:ext cx="28575" cy="11907"/>
            </a:xfrm>
            <a:custGeom>
              <a:avLst/>
              <a:gdLst/>
              <a:ahLst/>
              <a:cxnLst>
                <a:cxn ang="0">
                  <a:pos x="15" y="15"/>
                </a:cxn>
                <a:cxn ang="0">
                  <a:pos x="15" y="3"/>
                </a:cxn>
                <a:cxn ang="0">
                  <a:pos x="21" y="3"/>
                </a:cxn>
                <a:cxn ang="0">
                  <a:pos x="21" y="15"/>
                </a:cxn>
                <a:cxn ang="0">
                  <a:pos x="15" y="15"/>
                </a:cxn>
                <a:cxn ang="0">
                  <a:pos x="0" y="0"/>
                </a:cxn>
                <a:cxn ang="0">
                  <a:pos x="36" y="0"/>
                </a:cxn>
                <a:cxn ang="0">
                  <a:pos x="36" y="6"/>
                </a:cxn>
                <a:cxn ang="0">
                  <a:pos x="0" y="6"/>
                </a:cxn>
                <a:cxn ang="0">
                  <a:pos x="0" y="0"/>
                </a:cxn>
              </a:cxnLst>
              <a:rect l="0" t="0" r="r" b="b"/>
              <a:pathLst>
                <a:path w="36" h="15">
                  <a:moveTo>
                    <a:pt x="15" y="15"/>
                  </a:moveTo>
                  <a:lnTo>
                    <a:pt x="15" y="3"/>
                  </a:lnTo>
                  <a:lnTo>
                    <a:pt x="21" y="3"/>
                  </a:lnTo>
                  <a:lnTo>
                    <a:pt x="21" y="15"/>
                  </a:lnTo>
                  <a:lnTo>
                    <a:pt x="15" y="15"/>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1130375" y="5530018"/>
              <a:ext cx="28575" cy="314325"/>
            </a:xfrm>
            <a:custGeom>
              <a:avLst/>
              <a:gdLst/>
              <a:ahLst/>
              <a:cxnLst>
                <a:cxn ang="0">
                  <a:pos x="18" y="396"/>
                </a:cxn>
                <a:cxn ang="0">
                  <a:pos x="18" y="396"/>
                </a:cxn>
                <a:cxn ang="0">
                  <a:pos x="18" y="0"/>
                </a:cxn>
                <a:cxn ang="0">
                  <a:pos x="18" y="396"/>
                </a:cxn>
                <a:cxn ang="0">
                  <a:pos x="0" y="0"/>
                </a:cxn>
                <a:cxn ang="0">
                  <a:pos x="36" y="0"/>
                </a:cxn>
                <a:cxn ang="0">
                  <a:pos x="0" y="0"/>
                </a:cxn>
              </a:cxnLst>
              <a:rect l="0" t="0" r="r" b="b"/>
              <a:pathLst>
                <a:path w="36" h="396">
                  <a:moveTo>
                    <a:pt x="18" y="396"/>
                  </a:moveTo>
                  <a:lnTo>
                    <a:pt x="18" y="396"/>
                  </a:lnTo>
                  <a:lnTo>
                    <a:pt x="18" y="0"/>
                  </a:lnTo>
                  <a:lnTo>
                    <a:pt x="18" y="396"/>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p:nvSpPr>
          <p:spPr bwMode="auto">
            <a:xfrm>
              <a:off x="1130375" y="5527637"/>
              <a:ext cx="28575" cy="316707"/>
            </a:xfrm>
            <a:custGeom>
              <a:avLst/>
              <a:gdLst/>
              <a:ahLst/>
              <a:cxnLst>
                <a:cxn ang="0">
                  <a:pos x="15" y="399"/>
                </a:cxn>
                <a:cxn ang="0">
                  <a:pos x="15" y="3"/>
                </a:cxn>
                <a:cxn ang="0">
                  <a:pos x="21" y="3"/>
                </a:cxn>
                <a:cxn ang="0">
                  <a:pos x="21" y="399"/>
                </a:cxn>
                <a:cxn ang="0">
                  <a:pos x="15" y="399"/>
                </a:cxn>
                <a:cxn ang="0">
                  <a:pos x="0" y="0"/>
                </a:cxn>
                <a:cxn ang="0">
                  <a:pos x="36" y="0"/>
                </a:cxn>
                <a:cxn ang="0">
                  <a:pos x="36" y="6"/>
                </a:cxn>
                <a:cxn ang="0">
                  <a:pos x="0" y="6"/>
                </a:cxn>
                <a:cxn ang="0">
                  <a:pos x="0" y="0"/>
                </a:cxn>
              </a:cxnLst>
              <a:rect l="0" t="0" r="r" b="b"/>
              <a:pathLst>
                <a:path w="36" h="399">
                  <a:moveTo>
                    <a:pt x="15" y="399"/>
                  </a:moveTo>
                  <a:lnTo>
                    <a:pt x="15" y="3"/>
                  </a:lnTo>
                  <a:lnTo>
                    <a:pt x="21" y="3"/>
                  </a:lnTo>
                  <a:lnTo>
                    <a:pt x="21" y="399"/>
                  </a:lnTo>
                  <a:lnTo>
                    <a:pt x="15" y="399"/>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754263" y="6034843"/>
              <a:ext cx="28575" cy="190500"/>
            </a:xfrm>
            <a:custGeom>
              <a:avLst/>
              <a:gdLst/>
              <a:ahLst/>
              <a:cxnLst>
                <a:cxn ang="0">
                  <a:pos x="18" y="240"/>
                </a:cxn>
                <a:cxn ang="0">
                  <a:pos x="18" y="240"/>
                </a:cxn>
                <a:cxn ang="0">
                  <a:pos x="18" y="0"/>
                </a:cxn>
                <a:cxn ang="0">
                  <a:pos x="18" y="240"/>
                </a:cxn>
                <a:cxn ang="0">
                  <a:pos x="0" y="0"/>
                </a:cxn>
                <a:cxn ang="0">
                  <a:pos x="36" y="0"/>
                </a:cxn>
                <a:cxn ang="0">
                  <a:pos x="0" y="0"/>
                </a:cxn>
              </a:cxnLst>
              <a:rect l="0" t="0" r="r" b="b"/>
              <a:pathLst>
                <a:path w="36" h="240">
                  <a:moveTo>
                    <a:pt x="18" y="240"/>
                  </a:moveTo>
                  <a:lnTo>
                    <a:pt x="18" y="240"/>
                  </a:lnTo>
                  <a:lnTo>
                    <a:pt x="18" y="0"/>
                  </a:lnTo>
                  <a:lnTo>
                    <a:pt x="18" y="240"/>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1754263" y="6032462"/>
              <a:ext cx="28575" cy="192882"/>
            </a:xfrm>
            <a:custGeom>
              <a:avLst/>
              <a:gdLst/>
              <a:ahLst/>
              <a:cxnLst>
                <a:cxn ang="0">
                  <a:pos x="15" y="243"/>
                </a:cxn>
                <a:cxn ang="0">
                  <a:pos x="15" y="3"/>
                </a:cxn>
                <a:cxn ang="0">
                  <a:pos x="21" y="3"/>
                </a:cxn>
                <a:cxn ang="0">
                  <a:pos x="21" y="243"/>
                </a:cxn>
                <a:cxn ang="0">
                  <a:pos x="15" y="243"/>
                </a:cxn>
                <a:cxn ang="0">
                  <a:pos x="0" y="0"/>
                </a:cxn>
                <a:cxn ang="0">
                  <a:pos x="36" y="0"/>
                </a:cxn>
                <a:cxn ang="0">
                  <a:pos x="36" y="6"/>
                </a:cxn>
                <a:cxn ang="0">
                  <a:pos x="0" y="6"/>
                </a:cxn>
                <a:cxn ang="0">
                  <a:pos x="0" y="0"/>
                </a:cxn>
              </a:cxnLst>
              <a:rect l="0" t="0" r="r" b="b"/>
              <a:pathLst>
                <a:path w="36" h="243">
                  <a:moveTo>
                    <a:pt x="15" y="243"/>
                  </a:moveTo>
                  <a:lnTo>
                    <a:pt x="15" y="3"/>
                  </a:lnTo>
                  <a:lnTo>
                    <a:pt x="21" y="3"/>
                  </a:lnTo>
                  <a:lnTo>
                    <a:pt x="21" y="243"/>
                  </a:lnTo>
                  <a:lnTo>
                    <a:pt x="15" y="243"/>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2378150" y="6325356"/>
              <a:ext cx="28575" cy="85725"/>
            </a:xfrm>
            <a:custGeom>
              <a:avLst/>
              <a:gdLst/>
              <a:ahLst/>
              <a:cxnLst>
                <a:cxn ang="0">
                  <a:pos x="18" y="108"/>
                </a:cxn>
                <a:cxn ang="0">
                  <a:pos x="18" y="108"/>
                </a:cxn>
                <a:cxn ang="0">
                  <a:pos x="18" y="0"/>
                </a:cxn>
                <a:cxn ang="0">
                  <a:pos x="18" y="108"/>
                </a:cxn>
                <a:cxn ang="0">
                  <a:pos x="0" y="0"/>
                </a:cxn>
                <a:cxn ang="0">
                  <a:pos x="36" y="0"/>
                </a:cxn>
                <a:cxn ang="0">
                  <a:pos x="0" y="0"/>
                </a:cxn>
              </a:cxnLst>
              <a:rect l="0" t="0" r="r" b="b"/>
              <a:pathLst>
                <a:path w="36" h="108">
                  <a:moveTo>
                    <a:pt x="18" y="108"/>
                  </a:moveTo>
                  <a:lnTo>
                    <a:pt x="18" y="108"/>
                  </a:lnTo>
                  <a:lnTo>
                    <a:pt x="18" y="0"/>
                  </a:lnTo>
                  <a:lnTo>
                    <a:pt x="18" y="108"/>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2378150" y="6322975"/>
              <a:ext cx="28575" cy="88107"/>
            </a:xfrm>
            <a:custGeom>
              <a:avLst/>
              <a:gdLst/>
              <a:ahLst/>
              <a:cxnLst>
                <a:cxn ang="0">
                  <a:pos x="15" y="111"/>
                </a:cxn>
                <a:cxn ang="0">
                  <a:pos x="15" y="3"/>
                </a:cxn>
                <a:cxn ang="0">
                  <a:pos x="21" y="3"/>
                </a:cxn>
                <a:cxn ang="0">
                  <a:pos x="21" y="111"/>
                </a:cxn>
                <a:cxn ang="0">
                  <a:pos x="15" y="111"/>
                </a:cxn>
                <a:cxn ang="0">
                  <a:pos x="0" y="0"/>
                </a:cxn>
                <a:cxn ang="0">
                  <a:pos x="36" y="0"/>
                </a:cxn>
                <a:cxn ang="0">
                  <a:pos x="36" y="6"/>
                </a:cxn>
                <a:cxn ang="0">
                  <a:pos x="0" y="6"/>
                </a:cxn>
                <a:cxn ang="0">
                  <a:pos x="0" y="0"/>
                </a:cxn>
              </a:cxnLst>
              <a:rect l="0" t="0" r="r" b="b"/>
              <a:pathLst>
                <a:path w="36" h="111">
                  <a:moveTo>
                    <a:pt x="15" y="111"/>
                  </a:moveTo>
                  <a:lnTo>
                    <a:pt x="15" y="3"/>
                  </a:lnTo>
                  <a:lnTo>
                    <a:pt x="21" y="3"/>
                  </a:lnTo>
                  <a:lnTo>
                    <a:pt x="21" y="111"/>
                  </a:lnTo>
                  <a:lnTo>
                    <a:pt x="15" y="111"/>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32"/>
            <p:cNvSpPr>
              <a:spLocks noChangeArrowheads="1"/>
            </p:cNvSpPr>
            <p:nvPr/>
          </p:nvSpPr>
          <p:spPr bwMode="auto">
            <a:xfrm>
              <a:off x="737469" y="5439531"/>
              <a:ext cx="4763" cy="1143000"/>
            </a:xfrm>
            <a:prstGeom prst="rect">
              <a:avLst/>
            </a:pr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720800" y="5437150"/>
              <a:ext cx="19050" cy="1147763"/>
            </a:xfrm>
            <a:custGeom>
              <a:avLst/>
              <a:gdLst/>
              <a:ahLst/>
              <a:cxnLst>
                <a:cxn ang="0">
                  <a:pos x="0" y="1440"/>
                </a:cxn>
                <a:cxn ang="0">
                  <a:pos x="24" y="1440"/>
                </a:cxn>
                <a:cxn ang="0">
                  <a:pos x="24" y="1446"/>
                </a:cxn>
                <a:cxn ang="0">
                  <a:pos x="0" y="1446"/>
                </a:cxn>
                <a:cxn ang="0">
                  <a:pos x="0" y="1440"/>
                </a:cxn>
                <a:cxn ang="0">
                  <a:pos x="0" y="1260"/>
                </a:cxn>
                <a:cxn ang="0">
                  <a:pos x="24" y="1260"/>
                </a:cxn>
                <a:cxn ang="0">
                  <a:pos x="24" y="1266"/>
                </a:cxn>
                <a:cxn ang="0">
                  <a:pos x="0" y="1266"/>
                </a:cxn>
                <a:cxn ang="0">
                  <a:pos x="0" y="1260"/>
                </a:cxn>
                <a:cxn ang="0">
                  <a:pos x="0" y="1080"/>
                </a:cxn>
                <a:cxn ang="0">
                  <a:pos x="24" y="1080"/>
                </a:cxn>
                <a:cxn ang="0">
                  <a:pos x="24" y="1086"/>
                </a:cxn>
                <a:cxn ang="0">
                  <a:pos x="0" y="1086"/>
                </a:cxn>
                <a:cxn ang="0">
                  <a:pos x="0" y="1080"/>
                </a:cxn>
                <a:cxn ang="0">
                  <a:pos x="0" y="900"/>
                </a:cxn>
                <a:cxn ang="0">
                  <a:pos x="24" y="900"/>
                </a:cxn>
                <a:cxn ang="0">
                  <a:pos x="24" y="906"/>
                </a:cxn>
                <a:cxn ang="0">
                  <a:pos x="0" y="906"/>
                </a:cxn>
                <a:cxn ang="0">
                  <a:pos x="0" y="900"/>
                </a:cxn>
                <a:cxn ang="0">
                  <a:pos x="0" y="720"/>
                </a:cxn>
                <a:cxn ang="0">
                  <a:pos x="24" y="720"/>
                </a:cxn>
                <a:cxn ang="0">
                  <a:pos x="24" y="726"/>
                </a:cxn>
                <a:cxn ang="0">
                  <a:pos x="0" y="726"/>
                </a:cxn>
                <a:cxn ang="0">
                  <a:pos x="0" y="720"/>
                </a:cxn>
                <a:cxn ang="0">
                  <a:pos x="0" y="540"/>
                </a:cxn>
                <a:cxn ang="0">
                  <a:pos x="24" y="540"/>
                </a:cxn>
                <a:cxn ang="0">
                  <a:pos x="24" y="546"/>
                </a:cxn>
                <a:cxn ang="0">
                  <a:pos x="0" y="546"/>
                </a:cxn>
                <a:cxn ang="0">
                  <a:pos x="0" y="540"/>
                </a:cxn>
                <a:cxn ang="0">
                  <a:pos x="0" y="360"/>
                </a:cxn>
                <a:cxn ang="0">
                  <a:pos x="24" y="360"/>
                </a:cxn>
                <a:cxn ang="0">
                  <a:pos x="24" y="366"/>
                </a:cxn>
                <a:cxn ang="0">
                  <a:pos x="0" y="366"/>
                </a:cxn>
                <a:cxn ang="0">
                  <a:pos x="0" y="360"/>
                </a:cxn>
                <a:cxn ang="0">
                  <a:pos x="0" y="180"/>
                </a:cxn>
                <a:cxn ang="0">
                  <a:pos x="24" y="180"/>
                </a:cxn>
                <a:cxn ang="0">
                  <a:pos x="24" y="186"/>
                </a:cxn>
                <a:cxn ang="0">
                  <a:pos x="0" y="186"/>
                </a:cxn>
                <a:cxn ang="0">
                  <a:pos x="0" y="180"/>
                </a:cxn>
                <a:cxn ang="0">
                  <a:pos x="0" y="0"/>
                </a:cxn>
                <a:cxn ang="0">
                  <a:pos x="24" y="0"/>
                </a:cxn>
                <a:cxn ang="0">
                  <a:pos x="24" y="6"/>
                </a:cxn>
                <a:cxn ang="0">
                  <a:pos x="0" y="6"/>
                </a:cxn>
                <a:cxn ang="0">
                  <a:pos x="0" y="0"/>
                </a:cxn>
              </a:cxnLst>
              <a:rect l="0" t="0" r="r" b="b"/>
              <a:pathLst>
                <a:path w="24" h="1446">
                  <a:moveTo>
                    <a:pt x="0" y="1440"/>
                  </a:moveTo>
                  <a:lnTo>
                    <a:pt x="24" y="1440"/>
                  </a:lnTo>
                  <a:lnTo>
                    <a:pt x="24" y="1446"/>
                  </a:lnTo>
                  <a:lnTo>
                    <a:pt x="0" y="1446"/>
                  </a:lnTo>
                  <a:lnTo>
                    <a:pt x="0" y="1440"/>
                  </a:lnTo>
                  <a:close/>
                  <a:moveTo>
                    <a:pt x="0" y="1260"/>
                  </a:moveTo>
                  <a:lnTo>
                    <a:pt x="24" y="1260"/>
                  </a:lnTo>
                  <a:lnTo>
                    <a:pt x="24" y="1266"/>
                  </a:lnTo>
                  <a:lnTo>
                    <a:pt x="0" y="1266"/>
                  </a:lnTo>
                  <a:lnTo>
                    <a:pt x="0" y="1260"/>
                  </a:lnTo>
                  <a:close/>
                  <a:moveTo>
                    <a:pt x="0" y="1080"/>
                  </a:moveTo>
                  <a:lnTo>
                    <a:pt x="24" y="1080"/>
                  </a:lnTo>
                  <a:lnTo>
                    <a:pt x="24" y="1086"/>
                  </a:lnTo>
                  <a:lnTo>
                    <a:pt x="0" y="1086"/>
                  </a:lnTo>
                  <a:lnTo>
                    <a:pt x="0" y="1080"/>
                  </a:lnTo>
                  <a:close/>
                  <a:moveTo>
                    <a:pt x="0" y="900"/>
                  </a:moveTo>
                  <a:lnTo>
                    <a:pt x="24" y="900"/>
                  </a:lnTo>
                  <a:lnTo>
                    <a:pt x="24" y="906"/>
                  </a:lnTo>
                  <a:lnTo>
                    <a:pt x="0" y="906"/>
                  </a:lnTo>
                  <a:lnTo>
                    <a:pt x="0" y="900"/>
                  </a:lnTo>
                  <a:close/>
                  <a:moveTo>
                    <a:pt x="0" y="720"/>
                  </a:moveTo>
                  <a:lnTo>
                    <a:pt x="24" y="720"/>
                  </a:lnTo>
                  <a:lnTo>
                    <a:pt x="24" y="726"/>
                  </a:lnTo>
                  <a:lnTo>
                    <a:pt x="0" y="726"/>
                  </a:lnTo>
                  <a:lnTo>
                    <a:pt x="0" y="720"/>
                  </a:lnTo>
                  <a:close/>
                  <a:moveTo>
                    <a:pt x="0" y="540"/>
                  </a:moveTo>
                  <a:lnTo>
                    <a:pt x="24" y="540"/>
                  </a:lnTo>
                  <a:lnTo>
                    <a:pt x="24" y="546"/>
                  </a:lnTo>
                  <a:lnTo>
                    <a:pt x="0" y="546"/>
                  </a:lnTo>
                  <a:lnTo>
                    <a:pt x="0" y="540"/>
                  </a:lnTo>
                  <a:close/>
                  <a:moveTo>
                    <a:pt x="0" y="360"/>
                  </a:moveTo>
                  <a:lnTo>
                    <a:pt x="24" y="360"/>
                  </a:lnTo>
                  <a:lnTo>
                    <a:pt x="24" y="366"/>
                  </a:lnTo>
                  <a:lnTo>
                    <a:pt x="0" y="366"/>
                  </a:lnTo>
                  <a:lnTo>
                    <a:pt x="0" y="360"/>
                  </a:lnTo>
                  <a:close/>
                  <a:moveTo>
                    <a:pt x="0" y="180"/>
                  </a:moveTo>
                  <a:lnTo>
                    <a:pt x="24" y="180"/>
                  </a:lnTo>
                  <a:lnTo>
                    <a:pt x="24" y="186"/>
                  </a:lnTo>
                  <a:lnTo>
                    <a:pt x="0" y="186"/>
                  </a:lnTo>
                  <a:lnTo>
                    <a:pt x="0" y="180"/>
                  </a:lnTo>
                  <a:close/>
                  <a:moveTo>
                    <a:pt x="0" y="0"/>
                  </a:moveTo>
                  <a:lnTo>
                    <a:pt x="24" y="0"/>
                  </a:lnTo>
                  <a:lnTo>
                    <a:pt x="24" y="6"/>
                  </a:lnTo>
                  <a:lnTo>
                    <a:pt x="0" y="6"/>
                  </a:lnTo>
                  <a:lnTo>
                    <a:pt x="0" y="0"/>
                  </a:lnTo>
                  <a:close/>
                </a:path>
              </a:pathLst>
            </a:cu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35" name="Group 34"/>
            <p:cNvGrpSpPr/>
            <p:nvPr/>
          </p:nvGrpSpPr>
          <p:grpSpPr>
            <a:xfrm>
              <a:off x="568565" y="5377912"/>
              <a:ext cx="131446" cy="1295301"/>
              <a:chOff x="506646" y="5274215"/>
              <a:chExt cx="131446" cy="1295301"/>
            </a:xfrm>
          </p:grpSpPr>
          <p:sp>
            <p:nvSpPr>
              <p:cNvPr id="88" name="Rectangle 36"/>
              <p:cNvSpPr>
                <a:spLocks noChangeArrowheads="1"/>
              </p:cNvSpPr>
              <p:nvPr/>
            </p:nvSpPr>
            <p:spPr bwMode="auto">
              <a:xfrm>
                <a:off x="572368" y="6415628"/>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0</a:t>
                </a:r>
                <a:endParaRPr kumimoji="0" lang="en-US" sz="1800" b="0" i="0" u="none" strike="noStrike" cap="none" normalizeH="0" baseline="0" dirty="0">
                  <a:ln>
                    <a:noFill/>
                  </a:ln>
                  <a:solidFill>
                    <a:schemeClr val="tx1"/>
                  </a:solidFill>
                  <a:effectLst/>
                  <a:latin typeface="Arial" pitchFamily="34" charset="0"/>
                </a:endParaRPr>
              </a:p>
            </p:txBody>
          </p:sp>
          <p:sp>
            <p:nvSpPr>
              <p:cNvPr id="89" name="Rectangle 38"/>
              <p:cNvSpPr>
                <a:spLocks noChangeArrowheads="1"/>
              </p:cNvSpPr>
              <p:nvPr/>
            </p:nvSpPr>
            <p:spPr bwMode="auto">
              <a:xfrm>
                <a:off x="572368" y="6130672"/>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4</a:t>
                </a:r>
                <a:endParaRPr kumimoji="0" lang="en-US" sz="1800" b="0" i="0" u="none" strike="noStrike" cap="none" normalizeH="0" baseline="0" dirty="0">
                  <a:ln>
                    <a:noFill/>
                  </a:ln>
                  <a:solidFill>
                    <a:schemeClr val="tx1"/>
                  </a:solidFill>
                  <a:effectLst/>
                  <a:latin typeface="Arial" pitchFamily="34" charset="0"/>
                </a:endParaRPr>
              </a:p>
            </p:txBody>
          </p:sp>
          <p:sp>
            <p:nvSpPr>
              <p:cNvPr id="90" name="Rectangle 40"/>
              <p:cNvSpPr>
                <a:spLocks noChangeArrowheads="1"/>
              </p:cNvSpPr>
              <p:nvPr/>
            </p:nvSpPr>
            <p:spPr bwMode="auto">
              <a:xfrm>
                <a:off x="572368" y="5844922"/>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8</a:t>
                </a:r>
                <a:endParaRPr kumimoji="0" lang="en-US" sz="1800" b="0" i="0" u="none" strike="noStrike" cap="none" normalizeH="0" baseline="0" dirty="0">
                  <a:ln>
                    <a:noFill/>
                  </a:ln>
                  <a:solidFill>
                    <a:schemeClr val="tx1"/>
                  </a:solidFill>
                  <a:effectLst/>
                  <a:latin typeface="Arial" pitchFamily="34" charset="0"/>
                </a:endParaRPr>
              </a:p>
            </p:txBody>
          </p:sp>
          <p:sp>
            <p:nvSpPr>
              <p:cNvPr id="91" name="Rectangle 42"/>
              <p:cNvSpPr>
                <a:spLocks noChangeArrowheads="1"/>
              </p:cNvSpPr>
              <p:nvPr/>
            </p:nvSpPr>
            <p:spPr bwMode="auto">
              <a:xfrm>
                <a:off x="506646" y="5559172"/>
                <a:ext cx="1314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12</a:t>
                </a:r>
                <a:endParaRPr kumimoji="0" lang="en-US" sz="1800" b="0" i="0" u="none" strike="noStrike" cap="none" normalizeH="0" baseline="0" dirty="0">
                  <a:ln>
                    <a:noFill/>
                  </a:ln>
                  <a:solidFill>
                    <a:schemeClr val="tx1"/>
                  </a:solidFill>
                  <a:effectLst/>
                  <a:latin typeface="Arial" pitchFamily="34" charset="0"/>
                </a:endParaRPr>
              </a:p>
            </p:txBody>
          </p:sp>
          <p:sp>
            <p:nvSpPr>
              <p:cNvPr id="92" name="Rectangle 44"/>
              <p:cNvSpPr>
                <a:spLocks noChangeArrowheads="1"/>
              </p:cNvSpPr>
              <p:nvPr/>
            </p:nvSpPr>
            <p:spPr bwMode="auto">
              <a:xfrm>
                <a:off x="506646" y="5274215"/>
                <a:ext cx="1314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16</a:t>
                </a:r>
                <a:endParaRPr kumimoji="0" lang="en-US" sz="1800" b="0" i="0" u="none" strike="noStrike" cap="none" normalizeH="0" baseline="0" dirty="0">
                  <a:ln>
                    <a:noFill/>
                  </a:ln>
                  <a:solidFill>
                    <a:schemeClr val="tx1"/>
                  </a:solidFill>
                  <a:effectLst/>
                  <a:latin typeface="Arial" pitchFamily="34" charset="0"/>
                </a:endParaRPr>
              </a:p>
            </p:txBody>
          </p:sp>
        </p:grpSp>
        <p:sp>
          <p:nvSpPr>
            <p:cNvPr id="36" name="Rectangle 45"/>
            <p:cNvSpPr>
              <a:spLocks noChangeArrowheads="1"/>
            </p:cNvSpPr>
            <p:nvPr/>
          </p:nvSpPr>
          <p:spPr bwMode="auto">
            <a:xfrm>
              <a:off x="930356" y="6582285"/>
              <a:ext cx="252174"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 MG</a:t>
              </a:r>
              <a:endParaRPr kumimoji="0" lang="en-US" sz="1800" b="0" i="0" u="none" strike="noStrike" cap="none" normalizeH="0" baseline="0" dirty="0">
                <a:ln>
                  <a:noFill/>
                </a:ln>
                <a:solidFill>
                  <a:schemeClr val="tx1"/>
                </a:solidFill>
                <a:effectLst/>
                <a:latin typeface="Arial" pitchFamily="34" charset="0"/>
              </a:endParaRPr>
            </a:p>
          </p:txBody>
        </p:sp>
        <p:sp>
          <p:nvSpPr>
            <p:cNvPr id="37" name="Rectangle 47"/>
            <p:cNvSpPr>
              <a:spLocks noChangeArrowheads="1"/>
            </p:cNvSpPr>
            <p:nvPr/>
          </p:nvSpPr>
          <p:spPr bwMode="auto">
            <a:xfrm>
              <a:off x="2104309" y="6582285"/>
              <a:ext cx="396006"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2.2 mm</a:t>
              </a:r>
              <a:endParaRPr kumimoji="0" lang="en-US" sz="1800" b="0" i="0" u="none" strike="noStrike" cap="none" normalizeH="0" baseline="0" dirty="0">
                <a:ln>
                  <a:noFill/>
                </a:ln>
                <a:solidFill>
                  <a:schemeClr val="tx1"/>
                </a:solidFill>
                <a:effectLst/>
                <a:latin typeface="Arial" pitchFamily="34" charset="0"/>
              </a:endParaRPr>
            </a:p>
          </p:txBody>
        </p:sp>
        <p:grpSp>
          <p:nvGrpSpPr>
            <p:cNvPr id="38" name="Group 113"/>
            <p:cNvGrpSpPr/>
            <p:nvPr/>
          </p:nvGrpSpPr>
          <p:grpSpPr>
            <a:xfrm>
              <a:off x="4005946" y="5734869"/>
              <a:ext cx="361950" cy="845344"/>
              <a:chOff x="4448175" y="2787651"/>
              <a:chExt cx="723900" cy="1690687"/>
            </a:xfrm>
          </p:grpSpPr>
          <p:sp>
            <p:nvSpPr>
              <p:cNvPr id="82" name="Rectangle 58"/>
              <p:cNvSpPr>
                <a:spLocks noChangeArrowheads="1"/>
              </p:cNvSpPr>
              <p:nvPr/>
            </p:nvSpPr>
            <p:spPr bwMode="auto">
              <a:xfrm>
                <a:off x="4448175" y="3935413"/>
                <a:ext cx="361950" cy="542925"/>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62"/>
              <p:cNvSpPr>
                <a:spLocks noChangeArrowheads="1"/>
              </p:cNvSpPr>
              <p:nvPr/>
            </p:nvSpPr>
            <p:spPr bwMode="auto">
              <a:xfrm>
                <a:off x="4810125" y="3344863"/>
                <a:ext cx="361950" cy="1133475"/>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8"/>
              <p:cNvSpPr>
                <a:spLocks noEditPoints="1"/>
              </p:cNvSpPr>
              <p:nvPr/>
            </p:nvSpPr>
            <p:spPr bwMode="auto">
              <a:xfrm>
                <a:off x="4610100" y="3783013"/>
                <a:ext cx="57150" cy="161925"/>
              </a:xfrm>
              <a:custGeom>
                <a:avLst/>
                <a:gdLst/>
                <a:ahLst/>
                <a:cxnLst>
                  <a:cxn ang="0">
                    <a:pos x="18" y="102"/>
                  </a:cxn>
                  <a:cxn ang="0">
                    <a:pos x="18" y="102"/>
                  </a:cxn>
                  <a:cxn ang="0">
                    <a:pos x="18" y="0"/>
                  </a:cxn>
                  <a:cxn ang="0">
                    <a:pos x="18" y="102"/>
                  </a:cxn>
                  <a:cxn ang="0">
                    <a:pos x="0" y="0"/>
                  </a:cxn>
                  <a:cxn ang="0">
                    <a:pos x="36" y="0"/>
                  </a:cxn>
                  <a:cxn ang="0">
                    <a:pos x="0" y="0"/>
                  </a:cxn>
                </a:cxnLst>
                <a:rect l="0" t="0" r="r" b="b"/>
                <a:pathLst>
                  <a:path w="36" h="102">
                    <a:moveTo>
                      <a:pt x="18" y="102"/>
                    </a:moveTo>
                    <a:lnTo>
                      <a:pt x="18" y="102"/>
                    </a:lnTo>
                    <a:lnTo>
                      <a:pt x="18" y="0"/>
                    </a:lnTo>
                    <a:lnTo>
                      <a:pt x="18" y="102"/>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9"/>
              <p:cNvSpPr>
                <a:spLocks noEditPoints="1"/>
              </p:cNvSpPr>
              <p:nvPr/>
            </p:nvSpPr>
            <p:spPr bwMode="auto">
              <a:xfrm>
                <a:off x="4610100" y="3778251"/>
                <a:ext cx="57150" cy="166688"/>
              </a:xfrm>
              <a:custGeom>
                <a:avLst/>
                <a:gdLst/>
                <a:ahLst/>
                <a:cxnLst>
                  <a:cxn ang="0">
                    <a:pos x="15" y="105"/>
                  </a:cxn>
                  <a:cxn ang="0">
                    <a:pos x="15" y="3"/>
                  </a:cxn>
                  <a:cxn ang="0">
                    <a:pos x="21" y="3"/>
                  </a:cxn>
                  <a:cxn ang="0">
                    <a:pos x="21" y="105"/>
                  </a:cxn>
                  <a:cxn ang="0">
                    <a:pos x="15" y="105"/>
                  </a:cxn>
                  <a:cxn ang="0">
                    <a:pos x="0" y="0"/>
                  </a:cxn>
                  <a:cxn ang="0">
                    <a:pos x="36" y="0"/>
                  </a:cxn>
                  <a:cxn ang="0">
                    <a:pos x="36" y="6"/>
                  </a:cxn>
                  <a:cxn ang="0">
                    <a:pos x="0" y="6"/>
                  </a:cxn>
                  <a:cxn ang="0">
                    <a:pos x="0" y="0"/>
                  </a:cxn>
                </a:cxnLst>
                <a:rect l="0" t="0" r="r" b="b"/>
                <a:pathLst>
                  <a:path w="36" h="105">
                    <a:moveTo>
                      <a:pt x="15" y="105"/>
                    </a:moveTo>
                    <a:lnTo>
                      <a:pt x="15" y="3"/>
                    </a:lnTo>
                    <a:lnTo>
                      <a:pt x="21" y="3"/>
                    </a:lnTo>
                    <a:lnTo>
                      <a:pt x="21" y="105"/>
                    </a:lnTo>
                    <a:lnTo>
                      <a:pt x="15" y="105"/>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3"/>
              <p:cNvSpPr>
                <a:spLocks noEditPoints="1"/>
              </p:cNvSpPr>
              <p:nvPr/>
            </p:nvSpPr>
            <p:spPr bwMode="auto">
              <a:xfrm>
                <a:off x="4972050" y="2792413"/>
                <a:ext cx="57150" cy="552450"/>
              </a:xfrm>
              <a:custGeom>
                <a:avLst/>
                <a:gdLst/>
                <a:ahLst/>
                <a:cxnLst>
                  <a:cxn ang="0">
                    <a:pos x="18" y="348"/>
                  </a:cxn>
                  <a:cxn ang="0">
                    <a:pos x="18" y="348"/>
                  </a:cxn>
                  <a:cxn ang="0">
                    <a:pos x="18" y="0"/>
                  </a:cxn>
                  <a:cxn ang="0">
                    <a:pos x="18" y="348"/>
                  </a:cxn>
                  <a:cxn ang="0">
                    <a:pos x="0" y="0"/>
                  </a:cxn>
                  <a:cxn ang="0">
                    <a:pos x="36" y="0"/>
                  </a:cxn>
                  <a:cxn ang="0">
                    <a:pos x="0" y="0"/>
                  </a:cxn>
                </a:cxnLst>
                <a:rect l="0" t="0" r="r" b="b"/>
                <a:pathLst>
                  <a:path w="36" h="348">
                    <a:moveTo>
                      <a:pt x="18" y="348"/>
                    </a:moveTo>
                    <a:lnTo>
                      <a:pt x="18" y="348"/>
                    </a:lnTo>
                    <a:lnTo>
                      <a:pt x="18" y="0"/>
                    </a:lnTo>
                    <a:lnTo>
                      <a:pt x="18" y="348"/>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4"/>
              <p:cNvSpPr>
                <a:spLocks noEditPoints="1"/>
              </p:cNvSpPr>
              <p:nvPr/>
            </p:nvSpPr>
            <p:spPr bwMode="auto">
              <a:xfrm>
                <a:off x="4972050" y="2787651"/>
                <a:ext cx="57150" cy="557213"/>
              </a:xfrm>
              <a:custGeom>
                <a:avLst/>
                <a:gdLst/>
                <a:ahLst/>
                <a:cxnLst>
                  <a:cxn ang="0">
                    <a:pos x="15" y="351"/>
                  </a:cxn>
                  <a:cxn ang="0">
                    <a:pos x="15" y="3"/>
                  </a:cxn>
                  <a:cxn ang="0">
                    <a:pos x="21" y="3"/>
                  </a:cxn>
                  <a:cxn ang="0">
                    <a:pos x="21" y="351"/>
                  </a:cxn>
                  <a:cxn ang="0">
                    <a:pos x="15" y="351"/>
                  </a:cxn>
                  <a:cxn ang="0">
                    <a:pos x="0" y="0"/>
                  </a:cxn>
                  <a:cxn ang="0">
                    <a:pos x="36" y="0"/>
                  </a:cxn>
                  <a:cxn ang="0">
                    <a:pos x="36" y="6"/>
                  </a:cxn>
                  <a:cxn ang="0">
                    <a:pos x="0" y="6"/>
                  </a:cxn>
                  <a:cxn ang="0">
                    <a:pos x="0" y="0"/>
                  </a:cxn>
                </a:cxnLst>
                <a:rect l="0" t="0" r="r" b="b"/>
                <a:pathLst>
                  <a:path w="36" h="351">
                    <a:moveTo>
                      <a:pt x="15" y="351"/>
                    </a:moveTo>
                    <a:lnTo>
                      <a:pt x="15" y="3"/>
                    </a:lnTo>
                    <a:lnTo>
                      <a:pt x="21" y="3"/>
                    </a:lnTo>
                    <a:lnTo>
                      <a:pt x="21" y="351"/>
                    </a:lnTo>
                    <a:lnTo>
                      <a:pt x="15" y="351"/>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9" name="Group 114"/>
            <p:cNvGrpSpPr/>
            <p:nvPr/>
          </p:nvGrpSpPr>
          <p:grpSpPr>
            <a:xfrm>
              <a:off x="4639358" y="5606281"/>
              <a:ext cx="361950" cy="973931"/>
              <a:chOff x="5715000" y="2530476"/>
              <a:chExt cx="723900" cy="1947862"/>
            </a:xfrm>
          </p:grpSpPr>
          <p:sp>
            <p:nvSpPr>
              <p:cNvPr id="76" name="Rectangle 60"/>
              <p:cNvSpPr>
                <a:spLocks noChangeArrowheads="1"/>
              </p:cNvSpPr>
              <p:nvPr/>
            </p:nvSpPr>
            <p:spPr bwMode="auto">
              <a:xfrm>
                <a:off x="5715000" y="4364038"/>
                <a:ext cx="361950" cy="114300"/>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64"/>
              <p:cNvSpPr>
                <a:spLocks noChangeArrowheads="1"/>
              </p:cNvSpPr>
              <p:nvPr/>
            </p:nvSpPr>
            <p:spPr bwMode="auto">
              <a:xfrm>
                <a:off x="6076950" y="3040063"/>
                <a:ext cx="361950" cy="1438275"/>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0"/>
              <p:cNvSpPr>
                <a:spLocks noEditPoints="1"/>
              </p:cNvSpPr>
              <p:nvPr/>
            </p:nvSpPr>
            <p:spPr bwMode="auto">
              <a:xfrm>
                <a:off x="5876925" y="4106863"/>
                <a:ext cx="57150" cy="257175"/>
              </a:xfrm>
              <a:custGeom>
                <a:avLst/>
                <a:gdLst/>
                <a:ahLst/>
                <a:cxnLst>
                  <a:cxn ang="0">
                    <a:pos x="18" y="162"/>
                  </a:cxn>
                  <a:cxn ang="0">
                    <a:pos x="18" y="162"/>
                  </a:cxn>
                  <a:cxn ang="0">
                    <a:pos x="18" y="0"/>
                  </a:cxn>
                  <a:cxn ang="0">
                    <a:pos x="18" y="162"/>
                  </a:cxn>
                  <a:cxn ang="0">
                    <a:pos x="0" y="0"/>
                  </a:cxn>
                  <a:cxn ang="0">
                    <a:pos x="36" y="0"/>
                  </a:cxn>
                  <a:cxn ang="0">
                    <a:pos x="0" y="0"/>
                  </a:cxn>
                </a:cxnLst>
                <a:rect l="0" t="0" r="r" b="b"/>
                <a:pathLst>
                  <a:path w="36" h="162">
                    <a:moveTo>
                      <a:pt x="18" y="162"/>
                    </a:moveTo>
                    <a:lnTo>
                      <a:pt x="18" y="162"/>
                    </a:lnTo>
                    <a:lnTo>
                      <a:pt x="18" y="0"/>
                    </a:lnTo>
                    <a:lnTo>
                      <a:pt x="18" y="162"/>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1"/>
              <p:cNvSpPr>
                <a:spLocks noEditPoints="1"/>
              </p:cNvSpPr>
              <p:nvPr/>
            </p:nvSpPr>
            <p:spPr bwMode="auto">
              <a:xfrm>
                <a:off x="5876925" y="4102101"/>
                <a:ext cx="57150" cy="261938"/>
              </a:xfrm>
              <a:custGeom>
                <a:avLst/>
                <a:gdLst/>
                <a:ahLst/>
                <a:cxnLst>
                  <a:cxn ang="0">
                    <a:pos x="15" y="165"/>
                  </a:cxn>
                  <a:cxn ang="0">
                    <a:pos x="15" y="3"/>
                  </a:cxn>
                  <a:cxn ang="0">
                    <a:pos x="21" y="3"/>
                  </a:cxn>
                  <a:cxn ang="0">
                    <a:pos x="21" y="165"/>
                  </a:cxn>
                  <a:cxn ang="0">
                    <a:pos x="15" y="165"/>
                  </a:cxn>
                  <a:cxn ang="0">
                    <a:pos x="0" y="0"/>
                  </a:cxn>
                  <a:cxn ang="0">
                    <a:pos x="36" y="0"/>
                  </a:cxn>
                  <a:cxn ang="0">
                    <a:pos x="36" y="6"/>
                  </a:cxn>
                  <a:cxn ang="0">
                    <a:pos x="0" y="6"/>
                  </a:cxn>
                  <a:cxn ang="0">
                    <a:pos x="0" y="0"/>
                  </a:cxn>
                </a:cxnLst>
                <a:rect l="0" t="0" r="r" b="b"/>
                <a:pathLst>
                  <a:path w="36" h="165">
                    <a:moveTo>
                      <a:pt x="15" y="165"/>
                    </a:moveTo>
                    <a:lnTo>
                      <a:pt x="15" y="3"/>
                    </a:lnTo>
                    <a:lnTo>
                      <a:pt x="21" y="3"/>
                    </a:lnTo>
                    <a:lnTo>
                      <a:pt x="21" y="165"/>
                    </a:lnTo>
                    <a:lnTo>
                      <a:pt x="15" y="165"/>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5"/>
              <p:cNvSpPr>
                <a:spLocks noEditPoints="1"/>
              </p:cNvSpPr>
              <p:nvPr/>
            </p:nvSpPr>
            <p:spPr bwMode="auto">
              <a:xfrm>
                <a:off x="6238875" y="2535238"/>
                <a:ext cx="57150" cy="514350"/>
              </a:xfrm>
              <a:custGeom>
                <a:avLst/>
                <a:gdLst/>
                <a:ahLst/>
                <a:cxnLst>
                  <a:cxn ang="0">
                    <a:pos x="18" y="324"/>
                  </a:cxn>
                  <a:cxn ang="0">
                    <a:pos x="18" y="324"/>
                  </a:cxn>
                  <a:cxn ang="0">
                    <a:pos x="18" y="0"/>
                  </a:cxn>
                  <a:cxn ang="0">
                    <a:pos x="18" y="324"/>
                  </a:cxn>
                  <a:cxn ang="0">
                    <a:pos x="0" y="0"/>
                  </a:cxn>
                  <a:cxn ang="0">
                    <a:pos x="36" y="0"/>
                  </a:cxn>
                  <a:cxn ang="0">
                    <a:pos x="0" y="0"/>
                  </a:cxn>
                </a:cxnLst>
                <a:rect l="0" t="0" r="r" b="b"/>
                <a:pathLst>
                  <a:path w="36" h="324">
                    <a:moveTo>
                      <a:pt x="18" y="324"/>
                    </a:moveTo>
                    <a:lnTo>
                      <a:pt x="18" y="324"/>
                    </a:lnTo>
                    <a:lnTo>
                      <a:pt x="18" y="0"/>
                    </a:lnTo>
                    <a:lnTo>
                      <a:pt x="18" y="324"/>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6"/>
              <p:cNvSpPr>
                <a:spLocks noEditPoints="1"/>
              </p:cNvSpPr>
              <p:nvPr/>
            </p:nvSpPr>
            <p:spPr bwMode="auto">
              <a:xfrm>
                <a:off x="6238875" y="2530476"/>
                <a:ext cx="57150" cy="519113"/>
              </a:xfrm>
              <a:custGeom>
                <a:avLst/>
                <a:gdLst/>
                <a:ahLst/>
                <a:cxnLst>
                  <a:cxn ang="0">
                    <a:pos x="15" y="327"/>
                  </a:cxn>
                  <a:cxn ang="0">
                    <a:pos x="15" y="3"/>
                  </a:cxn>
                  <a:cxn ang="0">
                    <a:pos x="21" y="3"/>
                  </a:cxn>
                  <a:cxn ang="0">
                    <a:pos x="21" y="327"/>
                  </a:cxn>
                  <a:cxn ang="0">
                    <a:pos x="15" y="327"/>
                  </a:cxn>
                  <a:cxn ang="0">
                    <a:pos x="0" y="0"/>
                  </a:cxn>
                  <a:cxn ang="0">
                    <a:pos x="36" y="0"/>
                  </a:cxn>
                  <a:cxn ang="0">
                    <a:pos x="36" y="6"/>
                  </a:cxn>
                  <a:cxn ang="0">
                    <a:pos x="0" y="6"/>
                  </a:cxn>
                  <a:cxn ang="0">
                    <a:pos x="0" y="0"/>
                  </a:cxn>
                </a:cxnLst>
                <a:rect l="0" t="0" r="r" b="b"/>
                <a:pathLst>
                  <a:path w="36" h="327">
                    <a:moveTo>
                      <a:pt x="15" y="327"/>
                    </a:moveTo>
                    <a:lnTo>
                      <a:pt x="15" y="3"/>
                    </a:lnTo>
                    <a:lnTo>
                      <a:pt x="21" y="3"/>
                    </a:lnTo>
                    <a:lnTo>
                      <a:pt x="21" y="327"/>
                    </a:lnTo>
                    <a:lnTo>
                      <a:pt x="15" y="327"/>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0" name="Rectangle 77"/>
            <p:cNvSpPr>
              <a:spLocks noChangeArrowheads="1"/>
            </p:cNvSpPr>
            <p:nvPr/>
          </p:nvSpPr>
          <p:spPr bwMode="auto">
            <a:xfrm>
              <a:off x="3830703" y="5437213"/>
              <a:ext cx="4763" cy="1143000"/>
            </a:xfrm>
            <a:prstGeom prst="rect">
              <a:avLst/>
            </a:pr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78"/>
            <p:cNvSpPr>
              <a:spLocks noEditPoints="1"/>
            </p:cNvSpPr>
            <p:nvPr/>
          </p:nvSpPr>
          <p:spPr bwMode="auto">
            <a:xfrm>
              <a:off x="3809272" y="5434832"/>
              <a:ext cx="23813" cy="1147763"/>
            </a:xfrm>
            <a:custGeom>
              <a:avLst/>
              <a:gdLst/>
              <a:ahLst/>
              <a:cxnLst>
                <a:cxn ang="0">
                  <a:pos x="0" y="1440"/>
                </a:cxn>
                <a:cxn ang="0">
                  <a:pos x="30" y="1440"/>
                </a:cxn>
                <a:cxn ang="0">
                  <a:pos x="30" y="1446"/>
                </a:cxn>
                <a:cxn ang="0">
                  <a:pos x="0" y="1446"/>
                </a:cxn>
                <a:cxn ang="0">
                  <a:pos x="0" y="1440"/>
                </a:cxn>
                <a:cxn ang="0">
                  <a:pos x="0" y="1236"/>
                </a:cxn>
                <a:cxn ang="0">
                  <a:pos x="30" y="1236"/>
                </a:cxn>
                <a:cxn ang="0">
                  <a:pos x="30" y="1242"/>
                </a:cxn>
                <a:cxn ang="0">
                  <a:pos x="0" y="1242"/>
                </a:cxn>
                <a:cxn ang="0">
                  <a:pos x="0" y="1236"/>
                </a:cxn>
                <a:cxn ang="0">
                  <a:pos x="0" y="1032"/>
                </a:cxn>
                <a:cxn ang="0">
                  <a:pos x="30" y="1032"/>
                </a:cxn>
                <a:cxn ang="0">
                  <a:pos x="30" y="1038"/>
                </a:cxn>
                <a:cxn ang="0">
                  <a:pos x="0" y="1038"/>
                </a:cxn>
                <a:cxn ang="0">
                  <a:pos x="0" y="1032"/>
                </a:cxn>
                <a:cxn ang="0">
                  <a:pos x="0" y="822"/>
                </a:cxn>
                <a:cxn ang="0">
                  <a:pos x="30" y="822"/>
                </a:cxn>
                <a:cxn ang="0">
                  <a:pos x="30" y="828"/>
                </a:cxn>
                <a:cxn ang="0">
                  <a:pos x="0" y="828"/>
                </a:cxn>
                <a:cxn ang="0">
                  <a:pos x="0" y="822"/>
                </a:cxn>
                <a:cxn ang="0">
                  <a:pos x="0" y="618"/>
                </a:cxn>
                <a:cxn ang="0">
                  <a:pos x="30" y="618"/>
                </a:cxn>
                <a:cxn ang="0">
                  <a:pos x="30" y="624"/>
                </a:cxn>
                <a:cxn ang="0">
                  <a:pos x="0" y="624"/>
                </a:cxn>
                <a:cxn ang="0">
                  <a:pos x="0" y="618"/>
                </a:cxn>
                <a:cxn ang="0">
                  <a:pos x="0" y="414"/>
                </a:cxn>
                <a:cxn ang="0">
                  <a:pos x="30" y="414"/>
                </a:cxn>
                <a:cxn ang="0">
                  <a:pos x="30" y="420"/>
                </a:cxn>
                <a:cxn ang="0">
                  <a:pos x="0" y="420"/>
                </a:cxn>
                <a:cxn ang="0">
                  <a:pos x="0" y="414"/>
                </a:cxn>
                <a:cxn ang="0">
                  <a:pos x="0" y="210"/>
                </a:cxn>
                <a:cxn ang="0">
                  <a:pos x="30" y="210"/>
                </a:cxn>
                <a:cxn ang="0">
                  <a:pos x="30" y="216"/>
                </a:cxn>
                <a:cxn ang="0">
                  <a:pos x="0" y="216"/>
                </a:cxn>
                <a:cxn ang="0">
                  <a:pos x="0" y="210"/>
                </a:cxn>
                <a:cxn ang="0">
                  <a:pos x="0" y="0"/>
                </a:cxn>
                <a:cxn ang="0">
                  <a:pos x="30" y="0"/>
                </a:cxn>
                <a:cxn ang="0">
                  <a:pos x="30" y="6"/>
                </a:cxn>
                <a:cxn ang="0">
                  <a:pos x="0" y="6"/>
                </a:cxn>
                <a:cxn ang="0">
                  <a:pos x="0" y="0"/>
                </a:cxn>
              </a:cxnLst>
              <a:rect l="0" t="0" r="r" b="b"/>
              <a:pathLst>
                <a:path w="30" h="1446">
                  <a:moveTo>
                    <a:pt x="0" y="1440"/>
                  </a:moveTo>
                  <a:lnTo>
                    <a:pt x="30" y="1440"/>
                  </a:lnTo>
                  <a:lnTo>
                    <a:pt x="30" y="1446"/>
                  </a:lnTo>
                  <a:lnTo>
                    <a:pt x="0" y="1446"/>
                  </a:lnTo>
                  <a:lnTo>
                    <a:pt x="0" y="1440"/>
                  </a:lnTo>
                  <a:close/>
                  <a:moveTo>
                    <a:pt x="0" y="1236"/>
                  </a:moveTo>
                  <a:lnTo>
                    <a:pt x="30" y="1236"/>
                  </a:lnTo>
                  <a:lnTo>
                    <a:pt x="30" y="1242"/>
                  </a:lnTo>
                  <a:lnTo>
                    <a:pt x="0" y="1242"/>
                  </a:lnTo>
                  <a:lnTo>
                    <a:pt x="0" y="1236"/>
                  </a:lnTo>
                  <a:close/>
                  <a:moveTo>
                    <a:pt x="0" y="1032"/>
                  </a:moveTo>
                  <a:lnTo>
                    <a:pt x="30" y="1032"/>
                  </a:lnTo>
                  <a:lnTo>
                    <a:pt x="30" y="1038"/>
                  </a:lnTo>
                  <a:lnTo>
                    <a:pt x="0" y="1038"/>
                  </a:lnTo>
                  <a:lnTo>
                    <a:pt x="0" y="1032"/>
                  </a:lnTo>
                  <a:close/>
                  <a:moveTo>
                    <a:pt x="0" y="822"/>
                  </a:moveTo>
                  <a:lnTo>
                    <a:pt x="30" y="822"/>
                  </a:lnTo>
                  <a:lnTo>
                    <a:pt x="30" y="828"/>
                  </a:lnTo>
                  <a:lnTo>
                    <a:pt x="0" y="828"/>
                  </a:lnTo>
                  <a:lnTo>
                    <a:pt x="0" y="822"/>
                  </a:lnTo>
                  <a:close/>
                  <a:moveTo>
                    <a:pt x="0" y="618"/>
                  </a:moveTo>
                  <a:lnTo>
                    <a:pt x="30" y="618"/>
                  </a:lnTo>
                  <a:lnTo>
                    <a:pt x="30" y="624"/>
                  </a:lnTo>
                  <a:lnTo>
                    <a:pt x="0" y="624"/>
                  </a:lnTo>
                  <a:lnTo>
                    <a:pt x="0" y="618"/>
                  </a:lnTo>
                  <a:close/>
                  <a:moveTo>
                    <a:pt x="0" y="414"/>
                  </a:moveTo>
                  <a:lnTo>
                    <a:pt x="30" y="414"/>
                  </a:lnTo>
                  <a:lnTo>
                    <a:pt x="30" y="420"/>
                  </a:lnTo>
                  <a:lnTo>
                    <a:pt x="0" y="420"/>
                  </a:lnTo>
                  <a:lnTo>
                    <a:pt x="0" y="414"/>
                  </a:lnTo>
                  <a:close/>
                  <a:moveTo>
                    <a:pt x="0" y="210"/>
                  </a:moveTo>
                  <a:lnTo>
                    <a:pt x="30" y="210"/>
                  </a:lnTo>
                  <a:lnTo>
                    <a:pt x="30" y="216"/>
                  </a:lnTo>
                  <a:lnTo>
                    <a:pt x="0" y="216"/>
                  </a:lnTo>
                  <a:lnTo>
                    <a:pt x="0" y="210"/>
                  </a:lnTo>
                  <a:close/>
                  <a:moveTo>
                    <a:pt x="0" y="0"/>
                  </a:moveTo>
                  <a:lnTo>
                    <a:pt x="30" y="0"/>
                  </a:lnTo>
                  <a:lnTo>
                    <a:pt x="30" y="6"/>
                  </a:lnTo>
                  <a:lnTo>
                    <a:pt x="0" y="6"/>
                  </a:lnTo>
                  <a:lnTo>
                    <a:pt x="0" y="0"/>
                  </a:lnTo>
                  <a:close/>
                </a:path>
              </a:pathLst>
            </a:cu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42" name="Group 41"/>
            <p:cNvGrpSpPr/>
            <p:nvPr/>
          </p:nvGrpSpPr>
          <p:grpSpPr>
            <a:xfrm>
              <a:off x="3716206" y="5523925"/>
              <a:ext cx="65724" cy="1132582"/>
              <a:chOff x="3635235" y="5439280"/>
              <a:chExt cx="65724" cy="1132582"/>
            </a:xfrm>
          </p:grpSpPr>
          <p:sp>
            <p:nvSpPr>
              <p:cNvPr id="72" name="Rectangle 81"/>
              <p:cNvSpPr>
                <a:spLocks noChangeArrowheads="1"/>
              </p:cNvSpPr>
              <p:nvPr/>
            </p:nvSpPr>
            <p:spPr bwMode="auto">
              <a:xfrm>
                <a:off x="3635235" y="6417974"/>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0</a:t>
                </a:r>
              </a:p>
            </p:txBody>
          </p:sp>
          <p:sp>
            <p:nvSpPr>
              <p:cNvPr id="73" name="Rectangle 83"/>
              <p:cNvSpPr>
                <a:spLocks noChangeArrowheads="1"/>
              </p:cNvSpPr>
              <p:nvPr/>
            </p:nvSpPr>
            <p:spPr bwMode="auto">
              <a:xfrm>
                <a:off x="3635235" y="6091743"/>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1</a:t>
                </a:r>
                <a:endParaRPr kumimoji="0" lang="en-US" sz="1800" b="0" i="0" u="none" strike="noStrike" cap="none" normalizeH="0" baseline="0" dirty="0">
                  <a:ln>
                    <a:noFill/>
                  </a:ln>
                  <a:solidFill>
                    <a:schemeClr val="tx1"/>
                  </a:solidFill>
                  <a:effectLst/>
                  <a:latin typeface="Arial" pitchFamily="34" charset="0"/>
                </a:endParaRPr>
              </a:p>
            </p:txBody>
          </p:sp>
          <p:sp>
            <p:nvSpPr>
              <p:cNvPr id="74" name="Rectangle 85"/>
              <p:cNvSpPr>
                <a:spLocks noChangeArrowheads="1"/>
              </p:cNvSpPr>
              <p:nvPr/>
            </p:nvSpPr>
            <p:spPr bwMode="auto">
              <a:xfrm>
                <a:off x="3635235" y="5765511"/>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2</a:t>
                </a:r>
                <a:endParaRPr kumimoji="0" lang="en-US" sz="1800" b="0" i="0" u="none" strike="noStrike" cap="none" normalizeH="0" baseline="0" dirty="0">
                  <a:ln>
                    <a:noFill/>
                  </a:ln>
                  <a:solidFill>
                    <a:schemeClr val="tx1"/>
                  </a:solidFill>
                  <a:effectLst/>
                  <a:latin typeface="Arial" pitchFamily="34" charset="0"/>
                </a:endParaRPr>
              </a:p>
            </p:txBody>
          </p:sp>
          <p:sp>
            <p:nvSpPr>
              <p:cNvPr id="75" name="Rectangle 87"/>
              <p:cNvSpPr>
                <a:spLocks noChangeArrowheads="1"/>
              </p:cNvSpPr>
              <p:nvPr/>
            </p:nvSpPr>
            <p:spPr bwMode="auto">
              <a:xfrm>
                <a:off x="3635235" y="5439280"/>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3</a:t>
                </a:r>
                <a:endParaRPr kumimoji="0" lang="en-US" sz="1800" b="0" i="0" u="none" strike="noStrike" cap="none" normalizeH="0" baseline="0" dirty="0">
                  <a:ln>
                    <a:noFill/>
                  </a:ln>
                  <a:solidFill>
                    <a:schemeClr val="tx1"/>
                  </a:solidFill>
                  <a:effectLst/>
                  <a:latin typeface="Arial" pitchFamily="34" charset="0"/>
                </a:endParaRPr>
              </a:p>
            </p:txBody>
          </p:sp>
        </p:grpSp>
        <p:sp>
          <p:nvSpPr>
            <p:cNvPr id="43" name="Rectangle 108"/>
            <p:cNvSpPr>
              <a:spLocks noChangeArrowheads="1"/>
            </p:cNvSpPr>
            <p:nvPr/>
          </p:nvSpPr>
          <p:spPr bwMode="auto">
            <a:xfrm rot="16200000">
              <a:off x="-35300" y="5902022"/>
              <a:ext cx="999244"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Calibri" pitchFamily="34" charset="0"/>
                </a:rPr>
                <a:t>Ratio of  SS to PV </a:t>
              </a:r>
              <a:endParaRPr kumimoji="0" lang="en-US" sz="1000" b="0" i="0" u="none" strike="noStrike" cap="none" normalizeH="0" dirty="0">
                <a:ln>
                  <a:noFill/>
                </a:ln>
                <a:solidFill>
                  <a:schemeClr val="tx1"/>
                </a:solidFill>
                <a:effectLst/>
                <a:latin typeface="Arial" pitchFamily="34" charset="0"/>
              </a:endParaRPr>
            </a:p>
          </p:txBody>
        </p:sp>
        <p:sp>
          <p:nvSpPr>
            <p:cNvPr id="44" name="Rectangle 45"/>
            <p:cNvSpPr>
              <a:spLocks noChangeArrowheads="1"/>
            </p:cNvSpPr>
            <p:nvPr/>
          </p:nvSpPr>
          <p:spPr bwMode="auto">
            <a:xfrm>
              <a:off x="1532815" y="6582285"/>
              <a:ext cx="295988"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 PMR</a:t>
              </a:r>
              <a:endParaRPr kumimoji="0" lang="en-US" sz="1800" b="0" i="0" u="none" strike="noStrike" cap="none" normalizeH="0" baseline="0" dirty="0">
                <a:ln>
                  <a:noFill/>
                </a:ln>
                <a:solidFill>
                  <a:schemeClr val="tx1"/>
                </a:solidFill>
                <a:effectLst/>
                <a:latin typeface="Arial" pitchFamily="34" charset="0"/>
              </a:endParaRPr>
            </a:p>
          </p:txBody>
        </p:sp>
        <p:sp>
          <p:nvSpPr>
            <p:cNvPr id="45" name="Rectangle 47"/>
            <p:cNvSpPr>
              <a:spLocks noChangeArrowheads="1"/>
            </p:cNvSpPr>
            <p:nvPr/>
          </p:nvSpPr>
          <p:spPr bwMode="auto">
            <a:xfrm>
              <a:off x="4621287" y="6582285"/>
              <a:ext cx="396006"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2.2 mm</a:t>
              </a:r>
              <a:endParaRPr kumimoji="0" lang="en-US" sz="1800" b="0" i="0" u="none" strike="noStrike" cap="none" normalizeH="0" baseline="0" dirty="0">
                <a:ln>
                  <a:noFill/>
                </a:ln>
                <a:solidFill>
                  <a:schemeClr val="tx1"/>
                </a:solidFill>
                <a:effectLst/>
                <a:latin typeface="Arial" pitchFamily="34" charset="0"/>
              </a:endParaRPr>
            </a:p>
          </p:txBody>
        </p:sp>
        <p:sp>
          <p:nvSpPr>
            <p:cNvPr id="46" name="Rectangle 45"/>
            <p:cNvSpPr>
              <a:spLocks noChangeArrowheads="1"/>
            </p:cNvSpPr>
            <p:nvPr/>
          </p:nvSpPr>
          <p:spPr bwMode="auto">
            <a:xfrm>
              <a:off x="4040269" y="6582285"/>
              <a:ext cx="295988"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 PMR</a:t>
              </a:r>
              <a:endParaRPr kumimoji="0" lang="en-US" sz="1800" b="0" i="0" u="none" strike="noStrike" cap="none" normalizeH="0" baseline="0" dirty="0">
                <a:ln>
                  <a:noFill/>
                </a:ln>
                <a:solidFill>
                  <a:schemeClr val="tx1"/>
                </a:solidFill>
                <a:effectLst/>
                <a:latin typeface="Arial" pitchFamily="34" charset="0"/>
              </a:endParaRPr>
            </a:p>
          </p:txBody>
        </p:sp>
        <p:sp>
          <p:nvSpPr>
            <p:cNvPr id="47" name="TextBox 46"/>
            <p:cNvSpPr txBox="1"/>
            <p:nvPr/>
          </p:nvSpPr>
          <p:spPr>
            <a:xfrm>
              <a:off x="1329179" y="5283886"/>
              <a:ext cx="870751" cy="276999"/>
            </a:xfrm>
            <a:prstGeom prst="rect">
              <a:avLst/>
            </a:prstGeom>
            <a:noFill/>
          </p:spPr>
          <p:txBody>
            <a:bodyPr wrap="none" rtlCol="0">
              <a:spAutoFit/>
            </a:bodyPr>
            <a:lstStyle/>
            <a:p>
              <a:r>
                <a:rPr lang="en-US" sz="1200" i="1" dirty="0"/>
                <a:t>Layer II/III</a:t>
              </a:r>
            </a:p>
          </p:txBody>
        </p:sp>
        <p:sp>
          <p:nvSpPr>
            <p:cNvPr id="48" name="TextBox 47"/>
            <p:cNvSpPr txBox="1"/>
            <p:nvPr/>
          </p:nvSpPr>
          <p:spPr>
            <a:xfrm>
              <a:off x="4243214" y="5283886"/>
              <a:ext cx="756938" cy="276999"/>
            </a:xfrm>
            <a:prstGeom prst="rect">
              <a:avLst/>
            </a:prstGeom>
            <a:noFill/>
          </p:spPr>
          <p:txBody>
            <a:bodyPr wrap="none" rtlCol="0">
              <a:spAutoFit/>
            </a:bodyPr>
            <a:lstStyle/>
            <a:p>
              <a:r>
                <a:rPr lang="en-US" sz="1200" i="1" dirty="0"/>
                <a:t>Layer IV</a:t>
              </a:r>
            </a:p>
          </p:txBody>
        </p:sp>
        <p:sp>
          <p:nvSpPr>
            <p:cNvPr id="49" name="TextBox 48"/>
            <p:cNvSpPr txBox="1"/>
            <p:nvPr/>
          </p:nvSpPr>
          <p:spPr>
            <a:xfrm>
              <a:off x="7157249" y="5283886"/>
              <a:ext cx="979755" cy="276999"/>
            </a:xfrm>
            <a:prstGeom prst="rect">
              <a:avLst/>
            </a:prstGeom>
            <a:noFill/>
          </p:spPr>
          <p:txBody>
            <a:bodyPr wrap="none" rtlCol="0">
              <a:spAutoFit/>
            </a:bodyPr>
            <a:lstStyle/>
            <a:p>
              <a:r>
                <a:rPr lang="en-US" sz="1200" i="1" dirty="0"/>
                <a:t>Layers V/VI</a:t>
              </a:r>
            </a:p>
          </p:txBody>
        </p:sp>
        <p:sp>
          <p:nvSpPr>
            <p:cNvPr id="50" name="Rectangle 130"/>
            <p:cNvSpPr>
              <a:spLocks noChangeArrowheads="1"/>
            </p:cNvSpPr>
            <p:nvPr/>
          </p:nvSpPr>
          <p:spPr bwMode="auto">
            <a:xfrm>
              <a:off x="6797098" y="6035597"/>
              <a:ext cx="180975" cy="542925"/>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132"/>
            <p:cNvSpPr>
              <a:spLocks noChangeArrowheads="1"/>
            </p:cNvSpPr>
            <p:nvPr/>
          </p:nvSpPr>
          <p:spPr bwMode="auto">
            <a:xfrm>
              <a:off x="7430510" y="5959397"/>
              <a:ext cx="180975" cy="619125"/>
            </a:xfrm>
            <a:prstGeom prst="rect">
              <a:avLst/>
            </a:prstGeom>
            <a:solidFill>
              <a:srgbClr val="FFFF99"/>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134"/>
            <p:cNvSpPr>
              <a:spLocks noChangeArrowheads="1"/>
            </p:cNvSpPr>
            <p:nvPr/>
          </p:nvSpPr>
          <p:spPr bwMode="auto">
            <a:xfrm>
              <a:off x="6978073" y="5668884"/>
              <a:ext cx="180975" cy="909638"/>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136"/>
            <p:cNvSpPr>
              <a:spLocks noChangeArrowheads="1"/>
            </p:cNvSpPr>
            <p:nvPr/>
          </p:nvSpPr>
          <p:spPr bwMode="auto">
            <a:xfrm>
              <a:off x="7611485" y="6059409"/>
              <a:ext cx="180975" cy="519113"/>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40"/>
            <p:cNvSpPr>
              <a:spLocks noEditPoints="1"/>
            </p:cNvSpPr>
            <p:nvPr/>
          </p:nvSpPr>
          <p:spPr bwMode="auto">
            <a:xfrm>
              <a:off x="6878060" y="5954634"/>
              <a:ext cx="28575" cy="85725"/>
            </a:xfrm>
            <a:custGeom>
              <a:avLst/>
              <a:gdLst/>
              <a:ahLst/>
              <a:cxnLst>
                <a:cxn ang="0">
                  <a:pos x="18" y="108"/>
                </a:cxn>
                <a:cxn ang="0">
                  <a:pos x="18" y="108"/>
                </a:cxn>
                <a:cxn ang="0">
                  <a:pos x="18" y="0"/>
                </a:cxn>
                <a:cxn ang="0">
                  <a:pos x="18" y="108"/>
                </a:cxn>
                <a:cxn ang="0">
                  <a:pos x="0" y="0"/>
                </a:cxn>
                <a:cxn ang="0">
                  <a:pos x="36" y="0"/>
                </a:cxn>
                <a:cxn ang="0">
                  <a:pos x="0" y="0"/>
                </a:cxn>
              </a:cxnLst>
              <a:rect l="0" t="0" r="r" b="b"/>
              <a:pathLst>
                <a:path w="36" h="108">
                  <a:moveTo>
                    <a:pt x="18" y="108"/>
                  </a:moveTo>
                  <a:lnTo>
                    <a:pt x="18" y="108"/>
                  </a:lnTo>
                  <a:lnTo>
                    <a:pt x="18" y="0"/>
                  </a:lnTo>
                  <a:lnTo>
                    <a:pt x="18" y="108"/>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41"/>
            <p:cNvSpPr>
              <a:spLocks noEditPoints="1"/>
            </p:cNvSpPr>
            <p:nvPr/>
          </p:nvSpPr>
          <p:spPr bwMode="auto">
            <a:xfrm>
              <a:off x="6878060" y="5952253"/>
              <a:ext cx="28575" cy="88107"/>
            </a:xfrm>
            <a:custGeom>
              <a:avLst/>
              <a:gdLst/>
              <a:ahLst/>
              <a:cxnLst>
                <a:cxn ang="0">
                  <a:pos x="15" y="111"/>
                </a:cxn>
                <a:cxn ang="0">
                  <a:pos x="15" y="3"/>
                </a:cxn>
                <a:cxn ang="0">
                  <a:pos x="21" y="3"/>
                </a:cxn>
                <a:cxn ang="0">
                  <a:pos x="21" y="111"/>
                </a:cxn>
                <a:cxn ang="0">
                  <a:pos x="15" y="111"/>
                </a:cxn>
                <a:cxn ang="0">
                  <a:pos x="0" y="0"/>
                </a:cxn>
                <a:cxn ang="0">
                  <a:pos x="36" y="0"/>
                </a:cxn>
                <a:cxn ang="0">
                  <a:pos x="36" y="6"/>
                </a:cxn>
                <a:cxn ang="0">
                  <a:pos x="0" y="6"/>
                </a:cxn>
                <a:cxn ang="0">
                  <a:pos x="0" y="0"/>
                </a:cxn>
              </a:cxnLst>
              <a:rect l="0" t="0" r="r" b="b"/>
              <a:pathLst>
                <a:path w="36" h="111">
                  <a:moveTo>
                    <a:pt x="15" y="111"/>
                  </a:moveTo>
                  <a:lnTo>
                    <a:pt x="15" y="3"/>
                  </a:lnTo>
                  <a:lnTo>
                    <a:pt x="21" y="3"/>
                  </a:lnTo>
                  <a:lnTo>
                    <a:pt x="21" y="111"/>
                  </a:lnTo>
                  <a:lnTo>
                    <a:pt x="15" y="111"/>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42"/>
            <p:cNvSpPr>
              <a:spLocks noEditPoints="1"/>
            </p:cNvSpPr>
            <p:nvPr/>
          </p:nvSpPr>
          <p:spPr bwMode="auto">
            <a:xfrm>
              <a:off x="7511473" y="5759372"/>
              <a:ext cx="28575" cy="200025"/>
            </a:xfrm>
            <a:custGeom>
              <a:avLst/>
              <a:gdLst/>
              <a:ahLst/>
              <a:cxnLst>
                <a:cxn ang="0">
                  <a:pos x="18" y="252"/>
                </a:cxn>
                <a:cxn ang="0">
                  <a:pos x="18" y="252"/>
                </a:cxn>
                <a:cxn ang="0">
                  <a:pos x="18" y="0"/>
                </a:cxn>
                <a:cxn ang="0">
                  <a:pos x="18" y="252"/>
                </a:cxn>
                <a:cxn ang="0">
                  <a:pos x="0" y="0"/>
                </a:cxn>
                <a:cxn ang="0">
                  <a:pos x="36" y="0"/>
                </a:cxn>
                <a:cxn ang="0">
                  <a:pos x="0" y="0"/>
                </a:cxn>
              </a:cxnLst>
              <a:rect l="0" t="0" r="r" b="b"/>
              <a:pathLst>
                <a:path w="36" h="252">
                  <a:moveTo>
                    <a:pt x="18" y="252"/>
                  </a:moveTo>
                  <a:lnTo>
                    <a:pt x="18" y="252"/>
                  </a:lnTo>
                  <a:lnTo>
                    <a:pt x="18" y="0"/>
                  </a:lnTo>
                  <a:lnTo>
                    <a:pt x="18" y="252"/>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43"/>
            <p:cNvSpPr>
              <a:spLocks noEditPoints="1"/>
            </p:cNvSpPr>
            <p:nvPr/>
          </p:nvSpPr>
          <p:spPr bwMode="auto">
            <a:xfrm>
              <a:off x="7511473" y="5756991"/>
              <a:ext cx="28575" cy="202407"/>
            </a:xfrm>
            <a:custGeom>
              <a:avLst/>
              <a:gdLst/>
              <a:ahLst/>
              <a:cxnLst>
                <a:cxn ang="0">
                  <a:pos x="15" y="255"/>
                </a:cxn>
                <a:cxn ang="0">
                  <a:pos x="15" y="3"/>
                </a:cxn>
                <a:cxn ang="0">
                  <a:pos x="21" y="3"/>
                </a:cxn>
                <a:cxn ang="0">
                  <a:pos x="21" y="255"/>
                </a:cxn>
                <a:cxn ang="0">
                  <a:pos x="15" y="255"/>
                </a:cxn>
                <a:cxn ang="0">
                  <a:pos x="0" y="0"/>
                </a:cxn>
                <a:cxn ang="0">
                  <a:pos x="36" y="0"/>
                </a:cxn>
                <a:cxn ang="0">
                  <a:pos x="36" y="6"/>
                </a:cxn>
                <a:cxn ang="0">
                  <a:pos x="0" y="6"/>
                </a:cxn>
                <a:cxn ang="0">
                  <a:pos x="0" y="0"/>
                </a:cxn>
              </a:cxnLst>
              <a:rect l="0" t="0" r="r" b="b"/>
              <a:pathLst>
                <a:path w="36" h="255">
                  <a:moveTo>
                    <a:pt x="15" y="255"/>
                  </a:moveTo>
                  <a:lnTo>
                    <a:pt x="15" y="3"/>
                  </a:lnTo>
                  <a:lnTo>
                    <a:pt x="21" y="3"/>
                  </a:lnTo>
                  <a:lnTo>
                    <a:pt x="21" y="255"/>
                  </a:lnTo>
                  <a:lnTo>
                    <a:pt x="15" y="255"/>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45"/>
            <p:cNvSpPr>
              <a:spLocks noEditPoints="1"/>
            </p:cNvSpPr>
            <p:nvPr/>
          </p:nvSpPr>
          <p:spPr bwMode="auto">
            <a:xfrm>
              <a:off x="7059035" y="5526009"/>
              <a:ext cx="28575" cy="147638"/>
            </a:xfrm>
            <a:custGeom>
              <a:avLst/>
              <a:gdLst/>
              <a:ahLst/>
              <a:cxnLst>
                <a:cxn ang="0">
                  <a:pos x="18" y="186"/>
                </a:cxn>
                <a:cxn ang="0">
                  <a:pos x="18" y="186"/>
                </a:cxn>
                <a:cxn ang="0">
                  <a:pos x="18" y="0"/>
                </a:cxn>
                <a:cxn ang="0">
                  <a:pos x="18" y="186"/>
                </a:cxn>
                <a:cxn ang="0">
                  <a:pos x="0" y="0"/>
                </a:cxn>
                <a:cxn ang="0">
                  <a:pos x="36" y="0"/>
                </a:cxn>
                <a:cxn ang="0">
                  <a:pos x="0" y="0"/>
                </a:cxn>
              </a:cxnLst>
              <a:rect l="0" t="0" r="r" b="b"/>
              <a:pathLst>
                <a:path w="36" h="186">
                  <a:moveTo>
                    <a:pt x="18" y="186"/>
                  </a:moveTo>
                  <a:lnTo>
                    <a:pt x="18" y="186"/>
                  </a:lnTo>
                  <a:lnTo>
                    <a:pt x="18" y="0"/>
                  </a:lnTo>
                  <a:lnTo>
                    <a:pt x="18" y="186"/>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46"/>
            <p:cNvSpPr>
              <a:spLocks noEditPoints="1"/>
            </p:cNvSpPr>
            <p:nvPr/>
          </p:nvSpPr>
          <p:spPr bwMode="auto">
            <a:xfrm>
              <a:off x="7059035" y="5523628"/>
              <a:ext cx="28575" cy="150019"/>
            </a:xfrm>
            <a:custGeom>
              <a:avLst/>
              <a:gdLst/>
              <a:ahLst/>
              <a:cxnLst>
                <a:cxn ang="0">
                  <a:pos x="15" y="189"/>
                </a:cxn>
                <a:cxn ang="0">
                  <a:pos x="15" y="3"/>
                </a:cxn>
                <a:cxn ang="0">
                  <a:pos x="21" y="3"/>
                </a:cxn>
                <a:cxn ang="0">
                  <a:pos x="21" y="189"/>
                </a:cxn>
                <a:cxn ang="0">
                  <a:pos x="15" y="189"/>
                </a:cxn>
                <a:cxn ang="0">
                  <a:pos x="0" y="0"/>
                </a:cxn>
                <a:cxn ang="0">
                  <a:pos x="36" y="0"/>
                </a:cxn>
                <a:cxn ang="0">
                  <a:pos x="36" y="6"/>
                </a:cxn>
                <a:cxn ang="0">
                  <a:pos x="0" y="6"/>
                </a:cxn>
                <a:cxn ang="0">
                  <a:pos x="0" y="0"/>
                </a:cxn>
              </a:cxnLst>
              <a:rect l="0" t="0" r="r" b="b"/>
              <a:pathLst>
                <a:path w="36" h="189">
                  <a:moveTo>
                    <a:pt x="15" y="189"/>
                  </a:moveTo>
                  <a:lnTo>
                    <a:pt x="15" y="3"/>
                  </a:lnTo>
                  <a:lnTo>
                    <a:pt x="21" y="3"/>
                  </a:lnTo>
                  <a:lnTo>
                    <a:pt x="21" y="189"/>
                  </a:lnTo>
                  <a:lnTo>
                    <a:pt x="15" y="189"/>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47"/>
            <p:cNvSpPr>
              <a:spLocks noEditPoints="1"/>
            </p:cNvSpPr>
            <p:nvPr/>
          </p:nvSpPr>
          <p:spPr bwMode="auto">
            <a:xfrm>
              <a:off x="7692448" y="5945109"/>
              <a:ext cx="28575" cy="114300"/>
            </a:xfrm>
            <a:custGeom>
              <a:avLst/>
              <a:gdLst/>
              <a:ahLst/>
              <a:cxnLst>
                <a:cxn ang="0">
                  <a:pos x="18" y="144"/>
                </a:cxn>
                <a:cxn ang="0">
                  <a:pos x="18" y="144"/>
                </a:cxn>
                <a:cxn ang="0">
                  <a:pos x="18" y="0"/>
                </a:cxn>
                <a:cxn ang="0">
                  <a:pos x="18" y="144"/>
                </a:cxn>
                <a:cxn ang="0">
                  <a:pos x="0" y="0"/>
                </a:cxn>
                <a:cxn ang="0">
                  <a:pos x="36" y="0"/>
                </a:cxn>
                <a:cxn ang="0">
                  <a:pos x="0" y="0"/>
                </a:cxn>
              </a:cxnLst>
              <a:rect l="0" t="0" r="r" b="b"/>
              <a:pathLst>
                <a:path w="36" h="144">
                  <a:moveTo>
                    <a:pt x="18" y="144"/>
                  </a:moveTo>
                  <a:lnTo>
                    <a:pt x="18" y="144"/>
                  </a:lnTo>
                  <a:lnTo>
                    <a:pt x="18" y="0"/>
                  </a:lnTo>
                  <a:lnTo>
                    <a:pt x="18" y="144"/>
                  </a:lnTo>
                  <a:close/>
                  <a:moveTo>
                    <a:pt x="0" y="0"/>
                  </a:moveTo>
                  <a:lnTo>
                    <a:pt x="36"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48"/>
            <p:cNvSpPr>
              <a:spLocks noEditPoints="1"/>
            </p:cNvSpPr>
            <p:nvPr/>
          </p:nvSpPr>
          <p:spPr bwMode="auto">
            <a:xfrm>
              <a:off x="7692448" y="5942728"/>
              <a:ext cx="28575" cy="116682"/>
            </a:xfrm>
            <a:custGeom>
              <a:avLst/>
              <a:gdLst/>
              <a:ahLst/>
              <a:cxnLst>
                <a:cxn ang="0">
                  <a:pos x="15" y="147"/>
                </a:cxn>
                <a:cxn ang="0">
                  <a:pos x="15" y="3"/>
                </a:cxn>
                <a:cxn ang="0">
                  <a:pos x="21" y="3"/>
                </a:cxn>
                <a:cxn ang="0">
                  <a:pos x="21" y="147"/>
                </a:cxn>
                <a:cxn ang="0">
                  <a:pos x="15" y="147"/>
                </a:cxn>
                <a:cxn ang="0">
                  <a:pos x="0" y="0"/>
                </a:cxn>
                <a:cxn ang="0">
                  <a:pos x="36" y="0"/>
                </a:cxn>
                <a:cxn ang="0">
                  <a:pos x="36" y="6"/>
                </a:cxn>
                <a:cxn ang="0">
                  <a:pos x="0" y="6"/>
                </a:cxn>
                <a:cxn ang="0">
                  <a:pos x="0" y="0"/>
                </a:cxn>
              </a:cxnLst>
              <a:rect l="0" t="0" r="r" b="b"/>
              <a:pathLst>
                <a:path w="36" h="147">
                  <a:moveTo>
                    <a:pt x="15" y="147"/>
                  </a:moveTo>
                  <a:lnTo>
                    <a:pt x="15" y="3"/>
                  </a:lnTo>
                  <a:lnTo>
                    <a:pt x="21" y="3"/>
                  </a:lnTo>
                  <a:lnTo>
                    <a:pt x="21" y="147"/>
                  </a:lnTo>
                  <a:lnTo>
                    <a:pt x="15" y="147"/>
                  </a:lnTo>
                  <a:close/>
                  <a:moveTo>
                    <a:pt x="0" y="0"/>
                  </a:moveTo>
                  <a:lnTo>
                    <a:pt x="36" y="0"/>
                  </a:lnTo>
                  <a:lnTo>
                    <a:pt x="36" y="6"/>
                  </a:lnTo>
                  <a:lnTo>
                    <a:pt x="0" y="6"/>
                  </a:lnTo>
                  <a:lnTo>
                    <a:pt x="0" y="0"/>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 name="Group 61"/>
            <p:cNvGrpSpPr/>
            <p:nvPr/>
          </p:nvGrpSpPr>
          <p:grpSpPr>
            <a:xfrm>
              <a:off x="6487761" y="5433141"/>
              <a:ext cx="134144" cy="1226240"/>
              <a:chOff x="6412345" y="5329444"/>
              <a:chExt cx="134144" cy="1226240"/>
            </a:xfrm>
          </p:grpSpPr>
          <p:sp>
            <p:nvSpPr>
              <p:cNvPr id="65" name="Rectangle 149"/>
              <p:cNvSpPr>
                <a:spLocks noChangeArrowheads="1"/>
              </p:cNvSpPr>
              <p:nvPr/>
            </p:nvSpPr>
            <p:spPr bwMode="auto">
              <a:xfrm>
                <a:off x="6541726" y="5331825"/>
                <a:ext cx="4763" cy="1143000"/>
              </a:xfrm>
              <a:prstGeom prst="rect">
                <a:avLst/>
              </a:pr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50"/>
              <p:cNvSpPr>
                <a:spLocks noEditPoints="1"/>
              </p:cNvSpPr>
              <p:nvPr/>
            </p:nvSpPr>
            <p:spPr bwMode="auto">
              <a:xfrm>
                <a:off x="6520294" y="5329444"/>
                <a:ext cx="23813" cy="1147763"/>
              </a:xfrm>
              <a:custGeom>
                <a:avLst/>
                <a:gdLst/>
                <a:ahLst/>
                <a:cxnLst>
                  <a:cxn ang="0">
                    <a:pos x="0" y="1440"/>
                  </a:cxn>
                  <a:cxn ang="0">
                    <a:pos x="30" y="1440"/>
                  </a:cxn>
                  <a:cxn ang="0">
                    <a:pos x="30" y="1446"/>
                  </a:cxn>
                  <a:cxn ang="0">
                    <a:pos x="0" y="1446"/>
                  </a:cxn>
                  <a:cxn ang="0">
                    <a:pos x="0" y="1440"/>
                  </a:cxn>
                  <a:cxn ang="0">
                    <a:pos x="0" y="1236"/>
                  </a:cxn>
                  <a:cxn ang="0">
                    <a:pos x="30" y="1236"/>
                  </a:cxn>
                  <a:cxn ang="0">
                    <a:pos x="30" y="1242"/>
                  </a:cxn>
                  <a:cxn ang="0">
                    <a:pos x="0" y="1242"/>
                  </a:cxn>
                  <a:cxn ang="0">
                    <a:pos x="0" y="1236"/>
                  </a:cxn>
                  <a:cxn ang="0">
                    <a:pos x="0" y="1032"/>
                  </a:cxn>
                  <a:cxn ang="0">
                    <a:pos x="30" y="1032"/>
                  </a:cxn>
                  <a:cxn ang="0">
                    <a:pos x="30" y="1038"/>
                  </a:cxn>
                  <a:cxn ang="0">
                    <a:pos x="0" y="1038"/>
                  </a:cxn>
                  <a:cxn ang="0">
                    <a:pos x="0" y="1032"/>
                  </a:cxn>
                  <a:cxn ang="0">
                    <a:pos x="0" y="822"/>
                  </a:cxn>
                  <a:cxn ang="0">
                    <a:pos x="30" y="822"/>
                  </a:cxn>
                  <a:cxn ang="0">
                    <a:pos x="30" y="828"/>
                  </a:cxn>
                  <a:cxn ang="0">
                    <a:pos x="0" y="828"/>
                  </a:cxn>
                  <a:cxn ang="0">
                    <a:pos x="0" y="822"/>
                  </a:cxn>
                  <a:cxn ang="0">
                    <a:pos x="0" y="618"/>
                  </a:cxn>
                  <a:cxn ang="0">
                    <a:pos x="30" y="618"/>
                  </a:cxn>
                  <a:cxn ang="0">
                    <a:pos x="30" y="624"/>
                  </a:cxn>
                  <a:cxn ang="0">
                    <a:pos x="0" y="624"/>
                  </a:cxn>
                  <a:cxn ang="0">
                    <a:pos x="0" y="618"/>
                  </a:cxn>
                  <a:cxn ang="0">
                    <a:pos x="0" y="414"/>
                  </a:cxn>
                  <a:cxn ang="0">
                    <a:pos x="30" y="414"/>
                  </a:cxn>
                  <a:cxn ang="0">
                    <a:pos x="30" y="420"/>
                  </a:cxn>
                  <a:cxn ang="0">
                    <a:pos x="0" y="420"/>
                  </a:cxn>
                  <a:cxn ang="0">
                    <a:pos x="0" y="414"/>
                  </a:cxn>
                  <a:cxn ang="0">
                    <a:pos x="0" y="210"/>
                  </a:cxn>
                  <a:cxn ang="0">
                    <a:pos x="30" y="210"/>
                  </a:cxn>
                  <a:cxn ang="0">
                    <a:pos x="30" y="216"/>
                  </a:cxn>
                  <a:cxn ang="0">
                    <a:pos x="0" y="216"/>
                  </a:cxn>
                  <a:cxn ang="0">
                    <a:pos x="0" y="210"/>
                  </a:cxn>
                  <a:cxn ang="0">
                    <a:pos x="0" y="0"/>
                  </a:cxn>
                  <a:cxn ang="0">
                    <a:pos x="30" y="0"/>
                  </a:cxn>
                  <a:cxn ang="0">
                    <a:pos x="30" y="6"/>
                  </a:cxn>
                  <a:cxn ang="0">
                    <a:pos x="0" y="6"/>
                  </a:cxn>
                  <a:cxn ang="0">
                    <a:pos x="0" y="0"/>
                  </a:cxn>
                </a:cxnLst>
                <a:rect l="0" t="0" r="r" b="b"/>
                <a:pathLst>
                  <a:path w="30" h="1446">
                    <a:moveTo>
                      <a:pt x="0" y="1440"/>
                    </a:moveTo>
                    <a:lnTo>
                      <a:pt x="30" y="1440"/>
                    </a:lnTo>
                    <a:lnTo>
                      <a:pt x="30" y="1446"/>
                    </a:lnTo>
                    <a:lnTo>
                      <a:pt x="0" y="1446"/>
                    </a:lnTo>
                    <a:lnTo>
                      <a:pt x="0" y="1440"/>
                    </a:lnTo>
                    <a:close/>
                    <a:moveTo>
                      <a:pt x="0" y="1236"/>
                    </a:moveTo>
                    <a:lnTo>
                      <a:pt x="30" y="1236"/>
                    </a:lnTo>
                    <a:lnTo>
                      <a:pt x="30" y="1242"/>
                    </a:lnTo>
                    <a:lnTo>
                      <a:pt x="0" y="1242"/>
                    </a:lnTo>
                    <a:lnTo>
                      <a:pt x="0" y="1236"/>
                    </a:lnTo>
                    <a:close/>
                    <a:moveTo>
                      <a:pt x="0" y="1032"/>
                    </a:moveTo>
                    <a:lnTo>
                      <a:pt x="30" y="1032"/>
                    </a:lnTo>
                    <a:lnTo>
                      <a:pt x="30" y="1038"/>
                    </a:lnTo>
                    <a:lnTo>
                      <a:pt x="0" y="1038"/>
                    </a:lnTo>
                    <a:lnTo>
                      <a:pt x="0" y="1032"/>
                    </a:lnTo>
                    <a:close/>
                    <a:moveTo>
                      <a:pt x="0" y="822"/>
                    </a:moveTo>
                    <a:lnTo>
                      <a:pt x="30" y="822"/>
                    </a:lnTo>
                    <a:lnTo>
                      <a:pt x="30" y="828"/>
                    </a:lnTo>
                    <a:lnTo>
                      <a:pt x="0" y="828"/>
                    </a:lnTo>
                    <a:lnTo>
                      <a:pt x="0" y="822"/>
                    </a:lnTo>
                    <a:close/>
                    <a:moveTo>
                      <a:pt x="0" y="618"/>
                    </a:moveTo>
                    <a:lnTo>
                      <a:pt x="30" y="618"/>
                    </a:lnTo>
                    <a:lnTo>
                      <a:pt x="30" y="624"/>
                    </a:lnTo>
                    <a:lnTo>
                      <a:pt x="0" y="624"/>
                    </a:lnTo>
                    <a:lnTo>
                      <a:pt x="0" y="618"/>
                    </a:lnTo>
                    <a:close/>
                    <a:moveTo>
                      <a:pt x="0" y="414"/>
                    </a:moveTo>
                    <a:lnTo>
                      <a:pt x="30" y="414"/>
                    </a:lnTo>
                    <a:lnTo>
                      <a:pt x="30" y="420"/>
                    </a:lnTo>
                    <a:lnTo>
                      <a:pt x="0" y="420"/>
                    </a:lnTo>
                    <a:lnTo>
                      <a:pt x="0" y="414"/>
                    </a:lnTo>
                    <a:close/>
                    <a:moveTo>
                      <a:pt x="0" y="210"/>
                    </a:moveTo>
                    <a:lnTo>
                      <a:pt x="30" y="210"/>
                    </a:lnTo>
                    <a:lnTo>
                      <a:pt x="30" y="216"/>
                    </a:lnTo>
                    <a:lnTo>
                      <a:pt x="0" y="216"/>
                    </a:lnTo>
                    <a:lnTo>
                      <a:pt x="0" y="210"/>
                    </a:lnTo>
                    <a:close/>
                    <a:moveTo>
                      <a:pt x="0" y="0"/>
                    </a:moveTo>
                    <a:lnTo>
                      <a:pt x="30" y="0"/>
                    </a:lnTo>
                    <a:lnTo>
                      <a:pt x="30" y="6"/>
                    </a:lnTo>
                    <a:lnTo>
                      <a:pt x="0" y="6"/>
                    </a:lnTo>
                    <a:lnTo>
                      <a:pt x="0" y="0"/>
                    </a:lnTo>
                    <a:close/>
                  </a:path>
                </a:pathLst>
              </a:custGeom>
              <a:solidFill>
                <a:srgbClr val="868686"/>
              </a:solidFill>
              <a:ln w="9525"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67" name="Group 66"/>
              <p:cNvGrpSpPr/>
              <p:nvPr/>
            </p:nvGrpSpPr>
            <p:grpSpPr>
              <a:xfrm>
                <a:off x="6412345" y="5423102"/>
                <a:ext cx="65724" cy="1132582"/>
                <a:chOff x="6345663" y="5423102"/>
                <a:chExt cx="65724" cy="1132582"/>
              </a:xfrm>
            </p:grpSpPr>
            <p:sp>
              <p:nvSpPr>
                <p:cNvPr id="68" name="Rectangle 153"/>
                <p:cNvSpPr>
                  <a:spLocks noChangeArrowheads="1"/>
                </p:cNvSpPr>
                <p:nvPr/>
              </p:nvSpPr>
              <p:spPr bwMode="auto">
                <a:xfrm>
                  <a:off x="6345663" y="6401796"/>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0</a:t>
                  </a:r>
                  <a:endParaRPr kumimoji="0" lang="en-US" sz="1800" b="0" i="0" u="none" strike="noStrike" cap="none" normalizeH="0" baseline="0" dirty="0">
                    <a:ln>
                      <a:noFill/>
                    </a:ln>
                    <a:solidFill>
                      <a:schemeClr val="tx1"/>
                    </a:solidFill>
                    <a:effectLst/>
                    <a:latin typeface="Arial" pitchFamily="34" charset="0"/>
                  </a:endParaRPr>
                </a:p>
              </p:txBody>
            </p:sp>
            <p:sp>
              <p:nvSpPr>
                <p:cNvPr id="69" name="Rectangle 155"/>
                <p:cNvSpPr>
                  <a:spLocks noChangeArrowheads="1"/>
                </p:cNvSpPr>
                <p:nvPr/>
              </p:nvSpPr>
              <p:spPr bwMode="auto">
                <a:xfrm>
                  <a:off x="6345663" y="6075565"/>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1</a:t>
                  </a:r>
                  <a:endParaRPr kumimoji="0" lang="en-US" sz="1800" b="0" i="0" u="none" strike="noStrike" cap="none" normalizeH="0" baseline="0" dirty="0">
                    <a:ln>
                      <a:noFill/>
                    </a:ln>
                    <a:solidFill>
                      <a:schemeClr val="tx1"/>
                    </a:solidFill>
                    <a:effectLst/>
                    <a:latin typeface="Arial" pitchFamily="34" charset="0"/>
                  </a:endParaRPr>
                </a:p>
              </p:txBody>
            </p:sp>
            <p:sp>
              <p:nvSpPr>
                <p:cNvPr id="70" name="Rectangle 157"/>
                <p:cNvSpPr>
                  <a:spLocks noChangeArrowheads="1"/>
                </p:cNvSpPr>
                <p:nvPr/>
              </p:nvSpPr>
              <p:spPr bwMode="auto">
                <a:xfrm>
                  <a:off x="6345663" y="5749333"/>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2</a:t>
                  </a:r>
                  <a:endParaRPr kumimoji="0" lang="en-US" sz="1800" b="0" i="0" u="none" strike="noStrike" cap="none" normalizeH="0" baseline="0" dirty="0">
                    <a:ln>
                      <a:noFill/>
                    </a:ln>
                    <a:solidFill>
                      <a:schemeClr val="tx1"/>
                    </a:solidFill>
                    <a:effectLst/>
                    <a:latin typeface="Arial" pitchFamily="34" charset="0"/>
                  </a:endParaRPr>
                </a:p>
              </p:txBody>
            </p:sp>
            <p:sp>
              <p:nvSpPr>
                <p:cNvPr id="71" name="Rectangle 159"/>
                <p:cNvSpPr>
                  <a:spLocks noChangeArrowheads="1"/>
                </p:cNvSpPr>
                <p:nvPr/>
              </p:nvSpPr>
              <p:spPr bwMode="auto">
                <a:xfrm>
                  <a:off x="6345663" y="5423102"/>
                  <a:ext cx="6572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3</a:t>
                  </a:r>
                  <a:endParaRPr kumimoji="0" lang="en-US" sz="1800" b="0" i="0" u="none" strike="noStrike" cap="none" normalizeH="0" baseline="0" dirty="0">
                    <a:ln>
                      <a:noFill/>
                    </a:ln>
                    <a:solidFill>
                      <a:schemeClr val="tx1"/>
                    </a:solidFill>
                    <a:effectLst/>
                    <a:latin typeface="Arial" pitchFamily="34" charset="0"/>
                  </a:endParaRPr>
                </a:p>
              </p:txBody>
            </p:sp>
          </p:grpSp>
        </p:grpSp>
        <p:sp>
          <p:nvSpPr>
            <p:cNvPr id="63" name="Rectangle 47"/>
            <p:cNvSpPr>
              <a:spLocks noChangeArrowheads="1"/>
            </p:cNvSpPr>
            <p:nvPr/>
          </p:nvSpPr>
          <p:spPr bwMode="auto">
            <a:xfrm>
              <a:off x="7417460" y="6582285"/>
              <a:ext cx="396006"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2.2 mm</a:t>
              </a:r>
              <a:endParaRPr kumimoji="0" lang="en-US" sz="1800" b="0" i="0" u="none" strike="noStrike" cap="none" normalizeH="0" baseline="0" dirty="0">
                <a:ln>
                  <a:noFill/>
                </a:ln>
                <a:solidFill>
                  <a:schemeClr val="tx1"/>
                </a:solidFill>
                <a:effectLst/>
                <a:latin typeface="Arial" pitchFamily="34" charset="0"/>
              </a:endParaRPr>
            </a:p>
          </p:txBody>
        </p:sp>
        <p:sp>
          <p:nvSpPr>
            <p:cNvPr id="64" name="Rectangle 45"/>
            <p:cNvSpPr>
              <a:spLocks noChangeArrowheads="1"/>
            </p:cNvSpPr>
            <p:nvPr/>
          </p:nvSpPr>
          <p:spPr bwMode="auto">
            <a:xfrm>
              <a:off x="6836442" y="6582285"/>
              <a:ext cx="295988"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alibri" pitchFamily="34" charset="0"/>
                </a:rPr>
                <a:t> PMR</a:t>
              </a:r>
              <a:endParaRPr kumimoji="0" lang="en-US" sz="1800" b="0" i="0" u="none" strike="noStrike" cap="none" normalizeH="0" baseline="0" dirty="0">
                <a:ln>
                  <a:noFill/>
                </a:ln>
                <a:solidFill>
                  <a:schemeClr val="tx1"/>
                </a:solidFill>
                <a:effectLst/>
                <a:latin typeface="Arial" pitchFamily="34" charset="0"/>
              </a:endParaRPr>
            </a:p>
          </p:txBody>
        </p:sp>
      </p:grpSp>
      <p:grpSp>
        <p:nvGrpSpPr>
          <p:cNvPr id="134" name="Group 133"/>
          <p:cNvGrpSpPr/>
          <p:nvPr/>
        </p:nvGrpSpPr>
        <p:grpSpPr>
          <a:xfrm>
            <a:off x="2364303" y="2407527"/>
            <a:ext cx="1300326" cy="246221"/>
            <a:chOff x="1295400" y="3743325"/>
            <a:chExt cx="1300326" cy="246221"/>
          </a:xfrm>
        </p:grpSpPr>
        <p:sp>
          <p:nvSpPr>
            <p:cNvPr id="135" name="Rectangle 90"/>
            <p:cNvSpPr>
              <a:spLocks noChangeAspect="1" noChangeArrowheads="1"/>
            </p:cNvSpPr>
            <p:nvPr/>
          </p:nvSpPr>
          <p:spPr bwMode="auto">
            <a:xfrm>
              <a:off x="2088945" y="3823572"/>
              <a:ext cx="85726" cy="85726"/>
            </a:xfrm>
            <a:prstGeom prst="rect">
              <a:avLst/>
            </a:prstGeom>
            <a:solidFill>
              <a:srgbClr val="8000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90"/>
            <p:cNvSpPr>
              <a:spLocks noChangeAspect="1" noChangeArrowheads="1"/>
            </p:cNvSpPr>
            <p:nvPr/>
          </p:nvSpPr>
          <p:spPr bwMode="auto">
            <a:xfrm>
              <a:off x="1403146" y="3823572"/>
              <a:ext cx="85726" cy="85726"/>
            </a:xfrm>
            <a:prstGeom prst="rect">
              <a:avLst/>
            </a:prstGeom>
            <a:solidFill>
              <a:srgbClr val="FFFF00"/>
            </a:solidFill>
            <a:ln w="31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TextBox 136"/>
            <p:cNvSpPr txBox="1"/>
            <p:nvPr/>
          </p:nvSpPr>
          <p:spPr>
            <a:xfrm>
              <a:off x="1435890" y="3743325"/>
              <a:ext cx="596638" cy="246221"/>
            </a:xfrm>
            <a:prstGeom prst="rect">
              <a:avLst/>
            </a:prstGeom>
            <a:noFill/>
          </p:spPr>
          <p:txBody>
            <a:bodyPr wrap="none" rtlCol="0">
              <a:spAutoFit/>
            </a:bodyPr>
            <a:lstStyle/>
            <a:p>
              <a:r>
                <a:rPr lang="en-US" sz="1000" dirty="0"/>
                <a:t>Control</a:t>
              </a:r>
            </a:p>
          </p:txBody>
        </p:sp>
        <p:sp>
          <p:nvSpPr>
            <p:cNvPr id="138" name="TextBox 137"/>
            <p:cNvSpPr txBox="1"/>
            <p:nvPr/>
          </p:nvSpPr>
          <p:spPr>
            <a:xfrm>
              <a:off x="2119314" y="3743325"/>
              <a:ext cx="476412" cy="246221"/>
            </a:xfrm>
            <a:prstGeom prst="rect">
              <a:avLst/>
            </a:prstGeom>
            <a:noFill/>
          </p:spPr>
          <p:txBody>
            <a:bodyPr wrap="none" rtlCol="0">
              <a:spAutoFit/>
            </a:bodyPr>
            <a:lstStyle/>
            <a:p>
              <a:r>
                <a:rPr lang="en-US" sz="1000" dirty="0"/>
                <a:t>PMG</a:t>
              </a:r>
            </a:p>
          </p:txBody>
        </p:sp>
        <p:sp>
          <p:nvSpPr>
            <p:cNvPr id="139" name="Rectangle 138"/>
            <p:cNvSpPr/>
            <p:nvPr/>
          </p:nvSpPr>
          <p:spPr>
            <a:xfrm>
              <a:off x="1295400" y="3743325"/>
              <a:ext cx="1295400" cy="2333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p:cNvGrpSpPr/>
          <p:nvPr/>
        </p:nvGrpSpPr>
        <p:grpSpPr>
          <a:xfrm>
            <a:off x="407187" y="3692151"/>
            <a:ext cx="9114922" cy="1655019"/>
            <a:chOff x="407187" y="3692151"/>
            <a:chExt cx="9114922" cy="1655019"/>
          </a:xfrm>
        </p:grpSpPr>
        <p:sp>
          <p:nvSpPr>
            <p:cNvPr id="376" name="Text Box 3"/>
            <p:cNvSpPr txBox="1">
              <a:spLocks noChangeArrowheads="1"/>
            </p:cNvSpPr>
            <p:nvPr/>
          </p:nvSpPr>
          <p:spPr bwMode="auto">
            <a:xfrm>
              <a:off x="407187" y="3692151"/>
              <a:ext cx="8026400" cy="779463"/>
            </a:xfrm>
            <a:prstGeom prst="rect">
              <a:avLst/>
            </a:prstGeom>
            <a:noFill/>
            <a:ln w="9525">
              <a:noFill/>
              <a:miter lim="800000"/>
              <a:headEnd/>
              <a:tailEnd/>
            </a:ln>
            <a:effectLst/>
          </p:spPr>
          <p:txBody>
            <a:bodyPr>
              <a:spAutoFit/>
            </a:bodyPr>
            <a:lstStyle/>
            <a:p>
              <a:pPr marL="342900" indent="-342900" eaLnBrk="0" hangingPunct="0">
                <a:spcBef>
                  <a:spcPct val="50000"/>
                </a:spcBef>
                <a:buFontTx/>
                <a:buAutoNum type="arabicParenR"/>
              </a:pPr>
              <a:r>
                <a:rPr lang="en-US" dirty="0">
                  <a:solidFill>
                    <a:srgbClr val="0000FF"/>
                  </a:solidFill>
                </a:rPr>
                <a:t>Fast-spiking, </a:t>
              </a:r>
              <a:r>
                <a:rPr lang="en-US" dirty="0" err="1">
                  <a:solidFill>
                    <a:srgbClr val="0000FF"/>
                  </a:solidFill>
                </a:rPr>
                <a:t>Parvalbumin</a:t>
              </a:r>
              <a:r>
                <a:rPr lang="en-US" dirty="0">
                  <a:solidFill>
                    <a:srgbClr val="0000FF"/>
                  </a:solidFill>
                </a:rPr>
                <a:t>-containing, with horizontally-projecting axons</a:t>
              </a:r>
            </a:p>
            <a:p>
              <a:pPr marL="342900" indent="-342900" eaLnBrk="0" hangingPunct="0">
                <a:spcBef>
                  <a:spcPct val="50000"/>
                </a:spcBef>
              </a:pPr>
              <a:endParaRPr lang="en-US" dirty="0">
                <a:solidFill>
                  <a:srgbClr val="0000FF"/>
                </a:solidFill>
              </a:endParaRPr>
            </a:p>
          </p:txBody>
        </p:sp>
        <p:grpSp>
          <p:nvGrpSpPr>
            <p:cNvPr id="377" name="Group 40"/>
            <p:cNvGrpSpPr>
              <a:grpSpLocks/>
            </p:cNvGrpSpPr>
            <p:nvPr/>
          </p:nvGrpSpPr>
          <p:grpSpPr bwMode="auto">
            <a:xfrm>
              <a:off x="8234647" y="3754497"/>
              <a:ext cx="1287462" cy="244475"/>
              <a:chOff x="4873" y="1285"/>
              <a:chExt cx="811" cy="154"/>
            </a:xfrm>
          </p:grpSpPr>
          <p:grpSp>
            <p:nvGrpSpPr>
              <p:cNvPr id="378" name="Group 36"/>
              <p:cNvGrpSpPr>
                <a:grpSpLocks/>
              </p:cNvGrpSpPr>
              <p:nvPr/>
            </p:nvGrpSpPr>
            <p:grpSpPr bwMode="auto">
              <a:xfrm>
                <a:off x="4873" y="1295"/>
                <a:ext cx="811" cy="128"/>
                <a:chOff x="4873" y="1295"/>
                <a:chExt cx="811" cy="128"/>
              </a:xfrm>
            </p:grpSpPr>
            <p:sp>
              <p:nvSpPr>
                <p:cNvPr id="380" name="Oval 26"/>
                <p:cNvSpPr>
                  <a:spLocks noChangeArrowheads="1"/>
                </p:cNvSpPr>
                <p:nvPr/>
              </p:nvSpPr>
              <p:spPr bwMode="auto">
                <a:xfrm>
                  <a:off x="5248" y="1301"/>
                  <a:ext cx="128" cy="118"/>
                </a:xfrm>
                <a:prstGeom prst="ellipse">
                  <a:avLst/>
                </a:prstGeom>
                <a:solidFill>
                  <a:srgbClr val="0000FF"/>
                </a:solidFill>
                <a:ln w="9525">
                  <a:noFill/>
                  <a:round/>
                  <a:headEnd/>
                  <a:tailEnd/>
                </a:ln>
                <a:effectLst/>
              </p:spPr>
              <p:txBody>
                <a:bodyPr wrap="none" anchor="ctr"/>
                <a:lstStyle/>
                <a:p>
                  <a:endParaRPr lang="en-US"/>
                </a:p>
              </p:txBody>
            </p:sp>
            <p:sp>
              <p:nvSpPr>
                <p:cNvPr id="381" name="Line 28"/>
                <p:cNvSpPr>
                  <a:spLocks noChangeShapeType="1"/>
                </p:cNvSpPr>
                <p:nvPr/>
              </p:nvSpPr>
              <p:spPr bwMode="auto">
                <a:xfrm>
                  <a:off x="4873" y="1359"/>
                  <a:ext cx="811" cy="0"/>
                </a:xfrm>
                <a:prstGeom prst="line">
                  <a:avLst/>
                </a:prstGeom>
                <a:noFill/>
                <a:ln w="19050">
                  <a:solidFill>
                    <a:srgbClr val="0000FF"/>
                  </a:solidFill>
                  <a:round/>
                  <a:headEnd/>
                  <a:tailEnd/>
                </a:ln>
                <a:effectLst/>
              </p:spPr>
              <p:txBody>
                <a:bodyPr/>
                <a:lstStyle/>
                <a:p>
                  <a:endParaRPr lang="en-US"/>
                </a:p>
              </p:txBody>
            </p:sp>
            <p:sp>
              <p:nvSpPr>
                <p:cNvPr id="382" name="Line 30"/>
                <p:cNvSpPr>
                  <a:spLocks noChangeShapeType="1"/>
                </p:cNvSpPr>
                <p:nvPr/>
              </p:nvSpPr>
              <p:spPr bwMode="auto">
                <a:xfrm>
                  <a:off x="4928" y="1295"/>
                  <a:ext cx="0" cy="128"/>
                </a:xfrm>
                <a:prstGeom prst="line">
                  <a:avLst/>
                </a:prstGeom>
                <a:noFill/>
                <a:ln w="19050">
                  <a:solidFill>
                    <a:srgbClr val="0000FF"/>
                  </a:solidFill>
                  <a:round/>
                  <a:headEnd/>
                  <a:tailEnd/>
                </a:ln>
                <a:effectLst/>
              </p:spPr>
              <p:txBody>
                <a:bodyPr/>
                <a:lstStyle/>
                <a:p>
                  <a:endParaRPr lang="en-US"/>
                </a:p>
              </p:txBody>
            </p:sp>
            <p:sp>
              <p:nvSpPr>
                <p:cNvPr id="383" name="Line 32"/>
                <p:cNvSpPr>
                  <a:spLocks noChangeShapeType="1"/>
                </p:cNvSpPr>
                <p:nvPr/>
              </p:nvSpPr>
              <p:spPr bwMode="auto">
                <a:xfrm>
                  <a:off x="4987" y="1295"/>
                  <a:ext cx="0" cy="128"/>
                </a:xfrm>
                <a:prstGeom prst="line">
                  <a:avLst/>
                </a:prstGeom>
                <a:noFill/>
                <a:ln w="19050">
                  <a:solidFill>
                    <a:srgbClr val="0000FF"/>
                  </a:solidFill>
                  <a:round/>
                  <a:headEnd/>
                  <a:tailEnd/>
                </a:ln>
                <a:effectLst/>
              </p:spPr>
              <p:txBody>
                <a:bodyPr/>
                <a:lstStyle/>
                <a:p>
                  <a:endParaRPr lang="en-US"/>
                </a:p>
              </p:txBody>
            </p:sp>
            <p:sp>
              <p:nvSpPr>
                <p:cNvPr id="384" name="Line 33"/>
                <p:cNvSpPr>
                  <a:spLocks noChangeShapeType="1"/>
                </p:cNvSpPr>
                <p:nvPr/>
              </p:nvSpPr>
              <p:spPr bwMode="auto">
                <a:xfrm>
                  <a:off x="5649" y="1295"/>
                  <a:ext cx="0" cy="128"/>
                </a:xfrm>
                <a:prstGeom prst="line">
                  <a:avLst/>
                </a:prstGeom>
                <a:noFill/>
                <a:ln w="19050">
                  <a:solidFill>
                    <a:srgbClr val="0000FF"/>
                  </a:solidFill>
                  <a:round/>
                  <a:headEnd/>
                  <a:tailEnd/>
                </a:ln>
                <a:effectLst/>
              </p:spPr>
              <p:txBody>
                <a:bodyPr/>
                <a:lstStyle/>
                <a:p>
                  <a:endParaRPr lang="en-US"/>
                </a:p>
              </p:txBody>
            </p:sp>
            <p:sp>
              <p:nvSpPr>
                <p:cNvPr id="385" name="Line 34"/>
                <p:cNvSpPr>
                  <a:spLocks noChangeShapeType="1"/>
                </p:cNvSpPr>
                <p:nvPr/>
              </p:nvSpPr>
              <p:spPr bwMode="auto">
                <a:xfrm>
                  <a:off x="5600" y="1295"/>
                  <a:ext cx="0" cy="128"/>
                </a:xfrm>
                <a:prstGeom prst="line">
                  <a:avLst/>
                </a:prstGeom>
                <a:noFill/>
                <a:ln w="19050">
                  <a:solidFill>
                    <a:srgbClr val="0000FF"/>
                  </a:solidFill>
                  <a:round/>
                  <a:headEnd/>
                  <a:tailEnd/>
                </a:ln>
                <a:effectLst/>
              </p:spPr>
              <p:txBody>
                <a:bodyPr/>
                <a:lstStyle/>
                <a:p>
                  <a:endParaRPr lang="en-US"/>
                </a:p>
              </p:txBody>
            </p:sp>
          </p:grpSp>
          <p:sp>
            <p:nvSpPr>
              <p:cNvPr id="379" name="Text Box 38"/>
              <p:cNvSpPr txBox="1">
                <a:spLocks noChangeArrowheads="1"/>
              </p:cNvSpPr>
              <p:nvPr/>
            </p:nvSpPr>
            <p:spPr bwMode="auto">
              <a:xfrm>
                <a:off x="5202" y="1285"/>
                <a:ext cx="218" cy="154"/>
              </a:xfrm>
              <a:prstGeom prst="rect">
                <a:avLst/>
              </a:prstGeom>
              <a:noFill/>
              <a:ln w="9525">
                <a:noFill/>
                <a:miter lim="800000"/>
                <a:headEnd/>
                <a:tailEnd/>
              </a:ln>
              <a:effectLst/>
            </p:spPr>
            <p:txBody>
              <a:bodyPr wrap="none">
                <a:spAutoFit/>
              </a:bodyPr>
              <a:lstStyle/>
              <a:p>
                <a:r>
                  <a:rPr lang="en-US" sz="1000" dirty="0">
                    <a:solidFill>
                      <a:schemeClr val="bg1"/>
                    </a:solidFill>
                  </a:rPr>
                  <a:t>FS</a:t>
                </a:r>
              </a:p>
            </p:txBody>
          </p:sp>
        </p:grpSp>
        <p:pic>
          <p:nvPicPr>
            <p:cNvPr id="386" name="Picture 7"/>
            <p:cNvPicPr>
              <a:picLocks noChangeAspect="1" noChangeArrowheads="1"/>
            </p:cNvPicPr>
            <p:nvPr/>
          </p:nvPicPr>
          <p:blipFill>
            <a:blip r:embed="rId8" cstate="print"/>
            <a:srcRect t="3888" r="4134" b="16260"/>
            <a:stretch>
              <a:fillRect/>
            </a:stretch>
          </p:blipFill>
          <p:spPr bwMode="auto">
            <a:xfrm>
              <a:off x="1016178" y="4124334"/>
              <a:ext cx="1739900" cy="1130300"/>
            </a:xfrm>
            <a:prstGeom prst="rect">
              <a:avLst/>
            </a:prstGeom>
            <a:noFill/>
            <a:ln w="50800">
              <a:solidFill>
                <a:srgbClr val="686898"/>
              </a:solidFill>
              <a:miter lim="800000"/>
              <a:headEnd/>
              <a:tailEnd/>
            </a:ln>
            <a:effectLst/>
          </p:spPr>
        </p:pic>
        <p:graphicFrame>
          <p:nvGraphicFramePr>
            <p:cNvPr id="398" name="Object 4"/>
            <p:cNvGraphicFramePr>
              <a:graphicFrameLocks noChangeAspect="1"/>
            </p:cNvGraphicFramePr>
            <p:nvPr>
              <p:extLst>
                <p:ext uri="{D42A27DB-BD31-4B8C-83A1-F6EECF244321}">
                  <p14:modId xmlns:p14="http://schemas.microsoft.com/office/powerpoint/2010/main" val="409016356"/>
                </p:ext>
              </p:extLst>
            </p:nvPr>
          </p:nvGraphicFramePr>
          <p:xfrm>
            <a:off x="5187638" y="4082996"/>
            <a:ext cx="2063636" cy="1264174"/>
          </p:xfrm>
          <a:graphic>
            <a:graphicData uri="http://schemas.openxmlformats.org/presentationml/2006/ole">
              <mc:AlternateContent xmlns:mc="http://schemas.openxmlformats.org/markup-compatibility/2006">
                <mc:Choice xmlns:v="urn:schemas-microsoft-com:vml" Requires="v">
                  <p:oleObj spid="_x0000_s8360" name="Image" r:id="rId9" imgW="12063492" imgH="7390476" progId="">
                    <p:embed/>
                  </p:oleObj>
                </mc:Choice>
                <mc:Fallback>
                  <p:oleObj name="Image" r:id="rId9" imgW="12063492" imgH="7390476"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7638" y="4082996"/>
                          <a:ext cx="2063636" cy="1264174"/>
                        </a:xfrm>
                        <a:prstGeom prst="rect">
                          <a:avLst/>
                        </a:prstGeom>
                        <a:noFill/>
                        <a:ln w="50800">
                          <a:solidFill>
                            <a:srgbClr val="686898"/>
                          </a:solidFill>
                          <a:miter lim="800000"/>
                          <a:headEnd/>
                          <a:tailEnd/>
                        </a:ln>
                        <a:effectLst/>
                      </p:spPr>
                    </p:pic>
                  </p:oleObj>
                </mc:Fallback>
              </mc:AlternateContent>
            </a:graphicData>
          </a:graphic>
        </p:graphicFrame>
      </p:grpSp>
      <p:grpSp>
        <p:nvGrpSpPr>
          <p:cNvPr id="402" name="Group 401"/>
          <p:cNvGrpSpPr/>
          <p:nvPr/>
        </p:nvGrpSpPr>
        <p:grpSpPr>
          <a:xfrm>
            <a:off x="407187" y="3903145"/>
            <a:ext cx="11407550" cy="2786829"/>
            <a:chOff x="407187" y="3903145"/>
            <a:chExt cx="11407550" cy="2786829"/>
          </a:xfrm>
        </p:grpSpPr>
        <p:sp>
          <p:nvSpPr>
            <p:cNvPr id="387" name="Text Box 9"/>
            <p:cNvSpPr txBox="1">
              <a:spLocks noChangeArrowheads="1"/>
            </p:cNvSpPr>
            <p:nvPr/>
          </p:nvSpPr>
          <p:spPr bwMode="auto">
            <a:xfrm>
              <a:off x="407187" y="5355117"/>
              <a:ext cx="8695822" cy="784830"/>
            </a:xfrm>
            <a:prstGeom prst="rect">
              <a:avLst/>
            </a:prstGeom>
            <a:noFill/>
            <a:ln w="9525">
              <a:noFill/>
              <a:miter lim="800000"/>
              <a:headEnd/>
              <a:tailEnd/>
            </a:ln>
            <a:effectLst/>
          </p:spPr>
          <p:txBody>
            <a:bodyPr wrap="square">
              <a:spAutoFit/>
            </a:bodyPr>
            <a:lstStyle/>
            <a:p>
              <a:pPr marL="342900" indent="-342900" eaLnBrk="0" hangingPunct="0">
                <a:spcBef>
                  <a:spcPct val="50000"/>
                </a:spcBef>
                <a:buFontTx/>
                <a:buAutoNum type="arabicParenR" startAt="2"/>
              </a:pPr>
              <a:r>
                <a:rPr lang="en-US" dirty="0">
                  <a:solidFill>
                    <a:srgbClr val="FF0000"/>
                  </a:solidFill>
                </a:rPr>
                <a:t>Low-threshold spiking, Somatostatin-containing, with vertically-projecting axons</a:t>
              </a:r>
            </a:p>
            <a:p>
              <a:pPr marL="342900" indent="-342900" eaLnBrk="0" hangingPunct="0">
                <a:spcBef>
                  <a:spcPct val="50000"/>
                </a:spcBef>
              </a:pPr>
              <a:endParaRPr lang="en-US" dirty="0">
                <a:solidFill>
                  <a:srgbClr val="FF0000"/>
                </a:solidFill>
              </a:endParaRPr>
            </a:p>
          </p:txBody>
        </p:sp>
        <p:grpSp>
          <p:nvGrpSpPr>
            <p:cNvPr id="388" name="Group 43"/>
            <p:cNvGrpSpPr>
              <a:grpSpLocks/>
            </p:cNvGrpSpPr>
            <p:nvPr/>
          </p:nvGrpSpPr>
          <p:grpSpPr bwMode="auto">
            <a:xfrm>
              <a:off x="9606523" y="4082996"/>
              <a:ext cx="434975" cy="2511425"/>
              <a:chOff x="5257" y="2432"/>
              <a:chExt cx="274" cy="1582"/>
            </a:xfrm>
          </p:grpSpPr>
          <p:grpSp>
            <p:nvGrpSpPr>
              <p:cNvPr id="389" name="Group 37"/>
              <p:cNvGrpSpPr>
                <a:grpSpLocks/>
              </p:cNvGrpSpPr>
              <p:nvPr/>
            </p:nvGrpSpPr>
            <p:grpSpPr bwMode="auto">
              <a:xfrm>
                <a:off x="5257" y="2432"/>
                <a:ext cx="274" cy="1582"/>
                <a:chOff x="5257" y="2432"/>
                <a:chExt cx="274" cy="1582"/>
              </a:xfrm>
            </p:grpSpPr>
            <p:sp>
              <p:nvSpPr>
                <p:cNvPr id="391" name="Oval 16"/>
                <p:cNvSpPr>
                  <a:spLocks noChangeArrowheads="1"/>
                </p:cNvSpPr>
                <p:nvPr/>
              </p:nvSpPr>
              <p:spPr bwMode="auto">
                <a:xfrm>
                  <a:off x="5349" y="3109"/>
                  <a:ext cx="91" cy="265"/>
                </a:xfrm>
                <a:prstGeom prst="ellipse">
                  <a:avLst/>
                </a:prstGeom>
                <a:solidFill>
                  <a:srgbClr val="FF0000"/>
                </a:solidFill>
                <a:ln w="9525">
                  <a:noFill/>
                  <a:round/>
                  <a:headEnd/>
                  <a:tailEnd/>
                </a:ln>
                <a:effectLst/>
              </p:spPr>
              <p:txBody>
                <a:bodyPr wrap="none" anchor="ctr"/>
                <a:lstStyle/>
                <a:p>
                  <a:endParaRPr lang="en-US"/>
                </a:p>
              </p:txBody>
            </p:sp>
            <p:sp>
              <p:nvSpPr>
                <p:cNvPr id="392" name="Line 21"/>
                <p:cNvSpPr>
                  <a:spLocks noChangeShapeType="1"/>
                </p:cNvSpPr>
                <p:nvPr/>
              </p:nvSpPr>
              <p:spPr bwMode="auto">
                <a:xfrm>
                  <a:off x="5394" y="2432"/>
                  <a:ext cx="0" cy="1582"/>
                </a:xfrm>
                <a:prstGeom prst="line">
                  <a:avLst/>
                </a:prstGeom>
                <a:noFill/>
                <a:ln w="19050">
                  <a:solidFill>
                    <a:srgbClr val="FF0000"/>
                  </a:solidFill>
                  <a:round/>
                  <a:headEnd/>
                  <a:tailEnd/>
                </a:ln>
                <a:effectLst/>
              </p:spPr>
              <p:txBody>
                <a:bodyPr/>
                <a:lstStyle/>
                <a:p>
                  <a:endParaRPr lang="en-US"/>
                </a:p>
              </p:txBody>
            </p:sp>
            <p:sp>
              <p:nvSpPr>
                <p:cNvPr id="393" name="Line 22"/>
                <p:cNvSpPr>
                  <a:spLocks noChangeShapeType="1"/>
                </p:cNvSpPr>
                <p:nvPr/>
              </p:nvSpPr>
              <p:spPr bwMode="auto">
                <a:xfrm>
                  <a:off x="5257" y="2533"/>
                  <a:ext cx="274" cy="0"/>
                </a:xfrm>
                <a:prstGeom prst="line">
                  <a:avLst/>
                </a:prstGeom>
                <a:noFill/>
                <a:ln w="19050">
                  <a:solidFill>
                    <a:srgbClr val="FF0000"/>
                  </a:solidFill>
                  <a:round/>
                  <a:headEnd/>
                  <a:tailEnd/>
                </a:ln>
                <a:effectLst/>
              </p:spPr>
              <p:txBody>
                <a:bodyPr/>
                <a:lstStyle/>
                <a:p>
                  <a:endParaRPr lang="en-US"/>
                </a:p>
              </p:txBody>
            </p:sp>
            <p:sp>
              <p:nvSpPr>
                <p:cNvPr id="394" name="Line 23"/>
                <p:cNvSpPr>
                  <a:spLocks noChangeShapeType="1"/>
                </p:cNvSpPr>
                <p:nvPr/>
              </p:nvSpPr>
              <p:spPr bwMode="auto">
                <a:xfrm>
                  <a:off x="5276" y="2752"/>
                  <a:ext cx="237" cy="0"/>
                </a:xfrm>
                <a:prstGeom prst="line">
                  <a:avLst/>
                </a:prstGeom>
                <a:noFill/>
                <a:ln w="19050">
                  <a:solidFill>
                    <a:srgbClr val="FF0000"/>
                  </a:solidFill>
                  <a:round/>
                  <a:headEnd/>
                  <a:tailEnd/>
                </a:ln>
                <a:effectLst/>
              </p:spPr>
              <p:txBody>
                <a:bodyPr/>
                <a:lstStyle/>
                <a:p>
                  <a:endParaRPr lang="en-US"/>
                </a:p>
              </p:txBody>
            </p:sp>
            <p:sp>
              <p:nvSpPr>
                <p:cNvPr id="395" name="Line 24"/>
                <p:cNvSpPr>
                  <a:spLocks noChangeShapeType="1"/>
                </p:cNvSpPr>
                <p:nvPr/>
              </p:nvSpPr>
              <p:spPr bwMode="auto">
                <a:xfrm>
                  <a:off x="5303" y="3657"/>
                  <a:ext cx="183" cy="0"/>
                </a:xfrm>
                <a:prstGeom prst="line">
                  <a:avLst/>
                </a:prstGeom>
                <a:noFill/>
                <a:ln w="19050">
                  <a:solidFill>
                    <a:srgbClr val="FF0000"/>
                  </a:solidFill>
                  <a:round/>
                  <a:headEnd/>
                  <a:tailEnd/>
                </a:ln>
                <a:effectLst/>
              </p:spPr>
              <p:txBody>
                <a:bodyPr/>
                <a:lstStyle/>
                <a:p>
                  <a:endParaRPr lang="en-US"/>
                </a:p>
              </p:txBody>
            </p:sp>
            <p:sp>
              <p:nvSpPr>
                <p:cNvPr id="396" name="Line 25"/>
                <p:cNvSpPr>
                  <a:spLocks noChangeShapeType="1"/>
                </p:cNvSpPr>
                <p:nvPr/>
              </p:nvSpPr>
              <p:spPr bwMode="auto">
                <a:xfrm>
                  <a:off x="5298" y="3877"/>
                  <a:ext cx="192" cy="0"/>
                </a:xfrm>
                <a:prstGeom prst="line">
                  <a:avLst/>
                </a:prstGeom>
                <a:noFill/>
                <a:ln w="19050">
                  <a:solidFill>
                    <a:srgbClr val="FF0000"/>
                  </a:solidFill>
                  <a:round/>
                  <a:headEnd/>
                  <a:tailEnd/>
                </a:ln>
                <a:effectLst/>
              </p:spPr>
              <p:txBody>
                <a:bodyPr/>
                <a:lstStyle/>
                <a:p>
                  <a:endParaRPr lang="en-US"/>
                </a:p>
              </p:txBody>
            </p:sp>
          </p:grpSp>
          <p:sp>
            <p:nvSpPr>
              <p:cNvPr id="390" name="Text Box 41"/>
              <p:cNvSpPr txBox="1">
                <a:spLocks noChangeArrowheads="1"/>
              </p:cNvSpPr>
              <p:nvPr/>
            </p:nvSpPr>
            <p:spPr bwMode="auto">
              <a:xfrm>
                <a:off x="5306" y="3101"/>
                <a:ext cx="169" cy="289"/>
              </a:xfrm>
              <a:prstGeom prst="rect">
                <a:avLst/>
              </a:prstGeom>
              <a:noFill/>
              <a:ln w="9525">
                <a:noFill/>
                <a:miter lim="800000"/>
                <a:headEnd/>
                <a:tailEnd/>
              </a:ln>
              <a:effectLst/>
            </p:spPr>
            <p:txBody>
              <a:bodyPr wrap="none">
                <a:spAutoFit/>
              </a:bodyPr>
              <a:lstStyle/>
              <a:p>
                <a:pPr>
                  <a:lnSpc>
                    <a:spcPct val="80000"/>
                  </a:lnSpc>
                </a:pPr>
                <a:r>
                  <a:rPr lang="en-US" sz="1000" dirty="0">
                    <a:solidFill>
                      <a:schemeClr val="bg1"/>
                    </a:solidFill>
                  </a:rPr>
                  <a:t>L</a:t>
                </a:r>
              </a:p>
              <a:p>
                <a:pPr>
                  <a:lnSpc>
                    <a:spcPct val="80000"/>
                  </a:lnSpc>
                </a:pPr>
                <a:r>
                  <a:rPr lang="en-US" sz="1000" dirty="0">
                    <a:solidFill>
                      <a:schemeClr val="bg1"/>
                    </a:solidFill>
                  </a:rPr>
                  <a:t>T</a:t>
                </a:r>
              </a:p>
              <a:p>
                <a:pPr>
                  <a:lnSpc>
                    <a:spcPct val="80000"/>
                  </a:lnSpc>
                </a:pPr>
                <a:r>
                  <a:rPr lang="en-US" sz="1000" dirty="0">
                    <a:solidFill>
                      <a:schemeClr val="bg1"/>
                    </a:solidFill>
                  </a:rPr>
                  <a:t>S</a:t>
                </a:r>
              </a:p>
            </p:txBody>
          </p:sp>
        </p:grpSp>
        <p:pic>
          <p:nvPicPr>
            <p:cNvPr id="397" name="Picture 10"/>
            <p:cNvPicPr>
              <a:picLocks noChangeAspect="1" noChangeArrowheads="1"/>
            </p:cNvPicPr>
            <p:nvPr/>
          </p:nvPicPr>
          <p:blipFill>
            <a:blip r:embed="rId11" cstate="print"/>
            <a:srcRect r="4028" b="14667"/>
            <a:stretch>
              <a:fillRect/>
            </a:stretch>
          </p:blipFill>
          <p:spPr bwMode="auto">
            <a:xfrm>
              <a:off x="1016178" y="5770811"/>
              <a:ext cx="1736725" cy="919163"/>
            </a:xfrm>
            <a:prstGeom prst="rect">
              <a:avLst/>
            </a:prstGeom>
            <a:noFill/>
            <a:ln w="50800">
              <a:solidFill>
                <a:srgbClr val="9C6468"/>
              </a:solidFill>
              <a:miter lim="800000"/>
              <a:headEnd/>
              <a:tailEnd/>
            </a:ln>
            <a:effectLst/>
          </p:spPr>
        </p:pic>
        <p:graphicFrame>
          <p:nvGraphicFramePr>
            <p:cNvPr id="399" name="Object 11"/>
            <p:cNvGraphicFramePr>
              <a:graphicFrameLocks noChangeAspect="1"/>
            </p:cNvGraphicFramePr>
            <p:nvPr>
              <p:extLst>
                <p:ext uri="{D42A27DB-BD31-4B8C-83A1-F6EECF244321}">
                  <p14:modId xmlns:p14="http://schemas.microsoft.com/office/powerpoint/2010/main" val="786254264"/>
                </p:ext>
              </p:extLst>
            </p:nvPr>
          </p:nvGraphicFramePr>
          <p:xfrm>
            <a:off x="10405037" y="3903145"/>
            <a:ext cx="1409700" cy="2733675"/>
          </p:xfrm>
          <a:graphic>
            <a:graphicData uri="http://schemas.openxmlformats.org/presentationml/2006/ole">
              <mc:AlternateContent xmlns:mc="http://schemas.openxmlformats.org/markup-compatibility/2006">
                <mc:Choice xmlns:v="urn:schemas-microsoft-com:vml" Requires="v">
                  <p:oleObj spid="_x0000_s8361" name="Image" r:id="rId12" imgW="3898413" imgH="7555556" progId="">
                    <p:embed/>
                  </p:oleObj>
                </mc:Choice>
                <mc:Fallback>
                  <p:oleObj name="Image" r:id="rId12" imgW="3898413" imgH="755555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05037" y="3903145"/>
                          <a:ext cx="1409700" cy="2733675"/>
                        </a:xfrm>
                        <a:prstGeom prst="rect">
                          <a:avLst/>
                        </a:prstGeom>
                        <a:noFill/>
                        <a:ln w="50800">
                          <a:solidFill>
                            <a:srgbClr val="9C6468"/>
                          </a:solidFill>
                          <a:miter lim="800000"/>
                          <a:headEnd/>
                          <a:tailEnd/>
                        </a:ln>
                        <a:effectLst/>
                      </p:spPr>
                    </p:pic>
                  </p:oleObj>
                </mc:Fallback>
              </mc:AlternateContent>
            </a:graphicData>
          </a:graphic>
        </p:graphicFrame>
        <p:sp>
          <p:nvSpPr>
            <p:cNvPr id="400" name="Text Box 5"/>
            <p:cNvSpPr txBox="1">
              <a:spLocks noChangeArrowheads="1"/>
            </p:cNvSpPr>
            <p:nvPr/>
          </p:nvSpPr>
          <p:spPr bwMode="auto">
            <a:xfrm>
              <a:off x="4673778" y="6155425"/>
              <a:ext cx="3429000" cy="400110"/>
            </a:xfrm>
            <a:prstGeom prst="rect">
              <a:avLst/>
            </a:prstGeom>
            <a:noFill/>
            <a:ln w="9525">
              <a:noFill/>
              <a:miter lim="800000"/>
              <a:headEnd/>
              <a:tailEnd/>
            </a:ln>
            <a:effectLst/>
          </p:spPr>
          <p:txBody>
            <a:bodyPr>
              <a:spAutoFit/>
            </a:bodyPr>
            <a:lstStyle/>
            <a:p>
              <a:pPr eaLnBrk="0" hangingPunct="0"/>
              <a:r>
                <a:rPr lang="en-US" sz="1000" i="1" dirty="0">
                  <a:solidFill>
                    <a:schemeClr val="tx1">
                      <a:lumMod val="65000"/>
                      <a:lumOff val="35000"/>
                    </a:schemeClr>
                  </a:solidFill>
                </a:rPr>
                <a:t>Kawaguchi 1995 J </a:t>
              </a:r>
              <a:r>
                <a:rPr lang="en-US" sz="1000" i="1" dirty="0" err="1">
                  <a:solidFill>
                    <a:schemeClr val="tx1">
                      <a:lumMod val="65000"/>
                      <a:lumOff val="35000"/>
                    </a:schemeClr>
                  </a:solidFill>
                </a:rPr>
                <a:t>Neurosci</a:t>
              </a:r>
              <a:r>
                <a:rPr lang="en-US" sz="1000" i="1" dirty="0">
                  <a:solidFill>
                    <a:schemeClr val="tx1">
                      <a:lumMod val="65000"/>
                      <a:lumOff val="35000"/>
                    </a:schemeClr>
                  </a:solidFill>
                </a:rPr>
                <a:t>, 15: 2638.</a:t>
              </a:r>
            </a:p>
            <a:p>
              <a:pPr eaLnBrk="0" hangingPunct="0"/>
              <a:r>
                <a:rPr lang="en-US" sz="1000" i="1" dirty="0">
                  <a:solidFill>
                    <a:schemeClr val="tx1">
                      <a:lumMod val="65000"/>
                      <a:lumOff val="35000"/>
                    </a:schemeClr>
                  </a:solidFill>
                </a:rPr>
                <a:t>Kawaguchi 1996 J </a:t>
              </a:r>
              <a:r>
                <a:rPr lang="en-US" sz="1000" i="1" dirty="0" err="1">
                  <a:solidFill>
                    <a:schemeClr val="tx1">
                      <a:lumMod val="65000"/>
                      <a:lumOff val="35000"/>
                    </a:schemeClr>
                  </a:solidFill>
                </a:rPr>
                <a:t>Neurosci</a:t>
              </a:r>
              <a:r>
                <a:rPr lang="en-US" sz="1000" i="1" dirty="0">
                  <a:solidFill>
                    <a:schemeClr val="tx1">
                      <a:lumMod val="65000"/>
                      <a:lumOff val="35000"/>
                    </a:schemeClr>
                  </a:solidFill>
                </a:rPr>
                <a:t>, 16: 2701.</a:t>
              </a:r>
            </a:p>
          </p:txBody>
        </p:sp>
      </p:grpSp>
    </p:spTree>
    <p:extLst>
      <p:ext uri="{BB962C8B-B14F-4D97-AF65-F5344CB8AC3E}">
        <p14:creationId xmlns:p14="http://schemas.microsoft.com/office/powerpoint/2010/main" val="41885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Differentiation of Neuronal Subtypes</a:t>
            </a:r>
          </a:p>
        </p:txBody>
      </p:sp>
      <p:grpSp>
        <p:nvGrpSpPr>
          <p:cNvPr id="550" name="Group 549"/>
          <p:cNvGrpSpPr/>
          <p:nvPr/>
        </p:nvGrpSpPr>
        <p:grpSpPr>
          <a:xfrm>
            <a:off x="5354171" y="2341396"/>
            <a:ext cx="4281488" cy="257175"/>
            <a:chOff x="3667063" y="2330818"/>
            <a:chExt cx="4281488" cy="257175"/>
          </a:xfrm>
        </p:grpSpPr>
        <p:grpSp>
          <p:nvGrpSpPr>
            <p:cNvPr id="6" name="Group 5"/>
            <p:cNvGrpSpPr/>
            <p:nvPr/>
          </p:nvGrpSpPr>
          <p:grpSpPr>
            <a:xfrm>
              <a:off x="3667063" y="2330818"/>
              <a:ext cx="611188" cy="257175"/>
              <a:chOff x="4612594" y="1613127"/>
              <a:chExt cx="611188" cy="257175"/>
            </a:xfrm>
          </p:grpSpPr>
          <p:sp>
            <p:nvSpPr>
              <p:cNvPr id="7" name="Rectangle 498"/>
              <p:cNvSpPr>
                <a:spLocks noChangeArrowheads="1"/>
              </p:cNvSpPr>
              <p:nvPr/>
            </p:nvSpPr>
            <p:spPr bwMode="auto">
              <a:xfrm>
                <a:off x="4617357" y="1676627"/>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499"/>
              <p:cNvSpPr>
                <a:spLocks noEditPoints="1"/>
              </p:cNvSpPr>
              <p:nvPr/>
            </p:nvSpPr>
            <p:spPr bwMode="auto">
              <a:xfrm>
                <a:off x="4612594" y="1671865"/>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500"/>
              <p:cNvSpPr>
                <a:spLocks noChangeArrowheads="1"/>
              </p:cNvSpPr>
              <p:nvPr/>
            </p:nvSpPr>
            <p:spPr bwMode="auto">
              <a:xfrm>
                <a:off x="4766582" y="1613127"/>
                <a:ext cx="457200"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rPr>
                  <a:t>LTS</a:t>
                </a:r>
                <a:endParaRPr kumimoji="0" lang="en-US" sz="1800" b="0" i="0" u="none" strike="noStrike" cap="none" normalizeH="0" baseline="0" dirty="0">
                  <a:ln>
                    <a:noFill/>
                  </a:ln>
                  <a:solidFill>
                    <a:schemeClr val="tx1"/>
                  </a:solidFill>
                  <a:effectLst/>
                  <a:latin typeface="Arial" pitchFamily="34" charset="0"/>
                </a:endParaRPr>
              </a:p>
            </p:txBody>
          </p:sp>
        </p:grpSp>
        <p:grpSp>
          <p:nvGrpSpPr>
            <p:cNvPr id="76" name="Group 75"/>
            <p:cNvGrpSpPr/>
            <p:nvPr/>
          </p:nvGrpSpPr>
          <p:grpSpPr>
            <a:xfrm>
              <a:off x="4876738" y="2330818"/>
              <a:ext cx="492125" cy="257175"/>
              <a:chOff x="5822269" y="1613127"/>
              <a:chExt cx="492125" cy="257175"/>
            </a:xfrm>
          </p:grpSpPr>
          <p:sp>
            <p:nvSpPr>
              <p:cNvPr id="77" name="Freeform 504"/>
              <p:cNvSpPr>
                <a:spLocks/>
              </p:cNvSpPr>
              <p:nvPr/>
            </p:nvSpPr>
            <p:spPr bwMode="auto">
              <a:xfrm>
                <a:off x="5827032" y="1676627"/>
                <a:ext cx="85725" cy="85725"/>
              </a:xfrm>
              <a:custGeom>
                <a:avLst/>
                <a:gdLst/>
                <a:ahLst/>
                <a:cxnLst>
                  <a:cxn ang="0">
                    <a:pos x="27" y="0"/>
                  </a:cxn>
                  <a:cxn ang="0">
                    <a:pos x="54" y="54"/>
                  </a:cxn>
                  <a:cxn ang="0">
                    <a:pos x="0" y="54"/>
                  </a:cxn>
                  <a:cxn ang="0">
                    <a:pos x="27" y="0"/>
                  </a:cxn>
                </a:cxnLst>
                <a:rect l="0" t="0" r="r" b="b"/>
                <a:pathLst>
                  <a:path w="54" h="54">
                    <a:moveTo>
                      <a:pt x="27" y="0"/>
                    </a:moveTo>
                    <a:lnTo>
                      <a:pt x="54" y="54"/>
                    </a:lnTo>
                    <a:lnTo>
                      <a:pt x="0" y="54"/>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505"/>
              <p:cNvSpPr>
                <a:spLocks noEditPoints="1"/>
              </p:cNvSpPr>
              <p:nvPr/>
            </p:nvSpPr>
            <p:spPr bwMode="auto">
              <a:xfrm>
                <a:off x="5822269" y="1671865"/>
                <a:ext cx="95250" cy="95250"/>
              </a:xfrm>
              <a:custGeom>
                <a:avLst/>
                <a:gdLst/>
                <a:ahLst/>
                <a:cxnLst>
                  <a:cxn ang="0">
                    <a:pos x="73" y="5"/>
                  </a:cxn>
                  <a:cxn ang="0">
                    <a:pos x="80" y="0"/>
                  </a:cxn>
                  <a:cxn ang="0">
                    <a:pos x="88" y="5"/>
                  </a:cxn>
                  <a:cxn ang="0">
                    <a:pos x="160" y="149"/>
                  </a:cxn>
                  <a:cxn ang="0">
                    <a:pos x="159" y="157"/>
                  </a:cxn>
                  <a:cxn ang="0">
                    <a:pos x="152" y="160"/>
                  </a:cxn>
                  <a:cxn ang="0">
                    <a:pos x="8" y="160"/>
                  </a:cxn>
                  <a:cxn ang="0">
                    <a:pos x="2" y="157"/>
                  </a:cxn>
                  <a:cxn ang="0">
                    <a:pos x="1" y="149"/>
                  </a:cxn>
                  <a:cxn ang="0">
                    <a:pos x="73" y="5"/>
                  </a:cxn>
                  <a:cxn ang="0">
                    <a:pos x="16" y="156"/>
                  </a:cxn>
                  <a:cxn ang="0">
                    <a:pos x="8" y="144"/>
                  </a:cxn>
                  <a:cxn ang="0">
                    <a:pos x="152" y="144"/>
                  </a:cxn>
                  <a:cxn ang="0">
                    <a:pos x="145" y="156"/>
                  </a:cxn>
                  <a:cxn ang="0">
                    <a:pos x="73" y="12"/>
                  </a:cxn>
                  <a:cxn ang="0">
                    <a:pos x="88" y="12"/>
                  </a:cxn>
                  <a:cxn ang="0">
                    <a:pos x="16" y="156"/>
                  </a:cxn>
                </a:cxnLst>
                <a:rect l="0" t="0" r="r" b="b"/>
                <a:pathLst>
                  <a:path w="161" h="160">
                    <a:moveTo>
                      <a:pt x="73" y="5"/>
                    </a:moveTo>
                    <a:cubicBezTo>
                      <a:pt x="75" y="2"/>
                      <a:pt x="77" y="0"/>
                      <a:pt x="80" y="0"/>
                    </a:cubicBezTo>
                    <a:cubicBezTo>
                      <a:pt x="83" y="0"/>
                      <a:pt x="86" y="2"/>
                      <a:pt x="88" y="5"/>
                    </a:cubicBezTo>
                    <a:lnTo>
                      <a:pt x="160" y="149"/>
                    </a:lnTo>
                    <a:cubicBezTo>
                      <a:pt x="161" y="151"/>
                      <a:pt x="161" y="154"/>
                      <a:pt x="159" y="157"/>
                    </a:cubicBezTo>
                    <a:cubicBezTo>
                      <a:pt x="158" y="159"/>
                      <a:pt x="155" y="160"/>
                      <a:pt x="152" y="160"/>
                    </a:cubicBezTo>
                    <a:lnTo>
                      <a:pt x="8" y="160"/>
                    </a:lnTo>
                    <a:cubicBezTo>
                      <a:pt x="6" y="160"/>
                      <a:pt x="3" y="159"/>
                      <a:pt x="2" y="157"/>
                    </a:cubicBezTo>
                    <a:cubicBezTo>
                      <a:pt x="0" y="154"/>
                      <a:pt x="0" y="151"/>
                      <a:pt x="1" y="149"/>
                    </a:cubicBezTo>
                    <a:lnTo>
                      <a:pt x="73" y="5"/>
                    </a:lnTo>
                    <a:close/>
                    <a:moveTo>
                      <a:pt x="16" y="156"/>
                    </a:moveTo>
                    <a:lnTo>
                      <a:pt x="8" y="144"/>
                    </a:lnTo>
                    <a:lnTo>
                      <a:pt x="152" y="144"/>
                    </a:lnTo>
                    <a:lnTo>
                      <a:pt x="145" y="156"/>
                    </a:lnTo>
                    <a:lnTo>
                      <a:pt x="73" y="12"/>
                    </a:lnTo>
                    <a:lnTo>
                      <a:pt x="88" y="12"/>
                    </a:lnTo>
                    <a:lnTo>
                      <a:pt x="16" y="156"/>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506"/>
              <p:cNvSpPr>
                <a:spLocks noChangeArrowheads="1"/>
              </p:cNvSpPr>
              <p:nvPr/>
            </p:nvSpPr>
            <p:spPr bwMode="auto">
              <a:xfrm>
                <a:off x="5971494" y="1613127"/>
                <a:ext cx="342900"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rPr>
                  <a:t>FS</a:t>
                </a:r>
                <a:endParaRPr kumimoji="0" lang="en-US" sz="1800" b="0" i="0" u="none" strike="noStrike" cap="none" normalizeH="0" baseline="0" dirty="0">
                  <a:ln>
                    <a:noFill/>
                  </a:ln>
                  <a:solidFill>
                    <a:schemeClr val="tx1"/>
                  </a:solidFill>
                  <a:effectLst/>
                  <a:latin typeface="Arial" pitchFamily="34" charset="0"/>
                </a:endParaRPr>
              </a:p>
            </p:txBody>
          </p:sp>
        </p:grpSp>
        <p:grpSp>
          <p:nvGrpSpPr>
            <p:cNvPr id="144" name="Group 143"/>
            <p:cNvGrpSpPr/>
            <p:nvPr/>
          </p:nvGrpSpPr>
          <p:grpSpPr>
            <a:xfrm>
              <a:off x="6392801" y="2330818"/>
              <a:ext cx="1555750" cy="257175"/>
              <a:chOff x="7338332" y="1613127"/>
              <a:chExt cx="1555750" cy="257175"/>
            </a:xfrm>
          </p:grpSpPr>
          <p:sp>
            <p:nvSpPr>
              <p:cNvPr id="145" name="Freeform 510"/>
              <p:cNvSpPr>
                <a:spLocks noEditPoints="1"/>
              </p:cNvSpPr>
              <p:nvPr/>
            </p:nvSpPr>
            <p:spPr bwMode="auto">
              <a:xfrm>
                <a:off x="7338332" y="1673452"/>
                <a:ext cx="92075" cy="92075"/>
              </a:xfrm>
              <a:custGeom>
                <a:avLst/>
                <a:gdLst/>
                <a:ahLst/>
                <a:cxnLst>
                  <a:cxn ang="0">
                    <a:pos x="54" y="58"/>
                  </a:cxn>
                  <a:cxn ang="0">
                    <a:pos x="0" y="4"/>
                  </a:cxn>
                  <a:cxn ang="0">
                    <a:pos x="4" y="0"/>
                  </a:cxn>
                  <a:cxn ang="0">
                    <a:pos x="58" y="54"/>
                  </a:cxn>
                  <a:cxn ang="0">
                    <a:pos x="54" y="58"/>
                  </a:cxn>
                  <a:cxn ang="0">
                    <a:pos x="0" y="54"/>
                  </a:cxn>
                  <a:cxn ang="0">
                    <a:pos x="54" y="0"/>
                  </a:cxn>
                  <a:cxn ang="0">
                    <a:pos x="58" y="4"/>
                  </a:cxn>
                  <a:cxn ang="0">
                    <a:pos x="4" y="58"/>
                  </a:cxn>
                  <a:cxn ang="0">
                    <a:pos x="0" y="54"/>
                  </a:cxn>
                </a:cxnLst>
                <a:rect l="0" t="0" r="r" b="b"/>
                <a:pathLst>
                  <a:path w="58" h="58">
                    <a:moveTo>
                      <a:pt x="54" y="58"/>
                    </a:moveTo>
                    <a:lnTo>
                      <a:pt x="0" y="4"/>
                    </a:lnTo>
                    <a:lnTo>
                      <a:pt x="4" y="0"/>
                    </a:lnTo>
                    <a:lnTo>
                      <a:pt x="58" y="54"/>
                    </a:lnTo>
                    <a:lnTo>
                      <a:pt x="54" y="58"/>
                    </a:lnTo>
                    <a:close/>
                    <a:moveTo>
                      <a:pt x="0" y="54"/>
                    </a:moveTo>
                    <a:lnTo>
                      <a:pt x="54" y="0"/>
                    </a:lnTo>
                    <a:lnTo>
                      <a:pt x="58" y="4"/>
                    </a:lnTo>
                    <a:lnTo>
                      <a:pt x="4" y="58"/>
                    </a:lnTo>
                    <a:lnTo>
                      <a:pt x="0" y="54"/>
                    </a:lnTo>
                    <a:close/>
                  </a:path>
                </a:pathLst>
              </a:custGeom>
              <a:solidFill>
                <a:srgbClr val="333333"/>
              </a:solidFill>
              <a:ln w="6" cap="flat">
                <a:solidFill>
                  <a:srgbClr val="333333"/>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511"/>
              <p:cNvSpPr>
                <a:spLocks noChangeArrowheads="1"/>
              </p:cNvSpPr>
              <p:nvPr/>
            </p:nvSpPr>
            <p:spPr bwMode="auto">
              <a:xfrm>
                <a:off x="7484382" y="1613127"/>
                <a:ext cx="1409700"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rPr>
                  <a:t>Unknown Type</a:t>
                </a:r>
                <a:endParaRPr kumimoji="0" lang="en-US" sz="1800" b="0" i="0" u="none" strike="noStrike" cap="none" normalizeH="0" baseline="0" dirty="0">
                  <a:ln>
                    <a:noFill/>
                  </a:ln>
                  <a:solidFill>
                    <a:schemeClr val="tx1"/>
                  </a:solidFill>
                  <a:effectLst/>
                  <a:latin typeface="Arial" pitchFamily="34" charset="0"/>
                </a:endParaRPr>
              </a:p>
            </p:txBody>
          </p:sp>
        </p:grpSp>
        <p:grpSp>
          <p:nvGrpSpPr>
            <p:cNvPr id="148" name="Group 147"/>
            <p:cNvGrpSpPr/>
            <p:nvPr/>
          </p:nvGrpSpPr>
          <p:grpSpPr>
            <a:xfrm>
              <a:off x="5410138" y="2330818"/>
              <a:ext cx="927100" cy="257175"/>
              <a:chOff x="6355669" y="1613127"/>
              <a:chExt cx="927100" cy="257175"/>
            </a:xfrm>
          </p:grpSpPr>
          <p:sp>
            <p:nvSpPr>
              <p:cNvPr id="190" name="Oval 507"/>
              <p:cNvSpPr>
                <a:spLocks noChangeArrowheads="1"/>
              </p:cNvSpPr>
              <p:nvPr/>
            </p:nvSpPr>
            <p:spPr bwMode="auto">
              <a:xfrm>
                <a:off x="6360432" y="1676627"/>
                <a:ext cx="85725"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508"/>
              <p:cNvSpPr>
                <a:spLocks noEditPoints="1"/>
              </p:cNvSpPr>
              <p:nvPr/>
            </p:nvSpPr>
            <p:spPr bwMode="auto">
              <a:xfrm>
                <a:off x="6355669" y="1671865"/>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509"/>
              <p:cNvSpPr>
                <a:spLocks noChangeArrowheads="1"/>
              </p:cNvSpPr>
              <p:nvPr/>
            </p:nvSpPr>
            <p:spPr bwMode="auto">
              <a:xfrm>
                <a:off x="6501719" y="1613127"/>
                <a:ext cx="781050"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Arial" pitchFamily="34" charset="0"/>
                  </a:rPr>
                  <a:t>Sus</a:t>
                </a:r>
                <a:r>
                  <a:rPr kumimoji="0" lang="en-US" sz="1600" b="0" i="0" u="none" strike="noStrike" cap="none" normalizeH="0" baseline="0" dirty="0">
                    <a:ln>
                      <a:noFill/>
                    </a:ln>
                    <a:solidFill>
                      <a:srgbClr val="000000"/>
                    </a:solidFill>
                    <a:effectLst/>
                    <a:latin typeface="Arial" pitchFamily="34" charset="0"/>
                  </a:rPr>
                  <a:t> </a:t>
                </a:r>
                <a:r>
                  <a:rPr kumimoji="0" lang="en-US" sz="1600" b="0" i="0" u="none" strike="noStrike" cap="none" normalizeH="0" baseline="0" dirty="0" err="1">
                    <a:ln>
                      <a:noFill/>
                    </a:ln>
                    <a:solidFill>
                      <a:srgbClr val="000000"/>
                    </a:solidFill>
                    <a:effectLst/>
                    <a:latin typeface="Arial" pitchFamily="34" charset="0"/>
                  </a:rPr>
                  <a:t>Pyr</a:t>
                </a:r>
                <a:endParaRPr kumimoji="0" lang="en-US" sz="1800" b="0" i="0" u="none" strike="noStrike" cap="none" normalizeH="0" baseline="0" dirty="0">
                  <a:ln>
                    <a:noFill/>
                  </a:ln>
                  <a:solidFill>
                    <a:schemeClr val="tx1"/>
                  </a:solidFill>
                  <a:effectLst/>
                  <a:latin typeface="Arial" pitchFamily="34" charset="0"/>
                </a:endParaRPr>
              </a:p>
            </p:txBody>
          </p:sp>
        </p:grpSp>
        <p:grpSp>
          <p:nvGrpSpPr>
            <p:cNvPr id="199" name="Group 198"/>
            <p:cNvGrpSpPr/>
            <p:nvPr/>
          </p:nvGrpSpPr>
          <p:grpSpPr>
            <a:xfrm>
              <a:off x="4295713" y="2330818"/>
              <a:ext cx="534988" cy="257175"/>
              <a:chOff x="5241244" y="1613127"/>
              <a:chExt cx="534988" cy="257175"/>
            </a:xfrm>
          </p:grpSpPr>
          <p:sp>
            <p:nvSpPr>
              <p:cNvPr id="229" name="Oval 501"/>
              <p:cNvSpPr>
                <a:spLocks noChangeArrowheads="1"/>
              </p:cNvSpPr>
              <p:nvPr/>
            </p:nvSpPr>
            <p:spPr bwMode="auto">
              <a:xfrm>
                <a:off x="5246007" y="1676627"/>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30" name="Group 229"/>
              <p:cNvGrpSpPr/>
              <p:nvPr/>
            </p:nvGrpSpPr>
            <p:grpSpPr>
              <a:xfrm>
                <a:off x="5241244" y="1613127"/>
                <a:ext cx="534988" cy="257175"/>
                <a:chOff x="5241244" y="1613127"/>
                <a:chExt cx="534988" cy="257175"/>
              </a:xfrm>
            </p:grpSpPr>
            <p:sp>
              <p:nvSpPr>
                <p:cNvPr id="231" name="Freeform 502"/>
                <p:cNvSpPr>
                  <a:spLocks noEditPoints="1"/>
                </p:cNvSpPr>
                <p:nvPr/>
              </p:nvSpPr>
              <p:spPr bwMode="auto">
                <a:xfrm>
                  <a:off x="5241244" y="1671865"/>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503"/>
                <p:cNvSpPr>
                  <a:spLocks noChangeArrowheads="1"/>
                </p:cNvSpPr>
                <p:nvPr/>
              </p:nvSpPr>
              <p:spPr bwMode="auto">
                <a:xfrm>
                  <a:off x="5395232" y="1613127"/>
                  <a:ext cx="381000" cy="257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Arial" pitchFamily="34" charset="0"/>
                    </a:rPr>
                    <a:t>Pyr</a:t>
                  </a:r>
                  <a:endParaRPr kumimoji="0" lang="en-US" sz="1800" b="0" i="0" u="none" strike="noStrike" cap="none" normalizeH="0" baseline="0" dirty="0">
                    <a:ln>
                      <a:noFill/>
                    </a:ln>
                    <a:solidFill>
                      <a:schemeClr val="tx1"/>
                    </a:solidFill>
                    <a:effectLst/>
                    <a:latin typeface="Arial" pitchFamily="34" charset="0"/>
                  </a:endParaRPr>
                </a:p>
              </p:txBody>
            </p:sp>
          </p:grpSp>
        </p:grpSp>
      </p:grpSp>
      <p:grpSp>
        <p:nvGrpSpPr>
          <p:cNvPr id="551" name="Group 550"/>
          <p:cNvGrpSpPr>
            <a:grpSpLocks noChangeAspect="1"/>
          </p:cNvGrpSpPr>
          <p:nvPr/>
        </p:nvGrpSpPr>
        <p:grpSpPr>
          <a:xfrm>
            <a:off x="2745141" y="2827929"/>
            <a:ext cx="4644662" cy="3172041"/>
            <a:chOff x="3077649" y="2686418"/>
            <a:chExt cx="4728028" cy="3228975"/>
          </a:xfrm>
        </p:grpSpPr>
        <p:grpSp>
          <p:nvGrpSpPr>
            <p:cNvPr id="5" name="Group 4"/>
            <p:cNvGrpSpPr/>
            <p:nvPr/>
          </p:nvGrpSpPr>
          <p:grpSpPr>
            <a:xfrm>
              <a:off x="4081402" y="2868981"/>
              <a:ext cx="1619250" cy="1114425"/>
              <a:chOff x="4562476" y="1933576"/>
              <a:chExt cx="1619250" cy="1114425"/>
            </a:xfrm>
          </p:grpSpPr>
          <p:sp>
            <p:nvSpPr>
              <p:cNvPr id="10" name="Rectangle 10"/>
              <p:cNvSpPr>
                <a:spLocks noChangeArrowheads="1"/>
              </p:cNvSpPr>
              <p:nvPr/>
            </p:nvSpPr>
            <p:spPr bwMode="auto">
              <a:xfrm>
                <a:off x="4567239" y="239553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4562476" y="23907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2"/>
              <p:cNvSpPr>
                <a:spLocks noChangeArrowheads="1"/>
              </p:cNvSpPr>
              <p:nvPr/>
            </p:nvSpPr>
            <p:spPr bwMode="auto">
              <a:xfrm>
                <a:off x="4691064" y="1938339"/>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p:nvSpPr>
            <p:spPr bwMode="auto">
              <a:xfrm>
                <a:off x="4686301" y="193357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4"/>
              <p:cNvSpPr>
                <a:spLocks noChangeArrowheads="1"/>
              </p:cNvSpPr>
              <p:nvPr/>
            </p:nvSpPr>
            <p:spPr bwMode="auto">
              <a:xfrm>
                <a:off x="4776789" y="266223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noEditPoints="1"/>
              </p:cNvSpPr>
              <p:nvPr/>
            </p:nvSpPr>
            <p:spPr bwMode="auto">
              <a:xfrm>
                <a:off x="4772026" y="265747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6"/>
              <p:cNvSpPr>
                <a:spLocks noChangeArrowheads="1"/>
              </p:cNvSpPr>
              <p:nvPr/>
            </p:nvSpPr>
            <p:spPr bwMode="auto">
              <a:xfrm>
                <a:off x="4824414" y="2852739"/>
                <a:ext cx="95250"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p:nvSpPr>
            <p:spPr bwMode="auto">
              <a:xfrm>
                <a:off x="4819651" y="2847976"/>
                <a:ext cx="104775" cy="104775"/>
              </a:xfrm>
              <a:custGeom>
                <a:avLst/>
                <a:gdLst/>
                <a:ahLst/>
                <a:cxnLst>
                  <a:cxn ang="0">
                    <a:pos x="0" y="8"/>
                  </a:cxn>
                  <a:cxn ang="0">
                    <a:pos x="8" y="0"/>
                  </a:cxn>
                  <a:cxn ang="0">
                    <a:pos x="168" y="0"/>
                  </a:cxn>
                  <a:cxn ang="0">
                    <a:pos x="176" y="8"/>
                  </a:cxn>
                  <a:cxn ang="0">
                    <a:pos x="176" y="168"/>
                  </a:cxn>
                  <a:cxn ang="0">
                    <a:pos x="168" y="176"/>
                  </a:cxn>
                  <a:cxn ang="0">
                    <a:pos x="8" y="176"/>
                  </a:cxn>
                  <a:cxn ang="0">
                    <a:pos x="0" y="168"/>
                  </a:cxn>
                  <a:cxn ang="0">
                    <a:pos x="0" y="8"/>
                  </a:cxn>
                  <a:cxn ang="0">
                    <a:pos x="16" y="168"/>
                  </a:cxn>
                  <a:cxn ang="0">
                    <a:pos x="8" y="160"/>
                  </a:cxn>
                  <a:cxn ang="0">
                    <a:pos x="168" y="160"/>
                  </a:cxn>
                  <a:cxn ang="0">
                    <a:pos x="160" y="168"/>
                  </a:cxn>
                  <a:cxn ang="0">
                    <a:pos x="160" y="8"/>
                  </a:cxn>
                  <a:cxn ang="0">
                    <a:pos x="168" y="16"/>
                  </a:cxn>
                  <a:cxn ang="0">
                    <a:pos x="8" y="16"/>
                  </a:cxn>
                  <a:cxn ang="0">
                    <a:pos x="16" y="8"/>
                  </a:cxn>
                  <a:cxn ang="0">
                    <a:pos x="16" y="168"/>
                  </a:cxn>
                </a:cxnLst>
                <a:rect l="0" t="0" r="r" b="b"/>
                <a:pathLst>
                  <a:path w="176" h="176">
                    <a:moveTo>
                      <a:pt x="0" y="8"/>
                    </a:moveTo>
                    <a:cubicBezTo>
                      <a:pt x="0" y="4"/>
                      <a:pt x="4" y="0"/>
                      <a:pt x="8" y="0"/>
                    </a:cubicBezTo>
                    <a:lnTo>
                      <a:pt x="168" y="0"/>
                    </a:lnTo>
                    <a:cubicBezTo>
                      <a:pt x="173" y="0"/>
                      <a:pt x="176" y="4"/>
                      <a:pt x="176" y="8"/>
                    </a:cubicBezTo>
                    <a:lnTo>
                      <a:pt x="176" y="168"/>
                    </a:lnTo>
                    <a:cubicBezTo>
                      <a:pt x="176" y="173"/>
                      <a:pt x="173" y="176"/>
                      <a:pt x="168" y="176"/>
                    </a:cubicBezTo>
                    <a:lnTo>
                      <a:pt x="8" y="176"/>
                    </a:lnTo>
                    <a:cubicBezTo>
                      <a:pt x="4" y="176"/>
                      <a:pt x="0" y="173"/>
                      <a:pt x="0" y="168"/>
                    </a:cubicBezTo>
                    <a:lnTo>
                      <a:pt x="0" y="8"/>
                    </a:lnTo>
                    <a:close/>
                    <a:moveTo>
                      <a:pt x="16" y="168"/>
                    </a:moveTo>
                    <a:lnTo>
                      <a:pt x="8" y="160"/>
                    </a:lnTo>
                    <a:lnTo>
                      <a:pt x="168" y="160"/>
                    </a:lnTo>
                    <a:lnTo>
                      <a:pt x="160" y="168"/>
                    </a:lnTo>
                    <a:lnTo>
                      <a:pt x="160" y="8"/>
                    </a:lnTo>
                    <a:lnTo>
                      <a:pt x="168"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8"/>
              <p:cNvSpPr>
                <a:spLocks noChangeArrowheads="1"/>
              </p:cNvSpPr>
              <p:nvPr/>
            </p:nvSpPr>
            <p:spPr bwMode="auto">
              <a:xfrm>
                <a:off x="4833939" y="25288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p:nvSpPr>
            <p:spPr bwMode="auto">
              <a:xfrm>
                <a:off x="4829176" y="25241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20"/>
              <p:cNvSpPr>
                <a:spLocks noChangeArrowheads="1"/>
              </p:cNvSpPr>
              <p:nvPr/>
            </p:nvSpPr>
            <p:spPr bwMode="auto">
              <a:xfrm>
                <a:off x="4872039" y="2547939"/>
                <a:ext cx="95250"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noEditPoints="1"/>
              </p:cNvSpPr>
              <p:nvPr/>
            </p:nvSpPr>
            <p:spPr bwMode="auto">
              <a:xfrm>
                <a:off x="4867276" y="2543176"/>
                <a:ext cx="104775" cy="104775"/>
              </a:xfrm>
              <a:custGeom>
                <a:avLst/>
                <a:gdLst/>
                <a:ahLst/>
                <a:cxnLst>
                  <a:cxn ang="0">
                    <a:pos x="0" y="8"/>
                  </a:cxn>
                  <a:cxn ang="0">
                    <a:pos x="8" y="0"/>
                  </a:cxn>
                  <a:cxn ang="0">
                    <a:pos x="168" y="0"/>
                  </a:cxn>
                  <a:cxn ang="0">
                    <a:pos x="176" y="8"/>
                  </a:cxn>
                  <a:cxn ang="0">
                    <a:pos x="176" y="168"/>
                  </a:cxn>
                  <a:cxn ang="0">
                    <a:pos x="168" y="176"/>
                  </a:cxn>
                  <a:cxn ang="0">
                    <a:pos x="8" y="176"/>
                  </a:cxn>
                  <a:cxn ang="0">
                    <a:pos x="0" y="168"/>
                  </a:cxn>
                  <a:cxn ang="0">
                    <a:pos x="0" y="8"/>
                  </a:cxn>
                  <a:cxn ang="0">
                    <a:pos x="16" y="168"/>
                  </a:cxn>
                  <a:cxn ang="0">
                    <a:pos x="8" y="160"/>
                  </a:cxn>
                  <a:cxn ang="0">
                    <a:pos x="168" y="160"/>
                  </a:cxn>
                  <a:cxn ang="0">
                    <a:pos x="160" y="168"/>
                  </a:cxn>
                  <a:cxn ang="0">
                    <a:pos x="160" y="8"/>
                  </a:cxn>
                  <a:cxn ang="0">
                    <a:pos x="168" y="16"/>
                  </a:cxn>
                  <a:cxn ang="0">
                    <a:pos x="8" y="16"/>
                  </a:cxn>
                  <a:cxn ang="0">
                    <a:pos x="16" y="8"/>
                  </a:cxn>
                  <a:cxn ang="0">
                    <a:pos x="16" y="168"/>
                  </a:cxn>
                </a:cxnLst>
                <a:rect l="0" t="0" r="r" b="b"/>
                <a:pathLst>
                  <a:path w="176" h="176">
                    <a:moveTo>
                      <a:pt x="0" y="8"/>
                    </a:moveTo>
                    <a:cubicBezTo>
                      <a:pt x="0" y="4"/>
                      <a:pt x="4" y="0"/>
                      <a:pt x="8" y="0"/>
                    </a:cubicBezTo>
                    <a:lnTo>
                      <a:pt x="168" y="0"/>
                    </a:lnTo>
                    <a:cubicBezTo>
                      <a:pt x="173" y="0"/>
                      <a:pt x="176" y="4"/>
                      <a:pt x="176" y="8"/>
                    </a:cubicBezTo>
                    <a:lnTo>
                      <a:pt x="176" y="168"/>
                    </a:lnTo>
                    <a:cubicBezTo>
                      <a:pt x="176" y="173"/>
                      <a:pt x="173" y="176"/>
                      <a:pt x="168" y="176"/>
                    </a:cubicBezTo>
                    <a:lnTo>
                      <a:pt x="8" y="176"/>
                    </a:lnTo>
                    <a:cubicBezTo>
                      <a:pt x="4" y="176"/>
                      <a:pt x="0" y="173"/>
                      <a:pt x="0" y="168"/>
                    </a:cubicBezTo>
                    <a:lnTo>
                      <a:pt x="0" y="8"/>
                    </a:lnTo>
                    <a:close/>
                    <a:moveTo>
                      <a:pt x="16" y="168"/>
                    </a:moveTo>
                    <a:lnTo>
                      <a:pt x="8" y="160"/>
                    </a:lnTo>
                    <a:lnTo>
                      <a:pt x="168" y="160"/>
                    </a:lnTo>
                    <a:lnTo>
                      <a:pt x="160" y="168"/>
                    </a:lnTo>
                    <a:lnTo>
                      <a:pt x="160" y="8"/>
                    </a:lnTo>
                    <a:lnTo>
                      <a:pt x="168"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2"/>
              <p:cNvSpPr>
                <a:spLocks noChangeArrowheads="1"/>
              </p:cNvSpPr>
              <p:nvPr/>
            </p:nvSpPr>
            <p:spPr bwMode="auto">
              <a:xfrm>
                <a:off x="4929189" y="2843214"/>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noEditPoints="1"/>
              </p:cNvSpPr>
              <p:nvPr/>
            </p:nvSpPr>
            <p:spPr bwMode="auto">
              <a:xfrm>
                <a:off x="4924426" y="283845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4"/>
              <p:cNvSpPr>
                <a:spLocks noChangeArrowheads="1"/>
              </p:cNvSpPr>
              <p:nvPr/>
            </p:nvSpPr>
            <p:spPr bwMode="auto">
              <a:xfrm>
                <a:off x="4938714" y="266223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noEditPoints="1"/>
              </p:cNvSpPr>
              <p:nvPr/>
            </p:nvSpPr>
            <p:spPr bwMode="auto">
              <a:xfrm>
                <a:off x="4933951" y="265747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6"/>
              <p:cNvSpPr>
                <a:spLocks noChangeArrowheads="1"/>
              </p:cNvSpPr>
              <p:nvPr/>
            </p:nvSpPr>
            <p:spPr bwMode="auto">
              <a:xfrm>
                <a:off x="4948239" y="262413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noEditPoints="1"/>
              </p:cNvSpPr>
              <p:nvPr/>
            </p:nvSpPr>
            <p:spPr bwMode="auto">
              <a:xfrm>
                <a:off x="4943476" y="26193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8"/>
              <p:cNvSpPr>
                <a:spLocks noChangeArrowheads="1"/>
              </p:cNvSpPr>
              <p:nvPr/>
            </p:nvSpPr>
            <p:spPr bwMode="auto">
              <a:xfrm>
                <a:off x="5081589" y="27574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EditPoints="1"/>
              </p:cNvSpPr>
              <p:nvPr/>
            </p:nvSpPr>
            <p:spPr bwMode="auto">
              <a:xfrm>
                <a:off x="5076826" y="27527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30"/>
              <p:cNvSpPr>
                <a:spLocks noChangeArrowheads="1"/>
              </p:cNvSpPr>
              <p:nvPr/>
            </p:nvSpPr>
            <p:spPr bwMode="auto">
              <a:xfrm>
                <a:off x="5100639" y="23002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noEditPoints="1"/>
              </p:cNvSpPr>
              <p:nvPr/>
            </p:nvSpPr>
            <p:spPr bwMode="auto">
              <a:xfrm>
                <a:off x="5095876" y="22955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32"/>
              <p:cNvSpPr>
                <a:spLocks noChangeArrowheads="1"/>
              </p:cNvSpPr>
              <p:nvPr/>
            </p:nvSpPr>
            <p:spPr bwMode="auto">
              <a:xfrm>
                <a:off x="5176839" y="285273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noEditPoints="1"/>
              </p:cNvSpPr>
              <p:nvPr/>
            </p:nvSpPr>
            <p:spPr bwMode="auto">
              <a:xfrm>
                <a:off x="5172076" y="28479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4"/>
              <p:cNvSpPr>
                <a:spLocks noChangeArrowheads="1"/>
              </p:cNvSpPr>
              <p:nvPr/>
            </p:nvSpPr>
            <p:spPr bwMode="auto">
              <a:xfrm>
                <a:off x="5195889" y="249078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noEditPoints="1"/>
              </p:cNvSpPr>
              <p:nvPr/>
            </p:nvSpPr>
            <p:spPr bwMode="auto">
              <a:xfrm>
                <a:off x="5191126" y="248602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6"/>
              <p:cNvSpPr>
                <a:spLocks noChangeArrowheads="1"/>
              </p:cNvSpPr>
              <p:nvPr/>
            </p:nvSpPr>
            <p:spPr bwMode="auto">
              <a:xfrm>
                <a:off x="5243514" y="2519364"/>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noEditPoints="1"/>
              </p:cNvSpPr>
              <p:nvPr/>
            </p:nvSpPr>
            <p:spPr bwMode="auto">
              <a:xfrm>
                <a:off x="5238751" y="251460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8"/>
              <p:cNvSpPr>
                <a:spLocks noChangeArrowheads="1"/>
              </p:cNvSpPr>
              <p:nvPr/>
            </p:nvSpPr>
            <p:spPr bwMode="auto">
              <a:xfrm>
                <a:off x="5272089" y="2728914"/>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noEditPoints="1"/>
              </p:cNvSpPr>
              <p:nvPr/>
            </p:nvSpPr>
            <p:spPr bwMode="auto">
              <a:xfrm>
                <a:off x="5267326" y="272415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40"/>
              <p:cNvSpPr>
                <a:spLocks noChangeArrowheads="1"/>
              </p:cNvSpPr>
              <p:nvPr/>
            </p:nvSpPr>
            <p:spPr bwMode="auto">
              <a:xfrm>
                <a:off x="5300664" y="270033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1"/>
              <p:cNvSpPr>
                <a:spLocks noEditPoints="1"/>
              </p:cNvSpPr>
              <p:nvPr/>
            </p:nvSpPr>
            <p:spPr bwMode="auto">
              <a:xfrm>
                <a:off x="5295901" y="269557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42"/>
              <p:cNvSpPr>
                <a:spLocks noChangeArrowheads="1"/>
              </p:cNvSpPr>
              <p:nvPr/>
            </p:nvSpPr>
            <p:spPr bwMode="auto">
              <a:xfrm>
                <a:off x="5319714" y="2443164"/>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3"/>
              <p:cNvSpPr>
                <a:spLocks noEditPoints="1"/>
              </p:cNvSpPr>
              <p:nvPr/>
            </p:nvSpPr>
            <p:spPr bwMode="auto">
              <a:xfrm>
                <a:off x="5314951" y="24384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4"/>
              <p:cNvSpPr>
                <a:spLocks noChangeArrowheads="1"/>
              </p:cNvSpPr>
              <p:nvPr/>
            </p:nvSpPr>
            <p:spPr bwMode="auto">
              <a:xfrm>
                <a:off x="5329239" y="2443164"/>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5"/>
              <p:cNvSpPr>
                <a:spLocks noEditPoints="1"/>
              </p:cNvSpPr>
              <p:nvPr/>
            </p:nvSpPr>
            <p:spPr bwMode="auto">
              <a:xfrm>
                <a:off x="5324476" y="243840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6"/>
              <p:cNvSpPr>
                <a:spLocks noChangeArrowheads="1"/>
              </p:cNvSpPr>
              <p:nvPr/>
            </p:nvSpPr>
            <p:spPr bwMode="auto">
              <a:xfrm>
                <a:off x="5414964" y="231933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7"/>
              <p:cNvSpPr>
                <a:spLocks noEditPoints="1"/>
              </p:cNvSpPr>
              <p:nvPr/>
            </p:nvSpPr>
            <p:spPr bwMode="auto">
              <a:xfrm>
                <a:off x="5410201" y="23145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8"/>
              <p:cNvSpPr>
                <a:spLocks noChangeArrowheads="1"/>
              </p:cNvSpPr>
              <p:nvPr/>
            </p:nvSpPr>
            <p:spPr bwMode="auto">
              <a:xfrm>
                <a:off x="5424489" y="27955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9"/>
              <p:cNvSpPr>
                <a:spLocks noEditPoints="1"/>
              </p:cNvSpPr>
              <p:nvPr/>
            </p:nvSpPr>
            <p:spPr bwMode="auto">
              <a:xfrm>
                <a:off x="5419726" y="27908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50"/>
              <p:cNvSpPr>
                <a:spLocks noChangeArrowheads="1"/>
              </p:cNvSpPr>
              <p:nvPr/>
            </p:nvSpPr>
            <p:spPr bwMode="auto">
              <a:xfrm>
                <a:off x="5434014" y="2747964"/>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1"/>
              <p:cNvSpPr>
                <a:spLocks noEditPoints="1"/>
              </p:cNvSpPr>
              <p:nvPr/>
            </p:nvSpPr>
            <p:spPr bwMode="auto">
              <a:xfrm>
                <a:off x="5429251" y="2743201"/>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52"/>
              <p:cNvSpPr>
                <a:spLocks noChangeArrowheads="1"/>
              </p:cNvSpPr>
              <p:nvPr/>
            </p:nvSpPr>
            <p:spPr bwMode="auto">
              <a:xfrm>
                <a:off x="5481639" y="29098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3"/>
              <p:cNvSpPr>
                <a:spLocks noEditPoints="1"/>
              </p:cNvSpPr>
              <p:nvPr/>
            </p:nvSpPr>
            <p:spPr bwMode="auto">
              <a:xfrm>
                <a:off x="5476876" y="29051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4"/>
              <p:cNvSpPr>
                <a:spLocks noChangeArrowheads="1"/>
              </p:cNvSpPr>
              <p:nvPr/>
            </p:nvSpPr>
            <p:spPr bwMode="auto">
              <a:xfrm>
                <a:off x="5491164" y="214788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5"/>
              <p:cNvSpPr>
                <a:spLocks noEditPoints="1"/>
              </p:cNvSpPr>
              <p:nvPr/>
            </p:nvSpPr>
            <p:spPr bwMode="auto">
              <a:xfrm>
                <a:off x="5486401" y="21431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6"/>
              <p:cNvSpPr>
                <a:spLocks noChangeArrowheads="1"/>
              </p:cNvSpPr>
              <p:nvPr/>
            </p:nvSpPr>
            <p:spPr bwMode="auto">
              <a:xfrm>
                <a:off x="5491164" y="2938464"/>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7"/>
              <p:cNvSpPr>
                <a:spLocks noEditPoints="1"/>
              </p:cNvSpPr>
              <p:nvPr/>
            </p:nvSpPr>
            <p:spPr bwMode="auto">
              <a:xfrm>
                <a:off x="5486401" y="29337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8"/>
              <p:cNvSpPr>
                <a:spLocks noChangeArrowheads="1"/>
              </p:cNvSpPr>
              <p:nvPr/>
            </p:nvSpPr>
            <p:spPr bwMode="auto">
              <a:xfrm>
                <a:off x="5491164" y="2805114"/>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9"/>
              <p:cNvSpPr>
                <a:spLocks noEditPoints="1"/>
              </p:cNvSpPr>
              <p:nvPr/>
            </p:nvSpPr>
            <p:spPr bwMode="auto">
              <a:xfrm>
                <a:off x="5486401" y="280035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60"/>
              <p:cNvSpPr>
                <a:spLocks noChangeArrowheads="1"/>
              </p:cNvSpPr>
              <p:nvPr/>
            </p:nvSpPr>
            <p:spPr bwMode="auto">
              <a:xfrm>
                <a:off x="5653089" y="2071689"/>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1"/>
              <p:cNvSpPr>
                <a:spLocks noEditPoints="1"/>
              </p:cNvSpPr>
              <p:nvPr/>
            </p:nvSpPr>
            <p:spPr bwMode="auto">
              <a:xfrm>
                <a:off x="5648326" y="206692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62"/>
              <p:cNvSpPr>
                <a:spLocks noChangeArrowheads="1"/>
              </p:cNvSpPr>
              <p:nvPr/>
            </p:nvSpPr>
            <p:spPr bwMode="auto">
              <a:xfrm>
                <a:off x="5653089" y="2709864"/>
                <a:ext cx="95250"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3"/>
              <p:cNvSpPr>
                <a:spLocks noEditPoints="1"/>
              </p:cNvSpPr>
              <p:nvPr/>
            </p:nvSpPr>
            <p:spPr bwMode="auto">
              <a:xfrm>
                <a:off x="5648326" y="2705101"/>
                <a:ext cx="104775" cy="104775"/>
              </a:xfrm>
              <a:custGeom>
                <a:avLst/>
                <a:gdLst/>
                <a:ahLst/>
                <a:cxnLst>
                  <a:cxn ang="0">
                    <a:pos x="0" y="8"/>
                  </a:cxn>
                  <a:cxn ang="0">
                    <a:pos x="8" y="0"/>
                  </a:cxn>
                  <a:cxn ang="0">
                    <a:pos x="168" y="0"/>
                  </a:cxn>
                  <a:cxn ang="0">
                    <a:pos x="176" y="8"/>
                  </a:cxn>
                  <a:cxn ang="0">
                    <a:pos x="176" y="168"/>
                  </a:cxn>
                  <a:cxn ang="0">
                    <a:pos x="168" y="176"/>
                  </a:cxn>
                  <a:cxn ang="0">
                    <a:pos x="8" y="176"/>
                  </a:cxn>
                  <a:cxn ang="0">
                    <a:pos x="0" y="168"/>
                  </a:cxn>
                  <a:cxn ang="0">
                    <a:pos x="0" y="8"/>
                  </a:cxn>
                  <a:cxn ang="0">
                    <a:pos x="16" y="168"/>
                  </a:cxn>
                  <a:cxn ang="0">
                    <a:pos x="8" y="160"/>
                  </a:cxn>
                  <a:cxn ang="0">
                    <a:pos x="168" y="160"/>
                  </a:cxn>
                  <a:cxn ang="0">
                    <a:pos x="160" y="168"/>
                  </a:cxn>
                  <a:cxn ang="0">
                    <a:pos x="160" y="8"/>
                  </a:cxn>
                  <a:cxn ang="0">
                    <a:pos x="168" y="16"/>
                  </a:cxn>
                  <a:cxn ang="0">
                    <a:pos x="8" y="16"/>
                  </a:cxn>
                  <a:cxn ang="0">
                    <a:pos x="16" y="8"/>
                  </a:cxn>
                  <a:cxn ang="0">
                    <a:pos x="16" y="168"/>
                  </a:cxn>
                </a:cxnLst>
                <a:rect l="0" t="0" r="r" b="b"/>
                <a:pathLst>
                  <a:path w="176" h="176">
                    <a:moveTo>
                      <a:pt x="0" y="8"/>
                    </a:moveTo>
                    <a:cubicBezTo>
                      <a:pt x="0" y="4"/>
                      <a:pt x="4" y="0"/>
                      <a:pt x="8" y="0"/>
                    </a:cubicBezTo>
                    <a:lnTo>
                      <a:pt x="168" y="0"/>
                    </a:lnTo>
                    <a:cubicBezTo>
                      <a:pt x="173" y="0"/>
                      <a:pt x="176" y="4"/>
                      <a:pt x="176" y="8"/>
                    </a:cubicBezTo>
                    <a:lnTo>
                      <a:pt x="176" y="168"/>
                    </a:lnTo>
                    <a:cubicBezTo>
                      <a:pt x="176" y="173"/>
                      <a:pt x="173" y="176"/>
                      <a:pt x="168" y="176"/>
                    </a:cubicBezTo>
                    <a:lnTo>
                      <a:pt x="8" y="176"/>
                    </a:lnTo>
                    <a:cubicBezTo>
                      <a:pt x="4" y="176"/>
                      <a:pt x="0" y="173"/>
                      <a:pt x="0" y="168"/>
                    </a:cubicBezTo>
                    <a:lnTo>
                      <a:pt x="0" y="8"/>
                    </a:lnTo>
                    <a:close/>
                    <a:moveTo>
                      <a:pt x="16" y="168"/>
                    </a:moveTo>
                    <a:lnTo>
                      <a:pt x="8" y="160"/>
                    </a:lnTo>
                    <a:lnTo>
                      <a:pt x="168" y="160"/>
                    </a:lnTo>
                    <a:lnTo>
                      <a:pt x="160" y="168"/>
                    </a:lnTo>
                    <a:lnTo>
                      <a:pt x="160" y="8"/>
                    </a:lnTo>
                    <a:lnTo>
                      <a:pt x="168"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64"/>
              <p:cNvSpPr>
                <a:spLocks noChangeArrowheads="1"/>
              </p:cNvSpPr>
              <p:nvPr/>
            </p:nvSpPr>
            <p:spPr bwMode="auto">
              <a:xfrm>
                <a:off x="5672139" y="2624139"/>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5"/>
              <p:cNvSpPr>
                <a:spLocks noEditPoints="1"/>
              </p:cNvSpPr>
              <p:nvPr/>
            </p:nvSpPr>
            <p:spPr bwMode="auto">
              <a:xfrm>
                <a:off x="5667376" y="26193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66"/>
              <p:cNvSpPr>
                <a:spLocks noChangeArrowheads="1"/>
              </p:cNvSpPr>
              <p:nvPr/>
            </p:nvSpPr>
            <p:spPr bwMode="auto">
              <a:xfrm>
                <a:off x="5853114" y="2957514"/>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7"/>
              <p:cNvSpPr>
                <a:spLocks noEditPoints="1"/>
              </p:cNvSpPr>
              <p:nvPr/>
            </p:nvSpPr>
            <p:spPr bwMode="auto">
              <a:xfrm>
                <a:off x="5848351" y="295275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8"/>
              <p:cNvSpPr>
                <a:spLocks noChangeArrowheads="1"/>
              </p:cNvSpPr>
              <p:nvPr/>
            </p:nvSpPr>
            <p:spPr bwMode="auto">
              <a:xfrm>
                <a:off x="5881689" y="2309814"/>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9"/>
              <p:cNvSpPr>
                <a:spLocks noEditPoints="1"/>
              </p:cNvSpPr>
              <p:nvPr/>
            </p:nvSpPr>
            <p:spPr bwMode="auto">
              <a:xfrm>
                <a:off x="5876926" y="2305051"/>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70"/>
              <p:cNvSpPr>
                <a:spLocks noChangeArrowheads="1"/>
              </p:cNvSpPr>
              <p:nvPr/>
            </p:nvSpPr>
            <p:spPr bwMode="auto">
              <a:xfrm>
                <a:off x="5891214" y="226218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1"/>
              <p:cNvSpPr>
                <a:spLocks noEditPoints="1"/>
              </p:cNvSpPr>
              <p:nvPr/>
            </p:nvSpPr>
            <p:spPr bwMode="auto">
              <a:xfrm>
                <a:off x="5886451" y="225742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72"/>
              <p:cNvSpPr>
                <a:spLocks noChangeArrowheads="1"/>
              </p:cNvSpPr>
              <p:nvPr/>
            </p:nvSpPr>
            <p:spPr bwMode="auto">
              <a:xfrm>
                <a:off x="6091239" y="2376489"/>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3"/>
              <p:cNvSpPr>
                <a:spLocks noEditPoints="1"/>
              </p:cNvSpPr>
              <p:nvPr/>
            </p:nvSpPr>
            <p:spPr bwMode="auto">
              <a:xfrm>
                <a:off x="6086476" y="237172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5" name="Group 74"/>
            <p:cNvGrpSpPr/>
            <p:nvPr/>
          </p:nvGrpSpPr>
          <p:grpSpPr>
            <a:xfrm>
              <a:off x="5900677" y="3526206"/>
              <a:ext cx="1676400" cy="523875"/>
              <a:chOff x="6381751" y="2590801"/>
              <a:chExt cx="1676400" cy="523875"/>
            </a:xfrm>
          </p:grpSpPr>
          <p:sp>
            <p:nvSpPr>
              <p:cNvPr id="80" name="Freeform 122"/>
              <p:cNvSpPr>
                <a:spLocks/>
              </p:cNvSpPr>
              <p:nvPr/>
            </p:nvSpPr>
            <p:spPr bwMode="auto">
              <a:xfrm>
                <a:off x="6386514" y="29114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23"/>
              <p:cNvSpPr>
                <a:spLocks noEditPoints="1"/>
              </p:cNvSpPr>
              <p:nvPr/>
            </p:nvSpPr>
            <p:spPr bwMode="auto">
              <a:xfrm>
                <a:off x="6381751" y="2906714"/>
                <a:ext cx="98425" cy="98425"/>
              </a:xfrm>
              <a:custGeom>
                <a:avLst/>
                <a:gdLst/>
                <a:ahLst/>
                <a:cxnLst>
                  <a:cxn ang="0">
                    <a:pos x="76" y="4"/>
                  </a:cxn>
                  <a:cxn ang="0">
                    <a:pos x="83" y="0"/>
                  </a:cxn>
                  <a:cxn ang="0">
                    <a:pos x="90" y="4"/>
                  </a:cxn>
                  <a:cxn ang="0">
                    <a:pos x="165" y="154"/>
                  </a:cxn>
                  <a:cxn ang="0">
                    <a:pos x="164" y="161"/>
                  </a:cxn>
                  <a:cxn ang="0">
                    <a:pos x="158" y="165"/>
                  </a:cxn>
                  <a:cxn ang="0">
                    <a:pos x="8" y="165"/>
                  </a:cxn>
                  <a:cxn ang="0">
                    <a:pos x="2" y="161"/>
                  </a:cxn>
                  <a:cxn ang="0">
                    <a:pos x="1" y="154"/>
                  </a:cxn>
                  <a:cxn ang="0">
                    <a:pos x="76" y="4"/>
                  </a:cxn>
                  <a:cxn ang="0">
                    <a:pos x="16" y="161"/>
                  </a:cxn>
                  <a:cxn ang="0">
                    <a:pos x="8" y="149"/>
                  </a:cxn>
                  <a:cxn ang="0">
                    <a:pos x="158" y="149"/>
                  </a:cxn>
                  <a:cxn ang="0">
                    <a:pos x="151" y="161"/>
                  </a:cxn>
                  <a:cxn ang="0">
                    <a:pos x="76" y="12"/>
                  </a:cxn>
                  <a:cxn ang="0">
                    <a:pos x="90" y="12"/>
                  </a:cxn>
                  <a:cxn ang="0">
                    <a:pos x="16" y="161"/>
                  </a:cxn>
                </a:cxnLst>
                <a:rect l="0" t="0" r="r" b="b"/>
                <a:pathLst>
                  <a:path w="166" h="165">
                    <a:moveTo>
                      <a:pt x="76" y="4"/>
                    </a:moveTo>
                    <a:cubicBezTo>
                      <a:pt x="77" y="2"/>
                      <a:pt x="80" y="0"/>
                      <a:pt x="83" y="0"/>
                    </a:cubicBezTo>
                    <a:cubicBezTo>
                      <a:pt x="86" y="0"/>
                      <a:pt x="89" y="2"/>
                      <a:pt x="90" y="4"/>
                    </a:cubicBezTo>
                    <a:lnTo>
                      <a:pt x="165" y="154"/>
                    </a:lnTo>
                    <a:cubicBezTo>
                      <a:pt x="166" y="156"/>
                      <a:pt x="166" y="159"/>
                      <a:pt x="164" y="161"/>
                    </a:cubicBezTo>
                    <a:cubicBezTo>
                      <a:pt x="163" y="164"/>
                      <a:pt x="160" y="165"/>
                      <a:pt x="158" y="165"/>
                    </a:cubicBezTo>
                    <a:lnTo>
                      <a:pt x="8" y="165"/>
                    </a:lnTo>
                    <a:cubicBezTo>
                      <a:pt x="6" y="165"/>
                      <a:pt x="3" y="164"/>
                      <a:pt x="2" y="161"/>
                    </a:cubicBezTo>
                    <a:cubicBezTo>
                      <a:pt x="0" y="159"/>
                      <a:pt x="0" y="156"/>
                      <a:pt x="1" y="154"/>
                    </a:cubicBezTo>
                    <a:lnTo>
                      <a:pt x="76" y="4"/>
                    </a:lnTo>
                    <a:close/>
                    <a:moveTo>
                      <a:pt x="16" y="161"/>
                    </a:moveTo>
                    <a:lnTo>
                      <a:pt x="8"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24"/>
              <p:cNvSpPr>
                <a:spLocks/>
              </p:cNvSpPr>
              <p:nvPr/>
            </p:nvSpPr>
            <p:spPr bwMode="auto">
              <a:xfrm>
                <a:off x="6424614" y="287972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25"/>
              <p:cNvSpPr>
                <a:spLocks noEditPoints="1"/>
              </p:cNvSpPr>
              <p:nvPr/>
            </p:nvSpPr>
            <p:spPr bwMode="auto">
              <a:xfrm>
                <a:off x="6419851" y="2874964"/>
                <a:ext cx="98425" cy="98425"/>
              </a:xfrm>
              <a:custGeom>
                <a:avLst/>
                <a:gdLst/>
                <a:ahLst/>
                <a:cxnLst>
                  <a:cxn ang="0">
                    <a:pos x="76" y="5"/>
                  </a:cxn>
                  <a:cxn ang="0">
                    <a:pos x="83" y="0"/>
                  </a:cxn>
                  <a:cxn ang="0">
                    <a:pos x="90" y="5"/>
                  </a:cxn>
                  <a:cxn ang="0">
                    <a:pos x="164" y="154"/>
                  </a:cxn>
                  <a:cxn ang="0">
                    <a:pos x="164" y="161"/>
                  </a:cxn>
                  <a:cxn ang="0">
                    <a:pos x="157" y="165"/>
                  </a:cxn>
                  <a:cxn ang="0">
                    <a:pos x="8" y="165"/>
                  </a:cxn>
                  <a:cxn ang="0">
                    <a:pos x="1" y="161"/>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8" y="2"/>
                      <a:pt x="90" y="5"/>
                    </a:cubicBezTo>
                    <a:lnTo>
                      <a:pt x="164" y="154"/>
                    </a:lnTo>
                    <a:cubicBezTo>
                      <a:pt x="166" y="156"/>
                      <a:pt x="166" y="159"/>
                      <a:pt x="164" y="161"/>
                    </a:cubicBezTo>
                    <a:cubicBezTo>
                      <a:pt x="163" y="164"/>
                      <a:pt x="160" y="165"/>
                      <a:pt x="157" y="165"/>
                    </a:cubicBezTo>
                    <a:lnTo>
                      <a:pt x="8" y="165"/>
                    </a:lnTo>
                    <a:cubicBezTo>
                      <a:pt x="5" y="165"/>
                      <a:pt x="3" y="164"/>
                      <a:pt x="1" y="161"/>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26"/>
              <p:cNvSpPr>
                <a:spLocks/>
              </p:cNvSpPr>
              <p:nvPr/>
            </p:nvSpPr>
            <p:spPr bwMode="auto">
              <a:xfrm>
                <a:off x="6429376" y="2989264"/>
                <a:ext cx="88900" cy="90488"/>
              </a:xfrm>
              <a:custGeom>
                <a:avLst/>
                <a:gdLst/>
                <a:ahLst/>
                <a:cxnLst>
                  <a:cxn ang="0">
                    <a:pos x="29" y="0"/>
                  </a:cxn>
                  <a:cxn ang="0">
                    <a:pos x="56" y="57"/>
                  </a:cxn>
                  <a:cxn ang="0">
                    <a:pos x="0" y="57"/>
                  </a:cxn>
                  <a:cxn ang="0">
                    <a:pos x="29" y="0"/>
                  </a:cxn>
                </a:cxnLst>
                <a:rect l="0" t="0" r="r" b="b"/>
                <a:pathLst>
                  <a:path w="56" h="57">
                    <a:moveTo>
                      <a:pt x="29" y="0"/>
                    </a:moveTo>
                    <a:lnTo>
                      <a:pt x="56" y="57"/>
                    </a:lnTo>
                    <a:lnTo>
                      <a:pt x="0" y="57"/>
                    </a:lnTo>
                    <a:lnTo>
                      <a:pt x="29"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27"/>
              <p:cNvSpPr>
                <a:spLocks noEditPoints="1"/>
              </p:cNvSpPr>
              <p:nvPr/>
            </p:nvSpPr>
            <p:spPr bwMode="auto">
              <a:xfrm>
                <a:off x="6424614" y="2984501"/>
                <a:ext cx="100013" cy="100013"/>
              </a:xfrm>
              <a:custGeom>
                <a:avLst/>
                <a:gdLst/>
                <a:ahLst/>
                <a:cxnLst>
                  <a:cxn ang="0">
                    <a:pos x="76" y="5"/>
                  </a:cxn>
                  <a:cxn ang="0">
                    <a:pos x="83" y="0"/>
                  </a:cxn>
                  <a:cxn ang="0">
                    <a:pos x="90" y="5"/>
                  </a:cxn>
                  <a:cxn ang="0">
                    <a:pos x="164" y="154"/>
                  </a:cxn>
                  <a:cxn ang="0">
                    <a:pos x="164" y="162"/>
                  </a:cxn>
                  <a:cxn ang="0">
                    <a:pos x="157" y="166"/>
                  </a:cxn>
                  <a:cxn ang="0">
                    <a:pos x="8" y="166"/>
                  </a:cxn>
                  <a:cxn ang="0">
                    <a:pos x="1" y="162"/>
                  </a:cxn>
                  <a:cxn ang="0">
                    <a:pos x="1" y="154"/>
                  </a:cxn>
                  <a:cxn ang="0">
                    <a:pos x="76" y="5"/>
                  </a:cxn>
                  <a:cxn ang="0">
                    <a:pos x="15" y="161"/>
                  </a:cxn>
                  <a:cxn ang="0">
                    <a:pos x="8" y="150"/>
                  </a:cxn>
                  <a:cxn ang="0">
                    <a:pos x="157" y="150"/>
                  </a:cxn>
                  <a:cxn ang="0">
                    <a:pos x="150" y="161"/>
                  </a:cxn>
                  <a:cxn ang="0">
                    <a:pos x="76" y="12"/>
                  </a:cxn>
                  <a:cxn ang="0">
                    <a:pos x="90" y="12"/>
                  </a:cxn>
                  <a:cxn ang="0">
                    <a:pos x="15" y="161"/>
                  </a:cxn>
                </a:cxnLst>
                <a:rect l="0" t="0" r="r" b="b"/>
                <a:pathLst>
                  <a:path w="166" h="166">
                    <a:moveTo>
                      <a:pt x="76" y="5"/>
                    </a:moveTo>
                    <a:cubicBezTo>
                      <a:pt x="77" y="2"/>
                      <a:pt x="80" y="0"/>
                      <a:pt x="83" y="0"/>
                    </a:cubicBezTo>
                    <a:cubicBezTo>
                      <a:pt x="86" y="0"/>
                      <a:pt x="88" y="2"/>
                      <a:pt x="90" y="5"/>
                    </a:cubicBezTo>
                    <a:lnTo>
                      <a:pt x="164" y="154"/>
                    </a:lnTo>
                    <a:cubicBezTo>
                      <a:pt x="166" y="156"/>
                      <a:pt x="166" y="159"/>
                      <a:pt x="164" y="162"/>
                    </a:cubicBezTo>
                    <a:cubicBezTo>
                      <a:pt x="163" y="164"/>
                      <a:pt x="160" y="166"/>
                      <a:pt x="157" y="166"/>
                    </a:cubicBezTo>
                    <a:lnTo>
                      <a:pt x="8" y="166"/>
                    </a:lnTo>
                    <a:cubicBezTo>
                      <a:pt x="5" y="166"/>
                      <a:pt x="3" y="164"/>
                      <a:pt x="1" y="162"/>
                    </a:cubicBezTo>
                    <a:cubicBezTo>
                      <a:pt x="0" y="159"/>
                      <a:pt x="0" y="156"/>
                      <a:pt x="1" y="154"/>
                    </a:cubicBezTo>
                    <a:lnTo>
                      <a:pt x="76" y="5"/>
                    </a:lnTo>
                    <a:close/>
                    <a:moveTo>
                      <a:pt x="15" y="161"/>
                    </a:moveTo>
                    <a:lnTo>
                      <a:pt x="8" y="150"/>
                    </a:lnTo>
                    <a:lnTo>
                      <a:pt x="157" y="150"/>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28"/>
              <p:cNvSpPr>
                <a:spLocks/>
              </p:cNvSpPr>
              <p:nvPr/>
            </p:nvSpPr>
            <p:spPr bwMode="auto">
              <a:xfrm>
                <a:off x="6570664" y="2846389"/>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29"/>
              <p:cNvSpPr>
                <a:spLocks noEditPoints="1"/>
              </p:cNvSpPr>
              <p:nvPr/>
            </p:nvSpPr>
            <p:spPr bwMode="auto">
              <a:xfrm>
                <a:off x="6565901" y="2841626"/>
                <a:ext cx="98425" cy="96838"/>
              </a:xfrm>
              <a:custGeom>
                <a:avLst/>
                <a:gdLst/>
                <a:ahLst/>
                <a:cxnLst>
                  <a:cxn ang="0">
                    <a:pos x="76" y="4"/>
                  </a:cxn>
                  <a:cxn ang="0">
                    <a:pos x="83" y="0"/>
                  </a:cxn>
                  <a:cxn ang="0">
                    <a:pos x="90" y="4"/>
                  </a:cxn>
                  <a:cxn ang="0">
                    <a:pos x="165" y="153"/>
                  </a:cxn>
                  <a:cxn ang="0">
                    <a:pos x="164" y="161"/>
                  </a:cxn>
                  <a:cxn ang="0">
                    <a:pos x="158" y="165"/>
                  </a:cxn>
                  <a:cxn ang="0">
                    <a:pos x="8" y="165"/>
                  </a:cxn>
                  <a:cxn ang="0">
                    <a:pos x="2" y="161"/>
                  </a:cxn>
                  <a:cxn ang="0">
                    <a:pos x="1" y="153"/>
                  </a:cxn>
                  <a:cxn ang="0">
                    <a:pos x="76" y="4"/>
                  </a:cxn>
                  <a:cxn ang="0">
                    <a:pos x="16" y="160"/>
                  </a:cxn>
                  <a:cxn ang="0">
                    <a:pos x="8" y="149"/>
                  </a:cxn>
                  <a:cxn ang="0">
                    <a:pos x="158" y="149"/>
                  </a:cxn>
                  <a:cxn ang="0">
                    <a:pos x="150" y="160"/>
                  </a:cxn>
                  <a:cxn ang="0">
                    <a:pos x="76" y="11"/>
                  </a:cxn>
                  <a:cxn ang="0">
                    <a:pos x="90" y="11"/>
                  </a:cxn>
                  <a:cxn ang="0">
                    <a:pos x="16" y="160"/>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3"/>
                      <a:pt x="160" y="165"/>
                      <a:pt x="158" y="165"/>
                    </a:cubicBezTo>
                    <a:lnTo>
                      <a:pt x="8" y="165"/>
                    </a:lnTo>
                    <a:cubicBezTo>
                      <a:pt x="6" y="165"/>
                      <a:pt x="3" y="163"/>
                      <a:pt x="2" y="161"/>
                    </a:cubicBezTo>
                    <a:cubicBezTo>
                      <a:pt x="0" y="159"/>
                      <a:pt x="0" y="156"/>
                      <a:pt x="1" y="153"/>
                    </a:cubicBezTo>
                    <a:lnTo>
                      <a:pt x="76" y="4"/>
                    </a:lnTo>
                    <a:close/>
                    <a:moveTo>
                      <a:pt x="16" y="160"/>
                    </a:moveTo>
                    <a:lnTo>
                      <a:pt x="8" y="149"/>
                    </a:lnTo>
                    <a:lnTo>
                      <a:pt x="158" y="149"/>
                    </a:lnTo>
                    <a:lnTo>
                      <a:pt x="150" y="160"/>
                    </a:lnTo>
                    <a:lnTo>
                      <a:pt x="76" y="11"/>
                    </a:lnTo>
                    <a:lnTo>
                      <a:pt x="90"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30"/>
              <p:cNvSpPr>
                <a:spLocks/>
              </p:cNvSpPr>
              <p:nvPr/>
            </p:nvSpPr>
            <p:spPr bwMode="auto">
              <a:xfrm>
                <a:off x="6583364" y="301942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31"/>
              <p:cNvSpPr>
                <a:spLocks noEditPoints="1"/>
              </p:cNvSpPr>
              <p:nvPr/>
            </p:nvSpPr>
            <p:spPr bwMode="auto">
              <a:xfrm>
                <a:off x="6578601" y="3014664"/>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1"/>
                  </a:cxn>
                  <a:cxn ang="0">
                    <a:pos x="8" y="149"/>
                  </a:cxn>
                  <a:cxn ang="0">
                    <a:pos x="157" y="149"/>
                  </a:cxn>
                  <a:cxn ang="0">
                    <a:pos x="150" y="161"/>
                  </a:cxn>
                  <a:cxn ang="0">
                    <a:pos x="76" y="12"/>
                  </a:cxn>
                  <a:cxn ang="0">
                    <a:pos x="90" y="12"/>
                  </a:cxn>
                  <a:cxn ang="0">
                    <a:pos x="15" y="161"/>
                  </a:cxn>
                </a:cxnLst>
                <a:rect l="0" t="0" r="r" b="b"/>
                <a:pathLst>
                  <a:path w="166" h="165">
                    <a:moveTo>
                      <a:pt x="76" y="4"/>
                    </a:moveTo>
                    <a:cubicBezTo>
                      <a:pt x="77" y="2"/>
                      <a:pt x="80" y="0"/>
                      <a:pt x="83" y="0"/>
                    </a:cubicBezTo>
                    <a:cubicBezTo>
                      <a:pt x="86" y="0"/>
                      <a:pt x="89" y="2"/>
                      <a:pt x="90" y="4"/>
                    </a:cubicBezTo>
                    <a:lnTo>
                      <a:pt x="165" y="153"/>
                    </a:lnTo>
                    <a:cubicBezTo>
                      <a:pt x="166" y="156"/>
                      <a:pt x="166" y="159"/>
                      <a:pt x="164" y="161"/>
                    </a:cubicBezTo>
                    <a:cubicBezTo>
                      <a:pt x="163" y="164"/>
                      <a:pt x="160" y="165"/>
                      <a:pt x="157" y="165"/>
                    </a:cubicBezTo>
                    <a:lnTo>
                      <a:pt x="8" y="165"/>
                    </a:lnTo>
                    <a:cubicBezTo>
                      <a:pt x="5" y="165"/>
                      <a:pt x="3" y="164"/>
                      <a:pt x="1" y="161"/>
                    </a:cubicBezTo>
                    <a:cubicBezTo>
                      <a:pt x="0" y="159"/>
                      <a:pt x="0" y="156"/>
                      <a:pt x="1" y="153"/>
                    </a:cubicBezTo>
                    <a:lnTo>
                      <a:pt x="76" y="4"/>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32"/>
              <p:cNvSpPr>
                <a:spLocks/>
              </p:cNvSpPr>
              <p:nvPr/>
            </p:nvSpPr>
            <p:spPr bwMode="auto">
              <a:xfrm>
                <a:off x="6630989" y="295910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33"/>
              <p:cNvSpPr>
                <a:spLocks noEditPoints="1"/>
              </p:cNvSpPr>
              <p:nvPr/>
            </p:nvSpPr>
            <p:spPr bwMode="auto">
              <a:xfrm>
                <a:off x="6626226" y="2954339"/>
                <a:ext cx="98425" cy="98425"/>
              </a:xfrm>
              <a:custGeom>
                <a:avLst/>
                <a:gdLst/>
                <a:ahLst/>
                <a:cxnLst>
                  <a:cxn ang="0">
                    <a:pos x="76" y="4"/>
                  </a:cxn>
                  <a:cxn ang="0">
                    <a:pos x="83" y="0"/>
                  </a:cxn>
                  <a:cxn ang="0">
                    <a:pos x="91" y="4"/>
                  </a:cxn>
                  <a:cxn ang="0">
                    <a:pos x="165" y="153"/>
                  </a:cxn>
                  <a:cxn ang="0">
                    <a:pos x="165" y="161"/>
                  </a:cxn>
                  <a:cxn ang="0">
                    <a:pos x="158" y="165"/>
                  </a:cxn>
                  <a:cxn ang="0">
                    <a:pos x="9" y="165"/>
                  </a:cxn>
                  <a:cxn ang="0">
                    <a:pos x="2" y="161"/>
                  </a:cxn>
                  <a:cxn ang="0">
                    <a:pos x="2" y="153"/>
                  </a:cxn>
                  <a:cxn ang="0">
                    <a:pos x="76" y="4"/>
                  </a:cxn>
                  <a:cxn ang="0">
                    <a:pos x="16" y="160"/>
                  </a:cxn>
                  <a:cxn ang="0">
                    <a:pos x="9" y="149"/>
                  </a:cxn>
                  <a:cxn ang="0">
                    <a:pos x="158" y="149"/>
                  </a:cxn>
                  <a:cxn ang="0">
                    <a:pos x="151" y="160"/>
                  </a:cxn>
                  <a:cxn ang="0">
                    <a:pos x="76" y="11"/>
                  </a:cxn>
                  <a:cxn ang="0">
                    <a:pos x="91" y="11"/>
                  </a:cxn>
                  <a:cxn ang="0">
                    <a:pos x="16" y="160"/>
                  </a:cxn>
                </a:cxnLst>
                <a:rect l="0" t="0" r="r" b="b"/>
                <a:pathLst>
                  <a:path w="166" h="165">
                    <a:moveTo>
                      <a:pt x="76" y="4"/>
                    </a:moveTo>
                    <a:cubicBezTo>
                      <a:pt x="78" y="1"/>
                      <a:pt x="80" y="0"/>
                      <a:pt x="83" y="0"/>
                    </a:cubicBezTo>
                    <a:cubicBezTo>
                      <a:pt x="86" y="0"/>
                      <a:pt x="89" y="1"/>
                      <a:pt x="91" y="4"/>
                    </a:cubicBezTo>
                    <a:lnTo>
                      <a:pt x="165" y="153"/>
                    </a:lnTo>
                    <a:cubicBezTo>
                      <a:pt x="166" y="155"/>
                      <a:pt x="166" y="158"/>
                      <a:pt x="165" y="161"/>
                    </a:cubicBezTo>
                    <a:cubicBezTo>
                      <a:pt x="163" y="163"/>
                      <a:pt x="161" y="165"/>
                      <a:pt x="158" y="165"/>
                    </a:cubicBezTo>
                    <a:lnTo>
                      <a:pt x="9" y="165"/>
                    </a:lnTo>
                    <a:cubicBezTo>
                      <a:pt x="6" y="165"/>
                      <a:pt x="3" y="163"/>
                      <a:pt x="2" y="161"/>
                    </a:cubicBezTo>
                    <a:cubicBezTo>
                      <a:pt x="1" y="158"/>
                      <a:pt x="0" y="155"/>
                      <a:pt x="2" y="153"/>
                    </a:cubicBezTo>
                    <a:lnTo>
                      <a:pt x="76" y="4"/>
                    </a:lnTo>
                    <a:close/>
                    <a:moveTo>
                      <a:pt x="16" y="160"/>
                    </a:moveTo>
                    <a:lnTo>
                      <a:pt x="9" y="149"/>
                    </a:lnTo>
                    <a:lnTo>
                      <a:pt x="158" y="149"/>
                    </a:lnTo>
                    <a:lnTo>
                      <a:pt x="151" y="160"/>
                    </a:lnTo>
                    <a:lnTo>
                      <a:pt x="76" y="11"/>
                    </a:lnTo>
                    <a:lnTo>
                      <a:pt x="91"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4"/>
              <p:cNvSpPr>
                <a:spLocks/>
              </p:cNvSpPr>
              <p:nvPr/>
            </p:nvSpPr>
            <p:spPr bwMode="auto">
              <a:xfrm>
                <a:off x="6672264" y="2890839"/>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35"/>
              <p:cNvSpPr>
                <a:spLocks noEditPoints="1"/>
              </p:cNvSpPr>
              <p:nvPr/>
            </p:nvSpPr>
            <p:spPr bwMode="auto">
              <a:xfrm>
                <a:off x="6667501" y="2886076"/>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0"/>
                  </a:cxn>
                  <a:cxn ang="0">
                    <a:pos x="8" y="149"/>
                  </a:cxn>
                  <a:cxn ang="0">
                    <a:pos x="157" y="149"/>
                  </a:cxn>
                  <a:cxn ang="0">
                    <a:pos x="150" y="160"/>
                  </a:cxn>
                  <a:cxn ang="0">
                    <a:pos x="76" y="11"/>
                  </a:cxn>
                  <a:cxn ang="0">
                    <a:pos x="90" y="11"/>
                  </a:cxn>
                  <a:cxn ang="0">
                    <a:pos x="15" y="160"/>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3"/>
                      <a:pt x="160" y="165"/>
                      <a:pt x="157" y="165"/>
                    </a:cubicBezTo>
                    <a:lnTo>
                      <a:pt x="8" y="165"/>
                    </a:lnTo>
                    <a:cubicBezTo>
                      <a:pt x="6" y="165"/>
                      <a:pt x="3" y="163"/>
                      <a:pt x="1" y="161"/>
                    </a:cubicBezTo>
                    <a:cubicBezTo>
                      <a:pt x="0" y="159"/>
                      <a:pt x="0" y="156"/>
                      <a:pt x="1" y="153"/>
                    </a:cubicBezTo>
                    <a:lnTo>
                      <a:pt x="76" y="4"/>
                    </a:lnTo>
                    <a:close/>
                    <a:moveTo>
                      <a:pt x="15" y="160"/>
                    </a:moveTo>
                    <a:lnTo>
                      <a:pt x="8" y="149"/>
                    </a:lnTo>
                    <a:lnTo>
                      <a:pt x="157" y="149"/>
                    </a:lnTo>
                    <a:lnTo>
                      <a:pt x="150" y="160"/>
                    </a:lnTo>
                    <a:lnTo>
                      <a:pt x="76" y="11"/>
                    </a:lnTo>
                    <a:lnTo>
                      <a:pt x="90" y="11"/>
                    </a:lnTo>
                    <a:lnTo>
                      <a:pt x="15"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36"/>
              <p:cNvSpPr>
                <a:spLocks/>
              </p:cNvSpPr>
              <p:nvPr/>
            </p:nvSpPr>
            <p:spPr bwMode="auto">
              <a:xfrm>
                <a:off x="6688139" y="30130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37"/>
              <p:cNvSpPr>
                <a:spLocks noEditPoints="1"/>
              </p:cNvSpPr>
              <p:nvPr/>
            </p:nvSpPr>
            <p:spPr bwMode="auto">
              <a:xfrm>
                <a:off x="6683376" y="3008314"/>
                <a:ext cx="98425" cy="98425"/>
              </a:xfrm>
              <a:custGeom>
                <a:avLst/>
                <a:gdLst/>
                <a:ahLst/>
                <a:cxnLst>
                  <a:cxn ang="0">
                    <a:pos x="75" y="5"/>
                  </a:cxn>
                  <a:cxn ang="0">
                    <a:pos x="83" y="0"/>
                  </a:cxn>
                  <a:cxn ang="0">
                    <a:pos x="90" y="5"/>
                  </a:cxn>
                  <a:cxn ang="0">
                    <a:pos x="164" y="154"/>
                  </a:cxn>
                  <a:cxn ang="0">
                    <a:pos x="164" y="161"/>
                  </a:cxn>
                  <a:cxn ang="0">
                    <a:pos x="157" y="165"/>
                  </a:cxn>
                  <a:cxn ang="0">
                    <a:pos x="8" y="165"/>
                  </a:cxn>
                  <a:cxn ang="0">
                    <a:pos x="1" y="161"/>
                  </a:cxn>
                  <a:cxn ang="0">
                    <a:pos x="1" y="154"/>
                  </a:cxn>
                  <a:cxn ang="0">
                    <a:pos x="75" y="5"/>
                  </a:cxn>
                  <a:cxn ang="0">
                    <a:pos x="15" y="161"/>
                  </a:cxn>
                  <a:cxn ang="0">
                    <a:pos x="8" y="149"/>
                  </a:cxn>
                  <a:cxn ang="0">
                    <a:pos x="157" y="149"/>
                  </a:cxn>
                  <a:cxn ang="0">
                    <a:pos x="150" y="161"/>
                  </a:cxn>
                  <a:cxn ang="0">
                    <a:pos x="75" y="12"/>
                  </a:cxn>
                  <a:cxn ang="0">
                    <a:pos x="90" y="12"/>
                  </a:cxn>
                  <a:cxn ang="0">
                    <a:pos x="15" y="161"/>
                  </a:cxn>
                </a:cxnLst>
                <a:rect l="0" t="0" r="r" b="b"/>
                <a:pathLst>
                  <a:path w="166" h="165">
                    <a:moveTo>
                      <a:pt x="75" y="5"/>
                    </a:moveTo>
                    <a:cubicBezTo>
                      <a:pt x="77" y="2"/>
                      <a:pt x="80" y="0"/>
                      <a:pt x="83" y="0"/>
                    </a:cubicBezTo>
                    <a:cubicBezTo>
                      <a:pt x="86" y="0"/>
                      <a:pt x="88" y="2"/>
                      <a:pt x="90" y="5"/>
                    </a:cubicBezTo>
                    <a:lnTo>
                      <a:pt x="164" y="154"/>
                    </a:lnTo>
                    <a:cubicBezTo>
                      <a:pt x="166" y="156"/>
                      <a:pt x="165" y="159"/>
                      <a:pt x="164" y="161"/>
                    </a:cubicBezTo>
                    <a:cubicBezTo>
                      <a:pt x="163" y="164"/>
                      <a:pt x="160" y="165"/>
                      <a:pt x="157" y="165"/>
                    </a:cubicBezTo>
                    <a:lnTo>
                      <a:pt x="8" y="165"/>
                    </a:lnTo>
                    <a:cubicBezTo>
                      <a:pt x="5" y="165"/>
                      <a:pt x="3" y="164"/>
                      <a:pt x="1" y="161"/>
                    </a:cubicBezTo>
                    <a:cubicBezTo>
                      <a:pt x="0" y="159"/>
                      <a:pt x="0" y="156"/>
                      <a:pt x="1" y="154"/>
                    </a:cubicBezTo>
                    <a:lnTo>
                      <a:pt x="75" y="5"/>
                    </a:lnTo>
                    <a:close/>
                    <a:moveTo>
                      <a:pt x="15" y="161"/>
                    </a:moveTo>
                    <a:lnTo>
                      <a:pt x="8" y="149"/>
                    </a:lnTo>
                    <a:lnTo>
                      <a:pt x="157" y="149"/>
                    </a:lnTo>
                    <a:lnTo>
                      <a:pt x="150" y="161"/>
                    </a:lnTo>
                    <a:lnTo>
                      <a:pt x="75"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38"/>
              <p:cNvSpPr>
                <a:spLocks/>
              </p:cNvSpPr>
              <p:nvPr/>
            </p:nvSpPr>
            <p:spPr bwMode="auto">
              <a:xfrm>
                <a:off x="6707189" y="287655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39"/>
              <p:cNvSpPr>
                <a:spLocks noEditPoints="1"/>
              </p:cNvSpPr>
              <p:nvPr/>
            </p:nvSpPr>
            <p:spPr bwMode="auto">
              <a:xfrm>
                <a:off x="6702426" y="2871789"/>
                <a:ext cx="98425" cy="98425"/>
              </a:xfrm>
              <a:custGeom>
                <a:avLst/>
                <a:gdLst/>
                <a:ahLst/>
                <a:cxnLst>
                  <a:cxn ang="0">
                    <a:pos x="76" y="4"/>
                  </a:cxn>
                  <a:cxn ang="0">
                    <a:pos x="83" y="0"/>
                  </a:cxn>
                  <a:cxn ang="0">
                    <a:pos x="90" y="4"/>
                  </a:cxn>
                  <a:cxn ang="0">
                    <a:pos x="165" y="153"/>
                  </a:cxn>
                  <a:cxn ang="0">
                    <a:pos x="164" y="161"/>
                  </a:cxn>
                  <a:cxn ang="0">
                    <a:pos x="158" y="165"/>
                  </a:cxn>
                  <a:cxn ang="0">
                    <a:pos x="8" y="165"/>
                  </a:cxn>
                  <a:cxn ang="0">
                    <a:pos x="2" y="161"/>
                  </a:cxn>
                  <a:cxn ang="0">
                    <a:pos x="1" y="153"/>
                  </a:cxn>
                  <a:cxn ang="0">
                    <a:pos x="76" y="4"/>
                  </a:cxn>
                  <a:cxn ang="0">
                    <a:pos x="16" y="160"/>
                  </a:cxn>
                  <a:cxn ang="0">
                    <a:pos x="8" y="149"/>
                  </a:cxn>
                  <a:cxn ang="0">
                    <a:pos x="158" y="149"/>
                  </a:cxn>
                  <a:cxn ang="0">
                    <a:pos x="150" y="160"/>
                  </a:cxn>
                  <a:cxn ang="0">
                    <a:pos x="76" y="11"/>
                  </a:cxn>
                  <a:cxn ang="0">
                    <a:pos x="90" y="11"/>
                  </a:cxn>
                  <a:cxn ang="0">
                    <a:pos x="16" y="160"/>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3"/>
                      <a:pt x="160" y="165"/>
                      <a:pt x="158" y="165"/>
                    </a:cubicBezTo>
                    <a:lnTo>
                      <a:pt x="8" y="165"/>
                    </a:lnTo>
                    <a:cubicBezTo>
                      <a:pt x="6" y="165"/>
                      <a:pt x="3" y="163"/>
                      <a:pt x="2" y="161"/>
                    </a:cubicBezTo>
                    <a:cubicBezTo>
                      <a:pt x="0" y="159"/>
                      <a:pt x="0" y="156"/>
                      <a:pt x="1" y="153"/>
                    </a:cubicBezTo>
                    <a:lnTo>
                      <a:pt x="76" y="4"/>
                    </a:lnTo>
                    <a:close/>
                    <a:moveTo>
                      <a:pt x="16" y="160"/>
                    </a:moveTo>
                    <a:lnTo>
                      <a:pt x="8" y="149"/>
                    </a:lnTo>
                    <a:lnTo>
                      <a:pt x="158" y="149"/>
                    </a:lnTo>
                    <a:lnTo>
                      <a:pt x="150" y="160"/>
                    </a:lnTo>
                    <a:lnTo>
                      <a:pt x="76" y="11"/>
                    </a:lnTo>
                    <a:lnTo>
                      <a:pt x="90"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40"/>
              <p:cNvSpPr>
                <a:spLocks/>
              </p:cNvSpPr>
              <p:nvPr/>
            </p:nvSpPr>
            <p:spPr bwMode="auto">
              <a:xfrm>
                <a:off x="6737351" y="2919414"/>
                <a:ext cx="87313" cy="88900"/>
              </a:xfrm>
              <a:custGeom>
                <a:avLst/>
                <a:gdLst/>
                <a:ahLst/>
                <a:cxnLst>
                  <a:cxn ang="0">
                    <a:pos x="28" y="0"/>
                  </a:cxn>
                  <a:cxn ang="0">
                    <a:pos x="55" y="56"/>
                  </a:cxn>
                  <a:cxn ang="0">
                    <a:pos x="0" y="56"/>
                  </a:cxn>
                  <a:cxn ang="0">
                    <a:pos x="28" y="0"/>
                  </a:cxn>
                </a:cxnLst>
                <a:rect l="0" t="0" r="r" b="b"/>
                <a:pathLst>
                  <a:path w="55" h="56">
                    <a:moveTo>
                      <a:pt x="28" y="0"/>
                    </a:moveTo>
                    <a:lnTo>
                      <a:pt x="55"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41"/>
              <p:cNvSpPr>
                <a:spLocks noEditPoints="1"/>
              </p:cNvSpPr>
              <p:nvPr/>
            </p:nvSpPr>
            <p:spPr bwMode="auto">
              <a:xfrm>
                <a:off x="6732589" y="2914651"/>
                <a:ext cx="98425" cy="98425"/>
              </a:xfrm>
              <a:custGeom>
                <a:avLst/>
                <a:gdLst/>
                <a:ahLst/>
                <a:cxnLst>
                  <a:cxn ang="0">
                    <a:pos x="75" y="5"/>
                  </a:cxn>
                  <a:cxn ang="0">
                    <a:pos x="83" y="0"/>
                  </a:cxn>
                  <a:cxn ang="0">
                    <a:pos x="90" y="5"/>
                  </a:cxn>
                  <a:cxn ang="0">
                    <a:pos x="164" y="154"/>
                  </a:cxn>
                  <a:cxn ang="0">
                    <a:pos x="164" y="162"/>
                  </a:cxn>
                  <a:cxn ang="0">
                    <a:pos x="157" y="165"/>
                  </a:cxn>
                  <a:cxn ang="0">
                    <a:pos x="8" y="165"/>
                  </a:cxn>
                  <a:cxn ang="0">
                    <a:pos x="1" y="162"/>
                  </a:cxn>
                  <a:cxn ang="0">
                    <a:pos x="1" y="154"/>
                  </a:cxn>
                  <a:cxn ang="0">
                    <a:pos x="75" y="5"/>
                  </a:cxn>
                  <a:cxn ang="0">
                    <a:pos x="15" y="161"/>
                  </a:cxn>
                  <a:cxn ang="0">
                    <a:pos x="8" y="149"/>
                  </a:cxn>
                  <a:cxn ang="0">
                    <a:pos x="157" y="149"/>
                  </a:cxn>
                  <a:cxn ang="0">
                    <a:pos x="150" y="161"/>
                  </a:cxn>
                  <a:cxn ang="0">
                    <a:pos x="75" y="12"/>
                  </a:cxn>
                  <a:cxn ang="0">
                    <a:pos x="90" y="12"/>
                  </a:cxn>
                  <a:cxn ang="0">
                    <a:pos x="15" y="161"/>
                  </a:cxn>
                </a:cxnLst>
                <a:rect l="0" t="0" r="r" b="b"/>
                <a:pathLst>
                  <a:path w="166" h="165">
                    <a:moveTo>
                      <a:pt x="75" y="5"/>
                    </a:moveTo>
                    <a:cubicBezTo>
                      <a:pt x="77" y="2"/>
                      <a:pt x="79" y="0"/>
                      <a:pt x="83" y="0"/>
                    </a:cubicBezTo>
                    <a:cubicBezTo>
                      <a:pt x="86" y="0"/>
                      <a:pt x="88" y="2"/>
                      <a:pt x="90" y="5"/>
                    </a:cubicBezTo>
                    <a:lnTo>
                      <a:pt x="164" y="154"/>
                    </a:lnTo>
                    <a:cubicBezTo>
                      <a:pt x="166" y="156"/>
                      <a:pt x="165" y="159"/>
                      <a:pt x="164" y="162"/>
                    </a:cubicBezTo>
                    <a:cubicBezTo>
                      <a:pt x="162" y="164"/>
                      <a:pt x="160" y="165"/>
                      <a:pt x="157" y="165"/>
                    </a:cubicBezTo>
                    <a:lnTo>
                      <a:pt x="8" y="165"/>
                    </a:lnTo>
                    <a:cubicBezTo>
                      <a:pt x="5" y="165"/>
                      <a:pt x="3" y="164"/>
                      <a:pt x="1" y="162"/>
                    </a:cubicBezTo>
                    <a:cubicBezTo>
                      <a:pt x="0" y="159"/>
                      <a:pt x="0" y="156"/>
                      <a:pt x="1" y="154"/>
                    </a:cubicBezTo>
                    <a:lnTo>
                      <a:pt x="75" y="5"/>
                    </a:lnTo>
                    <a:close/>
                    <a:moveTo>
                      <a:pt x="15" y="161"/>
                    </a:moveTo>
                    <a:lnTo>
                      <a:pt x="8" y="149"/>
                    </a:lnTo>
                    <a:lnTo>
                      <a:pt x="157" y="149"/>
                    </a:lnTo>
                    <a:lnTo>
                      <a:pt x="150" y="161"/>
                    </a:lnTo>
                    <a:lnTo>
                      <a:pt x="75"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42"/>
              <p:cNvSpPr>
                <a:spLocks/>
              </p:cNvSpPr>
              <p:nvPr/>
            </p:nvSpPr>
            <p:spPr bwMode="auto">
              <a:xfrm>
                <a:off x="6942139" y="2716214"/>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43"/>
              <p:cNvSpPr>
                <a:spLocks noEditPoints="1"/>
              </p:cNvSpPr>
              <p:nvPr/>
            </p:nvSpPr>
            <p:spPr bwMode="auto">
              <a:xfrm>
                <a:off x="6937376" y="2711451"/>
                <a:ext cx="98425" cy="98425"/>
              </a:xfrm>
              <a:custGeom>
                <a:avLst/>
                <a:gdLst/>
                <a:ahLst/>
                <a:cxnLst>
                  <a:cxn ang="0">
                    <a:pos x="76" y="5"/>
                  </a:cxn>
                  <a:cxn ang="0">
                    <a:pos x="83" y="0"/>
                  </a:cxn>
                  <a:cxn ang="0">
                    <a:pos x="90" y="5"/>
                  </a:cxn>
                  <a:cxn ang="0">
                    <a:pos x="165" y="154"/>
                  </a:cxn>
                  <a:cxn ang="0">
                    <a:pos x="164" y="162"/>
                  </a:cxn>
                  <a:cxn ang="0">
                    <a:pos x="158" y="166"/>
                  </a:cxn>
                  <a:cxn ang="0">
                    <a:pos x="8" y="166"/>
                  </a:cxn>
                  <a:cxn ang="0">
                    <a:pos x="2" y="162"/>
                  </a:cxn>
                  <a:cxn ang="0">
                    <a:pos x="1" y="154"/>
                  </a:cxn>
                  <a:cxn ang="0">
                    <a:pos x="76" y="5"/>
                  </a:cxn>
                  <a:cxn ang="0">
                    <a:pos x="16" y="161"/>
                  </a:cxn>
                  <a:cxn ang="0">
                    <a:pos x="8"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6"/>
                      <a:pt x="166" y="159"/>
                      <a:pt x="164" y="162"/>
                    </a:cubicBezTo>
                    <a:cubicBezTo>
                      <a:pt x="163" y="164"/>
                      <a:pt x="160" y="166"/>
                      <a:pt x="158" y="166"/>
                    </a:cubicBezTo>
                    <a:lnTo>
                      <a:pt x="8" y="166"/>
                    </a:lnTo>
                    <a:cubicBezTo>
                      <a:pt x="6" y="166"/>
                      <a:pt x="3" y="164"/>
                      <a:pt x="2" y="162"/>
                    </a:cubicBezTo>
                    <a:cubicBezTo>
                      <a:pt x="0" y="159"/>
                      <a:pt x="0" y="156"/>
                      <a:pt x="1" y="154"/>
                    </a:cubicBezTo>
                    <a:lnTo>
                      <a:pt x="76" y="5"/>
                    </a:lnTo>
                    <a:close/>
                    <a:moveTo>
                      <a:pt x="16" y="161"/>
                    </a:moveTo>
                    <a:lnTo>
                      <a:pt x="8"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44"/>
              <p:cNvSpPr>
                <a:spLocks/>
              </p:cNvSpPr>
              <p:nvPr/>
            </p:nvSpPr>
            <p:spPr bwMode="auto">
              <a:xfrm>
                <a:off x="6973889" y="2922589"/>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45"/>
              <p:cNvSpPr>
                <a:spLocks noEditPoints="1"/>
              </p:cNvSpPr>
              <p:nvPr/>
            </p:nvSpPr>
            <p:spPr bwMode="auto">
              <a:xfrm>
                <a:off x="6969126" y="2917826"/>
                <a:ext cx="98425" cy="96838"/>
              </a:xfrm>
              <a:custGeom>
                <a:avLst/>
                <a:gdLst/>
                <a:ahLst/>
                <a:cxnLst>
                  <a:cxn ang="0">
                    <a:pos x="75" y="4"/>
                  </a:cxn>
                  <a:cxn ang="0">
                    <a:pos x="83" y="0"/>
                  </a:cxn>
                  <a:cxn ang="0">
                    <a:pos x="90" y="4"/>
                  </a:cxn>
                  <a:cxn ang="0">
                    <a:pos x="164" y="153"/>
                  </a:cxn>
                  <a:cxn ang="0">
                    <a:pos x="164" y="161"/>
                  </a:cxn>
                  <a:cxn ang="0">
                    <a:pos x="157" y="165"/>
                  </a:cxn>
                  <a:cxn ang="0">
                    <a:pos x="8" y="165"/>
                  </a:cxn>
                  <a:cxn ang="0">
                    <a:pos x="1" y="161"/>
                  </a:cxn>
                  <a:cxn ang="0">
                    <a:pos x="1" y="153"/>
                  </a:cxn>
                  <a:cxn ang="0">
                    <a:pos x="75" y="4"/>
                  </a:cxn>
                  <a:cxn ang="0">
                    <a:pos x="15" y="160"/>
                  </a:cxn>
                  <a:cxn ang="0">
                    <a:pos x="8" y="149"/>
                  </a:cxn>
                  <a:cxn ang="0">
                    <a:pos x="157" y="149"/>
                  </a:cxn>
                  <a:cxn ang="0">
                    <a:pos x="150" y="160"/>
                  </a:cxn>
                  <a:cxn ang="0">
                    <a:pos x="75" y="11"/>
                  </a:cxn>
                  <a:cxn ang="0">
                    <a:pos x="90" y="11"/>
                  </a:cxn>
                  <a:cxn ang="0">
                    <a:pos x="15" y="160"/>
                  </a:cxn>
                </a:cxnLst>
                <a:rect l="0" t="0" r="r" b="b"/>
                <a:pathLst>
                  <a:path w="166" h="165">
                    <a:moveTo>
                      <a:pt x="75" y="4"/>
                    </a:moveTo>
                    <a:cubicBezTo>
                      <a:pt x="77" y="1"/>
                      <a:pt x="80" y="0"/>
                      <a:pt x="83" y="0"/>
                    </a:cubicBezTo>
                    <a:cubicBezTo>
                      <a:pt x="86" y="0"/>
                      <a:pt x="88" y="1"/>
                      <a:pt x="90" y="4"/>
                    </a:cubicBezTo>
                    <a:lnTo>
                      <a:pt x="164" y="153"/>
                    </a:lnTo>
                    <a:cubicBezTo>
                      <a:pt x="166" y="156"/>
                      <a:pt x="165" y="159"/>
                      <a:pt x="164" y="161"/>
                    </a:cubicBezTo>
                    <a:cubicBezTo>
                      <a:pt x="163" y="163"/>
                      <a:pt x="160" y="165"/>
                      <a:pt x="157" y="165"/>
                    </a:cubicBezTo>
                    <a:lnTo>
                      <a:pt x="8" y="165"/>
                    </a:lnTo>
                    <a:cubicBezTo>
                      <a:pt x="5" y="165"/>
                      <a:pt x="3" y="163"/>
                      <a:pt x="1" y="161"/>
                    </a:cubicBezTo>
                    <a:cubicBezTo>
                      <a:pt x="0" y="159"/>
                      <a:pt x="0" y="156"/>
                      <a:pt x="1" y="153"/>
                    </a:cubicBezTo>
                    <a:lnTo>
                      <a:pt x="75" y="4"/>
                    </a:lnTo>
                    <a:close/>
                    <a:moveTo>
                      <a:pt x="15" y="160"/>
                    </a:moveTo>
                    <a:lnTo>
                      <a:pt x="8" y="149"/>
                    </a:lnTo>
                    <a:lnTo>
                      <a:pt x="157" y="149"/>
                    </a:lnTo>
                    <a:lnTo>
                      <a:pt x="150" y="160"/>
                    </a:lnTo>
                    <a:lnTo>
                      <a:pt x="75" y="11"/>
                    </a:lnTo>
                    <a:lnTo>
                      <a:pt x="90" y="11"/>
                    </a:lnTo>
                    <a:lnTo>
                      <a:pt x="15"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46"/>
              <p:cNvSpPr>
                <a:spLocks/>
              </p:cNvSpPr>
              <p:nvPr/>
            </p:nvSpPr>
            <p:spPr bwMode="auto">
              <a:xfrm>
                <a:off x="6980239" y="2981326"/>
                <a:ext cx="87313" cy="88900"/>
              </a:xfrm>
              <a:custGeom>
                <a:avLst/>
                <a:gdLst/>
                <a:ahLst/>
                <a:cxnLst>
                  <a:cxn ang="0">
                    <a:pos x="28" y="0"/>
                  </a:cxn>
                  <a:cxn ang="0">
                    <a:pos x="55" y="56"/>
                  </a:cxn>
                  <a:cxn ang="0">
                    <a:pos x="0" y="56"/>
                  </a:cxn>
                  <a:cxn ang="0">
                    <a:pos x="28" y="0"/>
                  </a:cxn>
                </a:cxnLst>
                <a:rect l="0" t="0" r="r" b="b"/>
                <a:pathLst>
                  <a:path w="55" h="56">
                    <a:moveTo>
                      <a:pt x="28" y="0"/>
                    </a:moveTo>
                    <a:lnTo>
                      <a:pt x="55"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47"/>
              <p:cNvSpPr>
                <a:spLocks noEditPoints="1"/>
              </p:cNvSpPr>
              <p:nvPr/>
            </p:nvSpPr>
            <p:spPr bwMode="auto">
              <a:xfrm>
                <a:off x="6975476" y="2976564"/>
                <a:ext cx="98425" cy="98425"/>
              </a:xfrm>
              <a:custGeom>
                <a:avLst/>
                <a:gdLst/>
                <a:ahLst/>
                <a:cxnLst>
                  <a:cxn ang="0">
                    <a:pos x="75" y="5"/>
                  </a:cxn>
                  <a:cxn ang="0">
                    <a:pos x="83" y="0"/>
                  </a:cxn>
                  <a:cxn ang="0">
                    <a:pos x="90" y="5"/>
                  </a:cxn>
                  <a:cxn ang="0">
                    <a:pos x="164" y="154"/>
                  </a:cxn>
                  <a:cxn ang="0">
                    <a:pos x="164" y="161"/>
                  </a:cxn>
                  <a:cxn ang="0">
                    <a:pos x="157" y="165"/>
                  </a:cxn>
                  <a:cxn ang="0">
                    <a:pos x="8" y="165"/>
                  </a:cxn>
                  <a:cxn ang="0">
                    <a:pos x="1" y="161"/>
                  </a:cxn>
                  <a:cxn ang="0">
                    <a:pos x="1" y="154"/>
                  </a:cxn>
                  <a:cxn ang="0">
                    <a:pos x="75" y="5"/>
                  </a:cxn>
                  <a:cxn ang="0">
                    <a:pos x="15" y="161"/>
                  </a:cxn>
                  <a:cxn ang="0">
                    <a:pos x="8" y="149"/>
                  </a:cxn>
                  <a:cxn ang="0">
                    <a:pos x="157" y="149"/>
                  </a:cxn>
                  <a:cxn ang="0">
                    <a:pos x="150" y="161"/>
                  </a:cxn>
                  <a:cxn ang="0">
                    <a:pos x="75" y="12"/>
                  </a:cxn>
                  <a:cxn ang="0">
                    <a:pos x="90" y="12"/>
                  </a:cxn>
                  <a:cxn ang="0">
                    <a:pos x="15" y="161"/>
                  </a:cxn>
                </a:cxnLst>
                <a:rect l="0" t="0" r="r" b="b"/>
                <a:pathLst>
                  <a:path w="166" h="165">
                    <a:moveTo>
                      <a:pt x="75" y="5"/>
                    </a:moveTo>
                    <a:cubicBezTo>
                      <a:pt x="77" y="2"/>
                      <a:pt x="80" y="0"/>
                      <a:pt x="83" y="0"/>
                    </a:cubicBezTo>
                    <a:cubicBezTo>
                      <a:pt x="86" y="0"/>
                      <a:pt x="88" y="2"/>
                      <a:pt x="90" y="5"/>
                    </a:cubicBezTo>
                    <a:lnTo>
                      <a:pt x="164" y="154"/>
                    </a:lnTo>
                    <a:cubicBezTo>
                      <a:pt x="166" y="156"/>
                      <a:pt x="165" y="159"/>
                      <a:pt x="164" y="161"/>
                    </a:cubicBezTo>
                    <a:cubicBezTo>
                      <a:pt x="163" y="164"/>
                      <a:pt x="160" y="165"/>
                      <a:pt x="157" y="165"/>
                    </a:cubicBezTo>
                    <a:lnTo>
                      <a:pt x="8" y="165"/>
                    </a:lnTo>
                    <a:cubicBezTo>
                      <a:pt x="5" y="165"/>
                      <a:pt x="3" y="164"/>
                      <a:pt x="1" y="161"/>
                    </a:cubicBezTo>
                    <a:cubicBezTo>
                      <a:pt x="0" y="159"/>
                      <a:pt x="0" y="156"/>
                      <a:pt x="1" y="154"/>
                    </a:cubicBezTo>
                    <a:lnTo>
                      <a:pt x="75" y="5"/>
                    </a:lnTo>
                    <a:close/>
                    <a:moveTo>
                      <a:pt x="15" y="161"/>
                    </a:moveTo>
                    <a:lnTo>
                      <a:pt x="8" y="149"/>
                    </a:lnTo>
                    <a:lnTo>
                      <a:pt x="157" y="149"/>
                    </a:lnTo>
                    <a:lnTo>
                      <a:pt x="150" y="161"/>
                    </a:lnTo>
                    <a:lnTo>
                      <a:pt x="75"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48"/>
              <p:cNvSpPr>
                <a:spLocks/>
              </p:cNvSpPr>
              <p:nvPr/>
            </p:nvSpPr>
            <p:spPr bwMode="auto">
              <a:xfrm>
                <a:off x="6986589" y="2976564"/>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49"/>
              <p:cNvSpPr>
                <a:spLocks noEditPoints="1"/>
              </p:cNvSpPr>
              <p:nvPr/>
            </p:nvSpPr>
            <p:spPr bwMode="auto">
              <a:xfrm>
                <a:off x="6981826" y="2971801"/>
                <a:ext cx="98425" cy="98425"/>
              </a:xfrm>
              <a:custGeom>
                <a:avLst/>
                <a:gdLst/>
                <a:ahLst/>
                <a:cxnLst>
                  <a:cxn ang="0">
                    <a:pos x="76" y="5"/>
                  </a:cxn>
                  <a:cxn ang="0">
                    <a:pos x="83" y="0"/>
                  </a:cxn>
                  <a:cxn ang="0">
                    <a:pos x="90" y="5"/>
                  </a:cxn>
                  <a:cxn ang="0">
                    <a:pos x="165" y="154"/>
                  </a:cxn>
                  <a:cxn ang="0">
                    <a:pos x="164" y="162"/>
                  </a:cxn>
                  <a:cxn ang="0">
                    <a:pos x="158" y="165"/>
                  </a:cxn>
                  <a:cxn ang="0">
                    <a:pos x="8" y="165"/>
                  </a:cxn>
                  <a:cxn ang="0">
                    <a:pos x="2" y="162"/>
                  </a:cxn>
                  <a:cxn ang="0">
                    <a:pos x="1" y="154"/>
                  </a:cxn>
                  <a:cxn ang="0">
                    <a:pos x="76" y="5"/>
                  </a:cxn>
                  <a:cxn ang="0">
                    <a:pos x="16" y="161"/>
                  </a:cxn>
                  <a:cxn ang="0">
                    <a:pos x="8" y="149"/>
                  </a:cxn>
                  <a:cxn ang="0">
                    <a:pos x="158" y="149"/>
                  </a:cxn>
                  <a:cxn ang="0">
                    <a:pos x="150" y="161"/>
                  </a:cxn>
                  <a:cxn ang="0">
                    <a:pos x="76" y="12"/>
                  </a:cxn>
                  <a:cxn ang="0">
                    <a:pos x="90" y="12"/>
                  </a:cxn>
                  <a:cxn ang="0">
                    <a:pos x="16"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2"/>
                    </a:cubicBezTo>
                    <a:cubicBezTo>
                      <a:pt x="163" y="164"/>
                      <a:pt x="160" y="165"/>
                      <a:pt x="158" y="165"/>
                    </a:cubicBezTo>
                    <a:lnTo>
                      <a:pt x="8" y="165"/>
                    </a:lnTo>
                    <a:cubicBezTo>
                      <a:pt x="6" y="165"/>
                      <a:pt x="3" y="164"/>
                      <a:pt x="2" y="162"/>
                    </a:cubicBezTo>
                    <a:cubicBezTo>
                      <a:pt x="0" y="159"/>
                      <a:pt x="0" y="156"/>
                      <a:pt x="1" y="154"/>
                    </a:cubicBezTo>
                    <a:lnTo>
                      <a:pt x="76" y="5"/>
                    </a:lnTo>
                    <a:close/>
                    <a:moveTo>
                      <a:pt x="16" y="161"/>
                    </a:moveTo>
                    <a:lnTo>
                      <a:pt x="8" y="149"/>
                    </a:lnTo>
                    <a:lnTo>
                      <a:pt x="158" y="149"/>
                    </a:lnTo>
                    <a:lnTo>
                      <a:pt x="150"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50"/>
              <p:cNvSpPr>
                <a:spLocks/>
              </p:cNvSpPr>
              <p:nvPr/>
            </p:nvSpPr>
            <p:spPr bwMode="auto">
              <a:xfrm>
                <a:off x="7110414" y="2992439"/>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51"/>
              <p:cNvSpPr>
                <a:spLocks noEditPoints="1"/>
              </p:cNvSpPr>
              <p:nvPr/>
            </p:nvSpPr>
            <p:spPr bwMode="auto">
              <a:xfrm>
                <a:off x="7105651" y="2987676"/>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1"/>
                  </a:cxn>
                  <a:cxn ang="0">
                    <a:pos x="8" y="149"/>
                  </a:cxn>
                  <a:cxn ang="0">
                    <a:pos x="157" y="149"/>
                  </a:cxn>
                  <a:cxn ang="0">
                    <a:pos x="150" y="161"/>
                  </a:cxn>
                  <a:cxn ang="0">
                    <a:pos x="76" y="11"/>
                  </a:cxn>
                  <a:cxn ang="0">
                    <a:pos x="90" y="11"/>
                  </a:cxn>
                  <a:cxn ang="0">
                    <a:pos x="15" y="161"/>
                  </a:cxn>
                </a:cxnLst>
                <a:rect l="0" t="0" r="r" b="b"/>
                <a:pathLst>
                  <a:path w="166" h="165">
                    <a:moveTo>
                      <a:pt x="76" y="4"/>
                    </a:moveTo>
                    <a:cubicBezTo>
                      <a:pt x="77" y="2"/>
                      <a:pt x="80" y="0"/>
                      <a:pt x="83" y="0"/>
                    </a:cubicBezTo>
                    <a:cubicBezTo>
                      <a:pt x="86" y="0"/>
                      <a:pt x="89" y="2"/>
                      <a:pt x="90" y="4"/>
                    </a:cubicBezTo>
                    <a:lnTo>
                      <a:pt x="165" y="153"/>
                    </a:lnTo>
                    <a:cubicBezTo>
                      <a:pt x="166" y="156"/>
                      <a:pt x="166" y="159"/>
                      <a:pt x="164" y="161"/>
                    </a:cubicBezTo>
                    <a:cubicBezTo>
                      <a:pt x="163" y="163"/>
                      <a:pt x="160" y="165"/>
                      <a:pt x="157" y="165"/>
                    </a:cubicBezTo>
                    <a:lnTo>
                      <a:pt x="8" y="165"/>
                    </a:lnTo>
                    <a:cubicBezTo>
                      <a:pt x="5" y="165"/>
                      <a:pt x="3" y="163"/>
                      <a:pt x="1" y="161"/>
                    </a:cubicBezTo>
                    <a:cubicBezTo>
                      <a:pt x="0" y="159"/>
                      <a:pt x="0" y="156"/>
                      <a:pt x="1" y="153"/>
                    </a:cubicBezTo>
                    <a:lnTo>
                      <a:pt x="76" y="4"/>
                    </a:lnTo>
                    <a:close/>
                    <a:moveTo>
                      <a:pt x="15" y="161"/>
                    </a:moveTo>
                    <a:lnTo>
                      <a:pt x="8" y="149"/>
                    </a:lnTo>
                    <a:lnTo>
                      <a:pt x="157" y="149"/>
                    </a:lnTo>
                    <a:lnTo>
                      <a:pt x="150" y="161"/>
                    </a:lnTo>
                    <a:lnTo>
                      <a:pt x="76"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52"/>
              <p:cNvSpPr>
                <a:spLocks/>
              </p:cNvSpPr>
              <p:nvPr/>
            </p:nvSpPr>
            <p:spPr bwMode="auto">
              <a:xfrm>
                <a:off x="7131051" y="3021014"/>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53"/>
              <p:cNvSpPr>
                <a:spLocks noEditPoints="1"/>
              </p:cNvSpPr>
              <p:nvPr/>
            </p:nvSpPr>
            <p:spPr bwMode="auto">
              <a:xfrm>
                <a:off x="7126289" y="3016251"/>
                <a:ext cx="98425" cy="98425"/>
              </a:xfrm>
              <a:custGeom>
                <a:avLst/>
                <a:gdLst/>
                <a:ahLst/>
                <a:cxnLst>
                  <a:cxn ang="0">
                    <a:pos x="76" y="5"/>
                  </a:cxn>
                  <a:cxn ang="0">
                    <a:pos x="83" y="0"/>
                  </a:cxn>
                  <a:cxn ang="0">
                    <a:pos x="90" y="5"/>
                  </a:cxn>
                  <a:cxn ang="0">
                    <a:pos x="165" y="154"/>
                  </a:cxn>
                  <a:cxn ang="0">
                    <a:pos x="165" y="162"/>
                  </a:cxn>
                  <a:cxn ang="0">
                    <a:pos x="158" y="165"/>
                  </a:cxn>
                  <a:cxn ang="0">
                    <a:pos x="9" y="165"/>
                  </a:cxn>
                  <a:cxn ang="0">
                    <a:pos x="2" y="162"/>
                  </a:cxn>
                  <a:cxn ang="0">
                    <a:pos x="2" y="154"/>
                  </a:cxn>
                  <a:cxn ang="0">
                    <a:pos x="76" y="5"/>
                  </a:cxn>
                  <a:cxn ang="0">
                    <a:pos x="16" y="161"/>
                  </a:cxn>
                  <a:cxn ang="0">
                    <a:pos x="9" y="149"/>
                  </a:cxn>
                  <a:cxn ang="0">
                    <a:pos x="158" y="149"/>
                  </a:cxn>
                  <a:cxn ang="0">
                    <a:pos x="151" y="161"/>
                  </a:cxn>
                  <a:cxn ang="0">
                    <a:pos x="76" y="12"/>
                  </a:cxn>
                  <a:cxn ang="0">
                    <a:pos x="90" y="12"/>
                  </a:cxn>
                  <a:cxn ang="0">
                    <a:pos x="16" y="161"/>
                  </a:cxn>
                </a:cxnLst>
                <a:rect l="0" t="0" r="r" b="b"/>
                <a:pathLst>
                  <a:path w="166" h="165">
                    <a:moveTo>
                      <a:pt x="76" y="5"/>
                    </a:moveTo>
                    <a:cubicBezTo>
                      <a:pt x="78" y="2"/>
                      <a:pt x="80" y="0"/>
                      <a:pt x="83" y="0"/>
                    </a:cubicBezTo>
                    <a:cubicBezTo>
                      <a:pt x="86" y="0"/>
                      <a:pt x="89" y="2"/>
                      <a:pt x="90" y="5"/>
                    </a:cubicBezTo>
                    <a:lnTo>
                      <a:pt x="165" y="154"/>
                    </a:lnTo>
                    <a:cubicBezTo>
                      <a:pt x="166" y="156"/>
                      <a:pt x="166" y="159"/>
                      <a:pt x="165" y="162"/>
                    </a:cubicBezTo>
                    <a:cubicBezTo>
                      <a:pt x="163" y="164"/>
                      <a:pt x="161" y="165"/>
                      <a:pt x="158" y="165"/>
                    </a:cubicBezTo>
                    <a:lnTo>
                      <a:pt x="9" y="165"/>
                    </a:lnTo>
                    <a:cubicBezTo>
                      <a:pt x="6" y="165"/>
                      <a:pt x="3" y="164"/>
                      <a:pt x="2" y="162"/>
                    </a:cubicBezTo>
                    <a:cubicBezTo>
                      <a:pt x="0" y="159"/>
                      <a:pt x="0" y="156"/>
                      <a:pt x="2" y="154"/>
                    </a:cubicBezTo>
                    <a:lnTo>
                      <a:pt x="76" y="5"/>
                    </a:lnTo>
                    <a:close/>
                    <a:moveTo>
                      <a:pt x="16" y="161"/>
                    </a:moveTo>
                    <a:lnTo>
                      <a:pt x="9"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54"/>
              <p:cNvSpPr>
                <a:spLocks/>
              </p:cNvSpPr>
              <p:nvPr/>
            </p:nvSpPr>
            <p:spPr bwMode="auto">
              <a:xfrm>
                <a:off x="7172326" y="290512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55"/>
              <p:cNvSpPr>
                <a:spLocks noEditPoints="1"/>
              </p:cNvSpPr>
              <p:nvPr/>
            </p:nvSpPr>
            <p:spPr bwMode="auto">
              <a:xfrm>
                <a:off x="7167564" y="2900364"/>
                <a:ext cx="98425" cy="98425"/>
              </a:xfrm>
              <a:custGeom>
                <a:avLst/>
                <a:gdLst/>
                <a:ahLst/>
                <a:cxnLst>
                  <a:cxn ang="0">
                    <a:pos x="76" y="5"/>
                  </a:cxn>
                  <a:cxn ang="0">
                    <a:pos x="83" y="0"/>
                  </a:cxn>
                  <a:cxn ang="0">
                    <a:pos x="90" y="5"/>
                  </a:cxn>
                  <a:cxn ang="0">
                    <a:pos x="165" y="154"/>
                  </a:cxn>
                  <a:cxn ang="0">
                    <a:pos x="164" y="161"/>
                  </a:cxn>
                  <a:cxn ang="0">
                    <a:pos x="157" y="165"/>
                  </a:cxn>
                  <a:cxn ang="0">
                    <a:pos x="8" y="165"/>
                  </a:cxn>
                  <a:cxn ang="0">
                    <a:pos x="1" y="161"/>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1"/>
                    </a:cubicBezTo>
                    <a:cubicBezTo>
                      <a:pt x="163" y="164"/>
                      <a:pt x="160" y="165"/>
                      <a:pt x="157" y="165"/>
                    </a:cubicBezTo>
                    <a:lnTo>
                      <a:pt x="8" y="165"/>
                    </a:lnTo>
                    <a:cubicBezTo>
                      <a:pt x="5" y="165"/>
                      <a:pt x="3" y="164"/>
                      <a:pt x="1" y="161"/>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56"/>
              <p:cNvSpPr>
                <a:spLocks/>
              </p:cNvSpPr>
              <p:nvPr/>
            </p:nvSpPr>
            <p:spPr bwMode="auto">
              <a:xfrm>
                <a:off x="7200901" y="2979739"/>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57"/>
              <p:cNvSpPr>
                <a:spLocks noEditPoints="1"/>
              </p:cNvSpPr>
              <p:nvPr/>
            </p:nvSpPr>
            <p:spPr bwMode="auto">
              <a:xfrm>
                <a:off x="7196139" y="2974976"/>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0"/>
                  </a:cxn>
                  <a:cxn ang="0">
                    <a:pos x="8" y="149"/>
                  </a:cxn>
                  <a:cxn ang="0">
                    <a:pos x="157" y="149"/>
                  </a:cxn>
                  <a:cxn ang="0">
                    <a:pos x="150" y="160"/>
                  </a:cxn>
                  <a:cxn ang="0">
                    <a:pos x="76" y="11"/>
                  </a:cxn>
                  <a:cxn ang="0">
                    <a:pos x="90" y="11"/>
                  </a:cxn>
                  <a:cxn ang="0">
                    <a:pos x="15" y="160"/>
                  </a:cxn>
                </a:cxnLst>
                <a:rect l="0" t="0" r="r" b="b"/>
                <a:pathLst>
                  <a:path w="166" h="165">
                    <a:moveTo>
                      <a:pt x="76" y="4"/>
                    </a:moveTo>
                    <a:cubicBezTo>
                      <a:pt x="77" y="2"/>
                      <a:pt x="80" y="0"/>
                      <a:pt x="83" y="0"/>
                    </a:cubicBezTo>
                    <a:cubicBezTo>
                      <a:pt x="86" y="0"/>
                      <a:pt x="89" y="2"/>
                      <a:pt x="90" y="4"/>
                    </a:cubicBezTo>
                    <a:lnTo>
                      <a:pt x="165" y="153"/>
                    </a:lnTo>
                    <a:cubicBezTo>
                      <a:pt x="166" y="156"/>
                      <a:pt x="166" y="159"/>
                      <a:pt x="164" y="161"/>
                    </a:cubicBezTo>
                    <a:cubicBezTo>
                      <a:pt x="163" y="163"/>
                      <a:pt x="160" y="165"/>
                      <a:pt x="157" y="165"/>
                    </a:cubicBezTo>
                    <a:lnTo>
                      <a:pt x="8" y="165"/>
                    </a:lnTo>
                    <a:cubicBezTo>
                      <a:pt x="5" y="165"/>
                      <a:pt x="3" y="163"/>
                      <a:pt x="1" y="161"/>
                    </a:cubicBezTo>
                    <a:cubicBezTo>
                      <a:pt x="0" y="159"/>
                      <a:pt x="0" y="156"/>
                      <a:pt x="1" y="153"/>
                    </a:cubicBezTo>
                    <a:lnTo>
                      <a:pt x="76" y="4"/>
                    </a:lnTo>
                    <a:close/>
                    <a:moveTo>
                      <a:pt x="15" y="160"/>
                    </a:moveTo>
                    <a:lnTo>
                      <a:pt x="8" y="149"/>
                    </a:lnTo>
                    <a:lnTo>
                      <a:pt x="157" y="149"/>
                    </a:lnTo>
                    <a:lnTo>
                      <a:pt x="150" y="160"/>
                    </a:lnTo>
                    <a:lnTo>
                      <a:pt x="76" y="11"/>
                    </a:lnTo>
                    <a:lnTo>
                      <a:pt x="90" y="11"/>
                    </a:lnTo>
                    <a:lnTo>
                      <a:pt x="15"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58"/>
              <p:cNvSpPr>
                <a:spLocks/>
              </p:cNvSpPr>
              <p:nvPr/>
            </p:nvSpPr>
            <p:spPr bwMode="auto">
              <a:xfrm>
                <a:off x="7212014" y="29241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59"/>
              <p:cNvSpPr>
                <a:spLocks noEditPoints="1"/>
              </p:cNvSpPr>
              <p:nvPr/>
            </p:nvSpPr>
            <p:spPr bwMode="auto">
              <a:xfrm>
                <a:off x="7205664" y="2919414"/>
                <a:ext cx="100013" cy="98425"/>
              </a:xfrm>
              <a:custGeom>
                <a:avLst/>
                <a:gdLst/>
                <a:ahLst/>
                <a:cxnLst>
                  <a:cxn ang="0">
                    <a:pos x="76" y="5"/>
                  </a:cxn>
                  <a:cxn ang="0">
                    <a:pos x="83" y="0"/>
                  </a:cxn>
                  <a:cxn ang="0">
                    <a:pos x="90" y="5"/>
                  </a:cxn>
                  <a:cxn ang="0">
                    <a:pos x="165" y="154"/>
                  </a:cxn>
                  <a:cxn ang="0">
                    <a:pos x="165" y="161"/>
                  </a:cxn>
                  <a:cxn ang="0">
                    <a:pos x="158" y="165"/>
                  </a:cxn>
                  <a:cxn ang="0">
                    <a:pos x="9" y="165"/>
                  </a:cxn>
                  <a:cxn ang="0">
                    <a:pos x="2" y="161"/>
                  </a:cxn>
                  <a:cxn ang="0">
                    <a:pos x="1" y="154"/>
                  </a:cxn>
                  <a:cxn ang="0">
                    <a:pos x="76" y="5"/>
                  </a:cxn>
                  <a:cxn ang="0">
                    <a:pos x="16" y="161"/>
                  </a:cxn>
                  <a:cxn ang="0">
                    <a:pos x="9" y="149"/>
                  </a:cxn>
                  <a:cxn ang="0">
                    <a:pos x="158" y="149"/>
                  </a:cxn>
                  <a:cxn ang="0">
                    <a:pos x="151" y="161"/>
                  </a:cxn>
                  <a:cxn ang="0">
                    <a:pos x="76" y="12"/>
                  </a:cxn>
                  <a:cxn ang="0">
                    <a:pos x="90" y="12"/>
                  </a:cxn>
                  <a:cxn ang="0">
                    <a:pos x="16" y="161"/>
                  </a:cxn>
                </a:cxnLst>
                <a:rect l="0" t="0" r="r" b="b"/>
                <a:pathLst>
                  <a:path w="166" h="165">
                    <a:moveTo>
                      <a:pt x="76" y="5"/>
                    </a:moveTo>
                    <a:cubicBezTo>
                      <a:pt x="77" y="2"/>
                      <a:pt x="80" y="0"/>
                      <a:pt x="83" y="0"/>
                    </a:cubicBezTo>
                    <a:cubicBezTo>
                      <a:pt x="86" y="0"/>
                      <a:pt x="89" y="2"/>
                      <a:pt x="90" y="5"/>
                    </a:cubicBezTo>
                    <a:lnTo>
                      <a:pt x="165" y="154"/>
                    </a:lnTo>
                    <a:cubicBezTo>
                      <a:pt x="166" y="156"/>
                      <a:pt x="166" y="159"/>
                      <a:pt x="165" y="161"/>
                    </a:cubicBezTo>
                    <a:cubicBezTo>
                      <a:pt x="163" y="164"/>
                      <a:pt x="161" y="165"/>
                      <a:pt x="158" y="165"/>
                    </a:cubicBezTo>
                    <a:lnTo>
                      <a:pt x="9" y="165"/>
                    </a:lnTo>
                    <a:cubicBezTo>
                      <a:pt x="6" y="165"/>
                      <a:pt x="3" y="164"/>
                      <a:pt x="2" y="161"/>
                    </a:cubicBezTo>
                    <a:cubicBezTo>
                      <a:pt x="0" y="159"/>
                      <a:pt x="0" y="156"/>
                      <a:pt x="1" y="154"/>
                    </a:cubicBezTo>
                    <a:lnTo>
                      <a:pt x="76" y="5"/>
                    </a:lnTo>
                    <a:close/>
                    <a:moveTo>
                      <a:pt x="16" y="161"/>
                    </a:moveTo>
                    <a:lnTo>
                      <a:pt x="9"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60"/>
              <p:cNvSpPr>
                <a:spLocks/>
              </p:cNvSpPr>
              <p:nvPr/>
            </p:nvSpPr>
            <p:spPr bwMode="auto">
              <a:xfrm>
                <a:off x="7235826" y="29876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61"/>
              <p:cNvSpPr>
                <a:spLocks noEditPoints="1"/>
              </p:cNvSpPr>
              <p:nvPr/>
            </p:nvSpPr>
            <p:spPr bwMode="auto">
              <a:xfrm>
                <a:off x="7229476" y="2982914"/>
                <a:ext cx="100013" cy="98425"/>
              </a:xfrm>
              <a:custGeom>
                <a:avLst/>
                <a:gdLst/>
                <a:ahLst/>
                <a:cxnLst>
                  <a:cxn ang="0">
                    <a:pos x="76" y="4"/>
                  </a:cxn>
                  <a:cxn ang="0">
                    <a:pos x="83" y="0"/>
                  </a:cxn>
                  <a:cxn ang="0">
                    <a:pos x="90" y="4"/>
                  </a:cxn>
                  <a:cxn ang="0">
                    <a:pos x="165" y="154"/>
                  </a:cxn>
                  <a:cxn ang="0">
                    <a:pos x="165" y="161"/>
                  </a:cxn>
                  <a:cxn ang="0">
                    <a:pos x="158" y="165"/>
                  </a:cxn>
                  <a:cxn ang="0">
                    <a:pos x="9" y="165"/>
                  </a:cxn>
                  <a:cxn ang="0">
                    <a:pos x="2" y="161"/>
                  </a:cxn>
                  <a:cxn ang="0">
                    <a:pos x="2" y="154"/>
                  </a:cxn>
                  <a:cxn ang="0">
                    <a:pos x="76" y="4"/>
                  </a:cxn>
                  <a:cxn ang="0">
                    <a:pos x="16" y="161"/>
                  </a:cxn>
                  <a:cxn ang="0">
                    <a:pos x="9" y="149"/>
                  </a:cxn>
                  <a:cxn ang="0">
                    <a:pos x="158" y="149"/>
                  </a:cxn>
                  <a:cxn ang="0">
                    <a:pos x="151" y="161"/>
                  </a:cxn>
                  <a:cxn ang="0">
                    <a:pos x="76" y="12"/>
                  </a:cxn>
                  <a:cxn ang="0">
                    <a:pos x="90" y="12"/>
                  </a:cxn>
                  <a:cxn ang="0">
                    <a:pos x="16" y="161"/>
                  </a:cxn>
                </a:cxnLst>
                <a:rect l="0" t="0" r="r" b="b"/>
                <a:pathLst>
                  <a:path w="166" h="165">
                    <a:moveTo>
                      <a:pt x="76" y="4"/>
                    </a:moveTo>
                    <a:cubicBezTo>
                      <a:pt x="78" y="2"/>
                      <a:pt x="80" y="0"/>
                      <a:pt x="83" y="0"/>
                    </a:cubicBezTo>
                    <a:cubicBezTo>
                      <a:pt x="86" y="0"/>
                      <a:pt x="89" y="2"/>
                      <a:pt x="90" y="4"/>
                    </a:cubicBezTo>
                    <a:lnTo>
                      <a:pt x="165" y="154"/>
                    </a:lnTo>
                    <a:cubicBezTo>
                      <a:pt x="166" y="156"/>
                      <a:pt x="166" y="159"/>
                      <a:pt x="165" y="161"/>
                    </a:cubicBezTo>
                    <a:cubicBezTo>
                      <a:pt x="163" y="164"/>
                      <a:pt x="161" y="165"/>
                      <a:pt x="158" y="165"/>
                    </a:cubicBezTo>
                    <a:lnTo>
                      <a:pt x="9" y="165"/>
                    </a:lnTo>
                    <a:cubicBezTo>
                      <a:pt x="6" y="165"/>
                      <a:pt x="3" y="164"/>
                      <a:pt x="2" y="161"/>
                    </a:cubicBezTo>
                    <a:cubicBezTo>
                      <a:pt x="0" y="159"/>
                      <a:pt x="0" y="156"/>
                      <a:pt x="2" y="154"/>
                    </a:cubicBezTo>
                    <a:lnTo>
                      <a:pt x="76" y="4"/>
                    </a:lnTo>
                    <a:close/>
                    <a:moveTo>
                      <a:pt x="16" y="161"/>
                    </a:moveTo>
                    <a:lnTo>
                      <a:pt x="9"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62"/>
              <p:cNvSpPr>
                <a:spLocks/>
              </p:cNvSpPr>
              <p:nvPr/>
            </p:nvSpPr>
            <p:spPr bwMode="auto">
              <a:xfrm>
                <a:off x="7243764" y="2960689"/>
                <a:ext cx="88900" cy="88900"/>
              </a:xfrm>
              <a:custGeom>
                <a:avLst/>
                <a:gdLst/>
                <a:ahLst/>
                <a:cxnLst>
                  <a:cxn ang="0">
                    <a:pos x="29" y="0"/>
                  </a:cxn>
                  <a:cxn ang="0">
                    <a:pos x="56" y="56"/>
                  </a:cxn>
                  <a:cxn ang="0">
                    <a:pos x="0" y="56"/>
                  </a:cxn>
                  <a:cxn ang="0">
                    <a:pos x="29" y="0"/>
                  </a:cxn>
                </a:cxnLst>
                <a:rect l="0" t="0" r="r" b="b"/>
                <a:pathLst>
                  <a:path w="56" h="56">
                    <a:moveTo>
                      <a:pt x="29" y="0"/>
                    </a:moveTo>
                    <a:lnTo>
                      <a:pt x="56" y="56"/>
                    </a:lnTo>
                    <a:lnTo>
                      <a:pt x="0" y="56"/>
                    </a:lnTo>
                    <a:lnTo>
                      <a:pt x="29"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63"/>
              <p:cNvSpPr>
                <a:spLocks noEditPoints="1"/>
              </p:cNvSpPr>
              <p:nvPr/>
            </p:nvSpPr>
            <p:spPr bwMode="auto">
              <a:xfrm>
                <a:off x="7239001" y="2955926"/>
                <a:ext cx="100013" cy="98425"/>
              </a:xfrm>
              <a:custGeom>
                <a:avLst/>
                <a:gdLst/>
                <a:ahLst/>
                <a:cxnLst>
                  <a:cxn ang="0">
                    <a:pos x="75" y="4"/>
                  </a:cxn>
                  <a:cxn ang="0">
                    <a:pos x="83" y="0"/>
                  </a:cxn>
                  <a:cxn ang="0">
                    <a:pos x="90" y="4"/>
                  </a:cxn>
                  <a:cxn ang="0">
                    <a:pos x="164" y="153"/>
                  </a:cxn>
                  <a:cxn ang="0">
                    <a:pos x="164" y="161"/>
                  </a:cxn>
                  <a:cxn ang="0">
                    <a:pos x="157" y="165"/>
                  </a:cxn>
                  <a:cxn ang="0">
                    <a:pos x="8" y="165"/>
                  </a:cxn>
                  <a:cxn ang="0">
                    <a:pos x="1" y="161"/>
                  </a:cxn>
                  <a:cxn ang="0">
                    <a:pos x="1" y="153"/>
                  </a:cxn>
                  <a:cxn ang="0">
                    <a:pos x="75" y="4"/>
                  </a:cxn>
                  <a:cxn ang="0">
                    <a:pos x="15" y="161"/>
                  </a:cxn>
                  <a:cxn ang="0">
                    <a:pos x="8" y="149"/>
                  </a:cxn>
                  <a:cxn ang="0">
                    <a:pos x="157" y="149"/>
                  </a:cxn>
                  <a:cxn ang="0">
                    <a:pos x="150" y="161"/>
                  </a:cxn>
                  <a:cxn ang="0">
                    <a:pos x="75" y="12"/>
                  </a:cxn>
                  <a:cxn ang="0">
                    <a:pos x="90" y="12"/>
                  </a:cxn>
                  <a:cxn ang="0">
                    <a:pos x="15" y="161"/>
                  </a:cxn>
                </a:cxnLst>
                <a:rect l="0" t="0" r="r" b="b"/>
                <a:pathLst>
                  <a:path w="166" h="165">
                    <a:moveTo>
                      <a:pt x="75" y="4"/>
                    </a:moveTo>
                    <a:cubicBezTo>
                      <a:pt x="77" y="2"/>
                      <a:pt x="80" y="0"/>
                      <a:pt x="83" y="0"/>
                    </a:cubicBezTo>
                    <a:cubicBezTo>
                      <a:pt x="86" y="0"/>
                      <a:pt x="88" y="2"/>
                      <a:pt x="90" y="4"/>
                    </a:cubicBezTo>
                    <a:lnTo>
                      <a:pt x="164" y="153"/>
                    </a:lnTo>
                    <a:cubicBezTo>
                      <a:pt x="166" y="156"/>
                      <a:pt x="165" y="159"/>
                      <a:pt x="164" y="161"/>
                    </a:cubicBezTo>
                    <a:cubicBezTo>
                      <a:pt x="163" y="164"/>
                      <a:pt x="160" y="165"/>
                      <a:pt x="157" y="165"/>
                    </a:cubicBezTo>
                    <a:lnTo>
                      <a:pt x="8" y="165"/>
                    </a:lnTo>
                    <a:cubicBezTo>
                      <a:pt x="5" y="165"/>
                      <a:pt x="3" y="164"/>
                      <a:pt x="1" y="161"/>
                    </a:cubicBezTo>
                    <a:cubicBezTo>
                      <a:pt x="0" y="159"/>
                      <a:pt x="0" y="156"/>
                      <a:pt x="1" y="153"/>
                    </a:cubicBezTo>
                    <a:lnTo>
                      <a:pt x="75" y="4"/>
                    </a:lnTo>
                    <a:close/>
                    <a:moveTo>
                      <a:pt x="15" y="161"/>
                    </a:moveTo>
                    <a:lnTo>
                      <a:pt x="8" y="149"/>
                    </a:lnTo>
                    <a:lnTo>
                      <a:pt x="157" y="149"/>
                    </a:lnTo>
                    <a:lnTo>
                      <a:pt x="150" y="161"/>
                    </a:lnTo>
                    <a:lnTo>
                      <a:pt x="75"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64"/>
              <p:cNvSpPr>
                <a:spLocks/>
              </p:cNvSpPr>
              <p:nvPr/>
            </p:nvSpPr>
            <p:spPr bwMode="auto">
              <a:xfrm>
                <a:off x="7288214" y="2903539"/>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65"/>
              <p:cNvSpPr>
                <a:spLocks noEditPoints="1"/>
              </p:cNvSpPr>
              <p:nvPr/>
            </p:nvSpPr>
            <p:spPr bwMode="auto">
              <a:xfrm>
                <a:off x="7283451" y="2898776"/>
                <a:ext cx="98425" cy="98425"/>
              </a:xfrm>
              <a:custGeom>
                <a:avLst/>
                <a:gdLst/>
                <a:ahLst/>
                <a:cxnLst>
                  <a:cxn ang="0">
                    <a:pos x="76" y="4"/>
                  </a:cxn>
                  <a:cxn ang="0">
                    <a:pos x="83" y="0"/>
                  </a:cxn>
                  <a:cxn ang="0">
                    <a:pos x="91" y="4"/>
                  </a:cxn>
                  <a:cxn ang="0">
                    <a:pos x="165" y="153"/>
                  </a:cxn>
                  <a:cxn ang="0">
                    <a:pos x="165" y="161"/>
                  </a:cxn>
                  <a:cxn ang="0">
                    <a:pos x="158" y="165"/>
                  </a:cxn>
                  <a:cxn ang="0">
                    <a:pos x="9" y="165"/>
                  </a:cxn>
                  <a:cxn ang="0">
                    <a:pos x="2" y="161"/>
                  </a:cxn>
                  <a:cxn ang="0">
                    <a:pos x="2" y="153"/>
                  </a:cxn>
                  <a:cxn ang="0">
                    <a:pos x="76" y="4"/>
                  </a:cxn>
                  <a:cxn ang="0">
                    <a:pos x="16" y="160"/>
                  </a:cxn>
                  <a:cxn ang="0">
                    <a:pos x="9" y="149"/>
                  </a:cxn>
                  <a:cxn ang="0">
                    <a:pos x="158" y="149"/>
                  </a:cxn>
                  <a:cxn ang="0">
                    <a:pos x="151" y="160"/>
                  </a:cxn>
                  <a:cxn ang="0">
                    <a:pos x="76" y="11"/>
                  </a:cxn>
                  <a:cxn ang="0">
                    <a:pos x="91" y="11"/>
                  </a:cxn>
                  <a:cxn ang="0">
                    <a:pos x="16" y="160"/>
                  </a:cxn>
                </a:cxnLst>
                <a:rect l="0" t="0" r="r" b="b"/>
                <a:pathLst>
                  <a:path w="166" h="165">
                    <a:moveTo>
                      <a:pt x="76" y="4"/>
                    </a:moveTo>
                    <a:cubicBezTo>
                      <a:pt x="78" y="2"/>
                      <a:pt x="80" y="0"/>
                      <a:pt x="83" y="0"/>
                    </a:cubicBezTo>
                    <a:cubicBezTo>
                      <a:pt x="86" y="0"/>
                      <a:pt x="89" y="2"/>
                      <a:pt x="91" y="4"/>
                    </a:cubicBezTo>
                    <a:lnTo>
                      <a:pt x="165" y="153"/>
                    </a:lnTo>
                    <a:cubicBezTo>
                      <a:pt x="166" y="156"/>
                      <a:pt x="166" y="159"/>
                      <a:pt x="165" y="161"/>
                    </a:cubicBezTo>
                    <a:cubicBezTo>
                      <a:pt x="163" y="163"/>
                      <a:pt x="161" y="165"/>
                      <a:pt x="158" y="165"/>
                    </a:cubicBezTo>
                    <a:lnTo>
                      <a:pt x="9" y="165"/>
                    </a:lnTo>
                    <a:cubicBezTo>
                      <a:pt x="6" y="165"/>
                      <a:pt x="3" y="163"/>
                      <a:pt x="2" y="161"/>
                    </a:cubicBezTo>
                    <a:cubicBezTo>
                      <a:pt x="1" y="159"/>
                      <a:pt x="0" y="156"/>
                      <a:pt x="2" y="153"/>
                    </a:cubicBezTo>
                    <a:lnTo>
                      <a:pt x="76" y="4"/>
                    </a:lnTo>
                    <a:close/>
                    <a:moveTo>
                      <a:pt x="16" y="160"/>
                    </a:moveTo>
                    <a:lnTo>
                      <a:pt x="9" y="149"/>
                    </a:lnTo>
                    <a:lnTo>
                      <a:pt x="158" y="149"/>
                    </a:lnTo>
                    <a:lnTo>
                      <a:pt x="151" y="160"/>
                    </a:lnTo>
                    <a:lnTo>
                      <a:pt x="76" y="11"/>
                    </a:lnTo>
                    <a:lnTo>
                      <a:pt x="91"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66"/>
              <p:cNvSpPr>
                <a:spLocks/>
              </p:cNvSpPr>
              <p:nvPr/>
            </p:nvSpPr>
            <p:spPr bwMode="auto">
              <a:xfrm>
                <a:off x="7302501" y="2595564"/>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67"/>
              <p:cNvSpPr>
                <a:spLocks noEditPoints="1"/>
              </p:cNvSpPr>
              <p:nvPr/>
            </p:nvSpPr>
            <p:spPr bwMode="auto">
              <a:xfrm>
                <a:off x="7297739" y="2590801"/>
                <a:ext cx="98425" cy="98425"/>
              </a:xfrm>
              <a:custGeom>
                <a:avLst/>
                <a:gdLst/>
                <a:ahLst/>
                <a:cxnLst>
                  <a:cxn ang="0">
                    <a:pos x="76" y="5"/>
                  </a:cxn>
                  <a:cxn ang="0">
                    <a:pos x="83" y="0"/>
                  </a:cxn>
                  <a:cxn ang="0">
                    <a:pos x="90" y="5"/>
                  </a:cxn>
                  <a:cxn ang="0">
                    <a:pos x="165" y="154"/>
                  </a:cxn>
                  <a:cxn ang="0">
                    <a:pos x="165" y="162"/>
                  </a:cxn>
                  <a:cxn ang="0">
                    <a:pos x="158" y="165"/>
                  </a:cxn>
                  <a:cxn ang="0">
                    <a:pos x="9" y="165"/>
                  </a:cxn>
                  <a:cxn ang="0">
                    <a:pos x="2" y="162"/>
                  </a:cxn>
                  <a:cxn ang="0">
                    <a:pos x="1" y="154"/>
                  </a:cxn>
                  <a:cxn ang="0">
                    <a:pos x="76" y="5"/>
                  </a:cxn>
                  <a:cxn ang="0">
                    <a:pos x="16" y="161"/>
                  </a:cxn>
                  <a:cxn ang="0">
                    <a:pos x="9" y="149"/>
                  </a:cxn>
                  <a:cxn ang="0">
                    <a:pos x="158" y="149"/>
                  </a:cxn>
                  <a:cxn ang="0">
                    <a:pos x="151" y="161"/>
                  </a:cxn>
                  <a:cxn ang="0">
                    <a:pos x="76" y="12"/>
                  </a:cxn>
                  <a:cxn ang="0">
                    <a:pos x="90" y="12"/>
                  </a:cxn>
                  <a:cxn ang="0">
                    <a:pos x="16" y="161"/>
                  </a:cxn>
                </a:cxnLst>
                <a:rect l="0" t="0" r="r" b="b"/>
                <a:pathLst>
                  <a:path w="166" h="165">
                    <a:moveTo>
                      <a:pt x="76" y="5"/>
                    </a:moveTo>
                    <a:cubicBezTo>
                      <a:pt x="77" y="2"/>
                      <a:pt x="80" y="0"/>
                      <a:pt x="83" y="0"/>
                    </a:cubicBezTo>
                    <a:cubicBezTo>
                      <a:pt x="86" y="0"/>
                      <a:pt x="89" y="2"/>
                      <a:pt x="90" y="5"/>
                    </a:cubicBezTo>
                    <a:lnTo>
                      <a:pt x="165" y="154"/>
                    </a:lnTo>
                    <a:cubicBezTo>
                      <a:pt x="166" y="156"/>
                      <a:pt x="166" y="159"/>
                      <a:pt x="165" y="162"/>
                    </a:cubicBezTo>
                    <a:cubicBezTo>
                      <a:pt x="163" y="164"/>
                      <a:pt x="161" y="165"/>
                      <a:pt x="158" y="165"/>
                    </a:cubicBezTo>
                    <a:lnTo>
                      <a:pt x="9" y="165"/>
                    </a:lnTo>
                    <a:cubicBezTo>
                      <a:pt x="6" y="165"/>
                      <a:pt x="3" y="164"/>
                      <a:pt x="2" y="162"/>
                    </a:cubicBezTo>
                    <a:cubicBezTo>
                      <a:pt x="0" y="159"/>
                      <a:pt x="0" y="156"/>
                      <a:pt x="1" y="154"/>
                    </a:cubicBezTo>
                    <a:lnTo>
                      <a:pt x="76" y="5"/>
                    </a:lnTo>
                    <a:close/>
                    <a:moveTo>
                      <a:pt x="16" y="161"/>
                    </a:moveTo>
                    <a:lnTo>
                      <a:pt x="9"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68"/>
              <p:cNvSpPr>
                <a:spLocks/>
              </p:cNvSpPr>
              <p:nvPr/>
            </p:nvSpPr>
            <p:spPr bwMode="auto">
              <a:xfrm>
                <a:off x="7356476" y="2974976"/>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9"/>
              <p:cNvSpPr>
                <a:spLocks noEditPoints="1"/>
              </p:cNvSpPr>
              <p:nvPr/>
            </p:nvSpPr>
            <p:spPr bwMode="auto">
              <a:xfrm>
                <a:off x="7351714" y="2970214"/>
                <a:ext cx="98425" cy="96838"/>
              </a:xfrm>
              <a:custGeom>
                <a:avLst/>
                <a:gdLst/>
                <a:ahLst/>
                <a:cxnLst>
                  <a:cxn ang="0">
                    <a:pos x="76" y="4"/>
                  </a:cxn>
                  <a:cxn ang="0">
                    <a:pos x="83" y="0"/>
                  </a:cxn>
                  <a:cxn ang="0">
                    <a:pos x="90" y="4"/>
                  </a:cxn>
                  <a:cxn ang="0">
                    <a:pos x="165" y="153"/>
                  </a:cxn>
                  <a:cxn ang="0">
                    <a:pos x="164" y="161"/>
                  </a:cxn>
                  <a:cxn ang="0">
                    <a:pos x="158" y="165"/>
                  </a:cxn>
                  <a:cxn ang="0">
                    <a:pos x="8" y="165"/>
                  </a:cxn>
                  <a:cxn ang="0">
                    <a:pos x="2" y="161"/>
                  </a:cxn>
                  <a:cxn ang="0">
                    <a:pos x="1" y="153"/>
                  </a:cxn>
                  <a:cxn ang="0">
                    <a:pos x="76" y="4"/>
                  </a:cxn>
                  <a:cxn ang="0">
                    <a:pos x="16" y="161"/>
                  </a:cxn>
                  <a:cxn ang="0">
                    <a:pos x="8" y="149"/>
                  </a:cxn>
                  <a:cxn ang="0">
                    <a:pos x="158" y="149"/>
                  </a:cxn>
                  <a:cxn ang="0">
                    <a:pos x="151" y="161"/>
                  </a:cxn>
                  <a:cxn ang="0">
                    <a:pos x="76" y="12"/>
                  </a:cxn>
                  <a:cxn ang="0">
                    <a:pos x="90" y="12"/>
                  </a:cxn>
                  <a:cxn ang="0">
                    <a:pos x="16" y="161"/>
                  </a:cxn>
                </a:cxnLst>
                <a:rect l="0" t="0" r="r" b="b"/>
                <a:pathLst>
                  <a:path w="166" h="165">
                    <a:moveTo>
                      <a:pt x="76" y="4"/>
                    </a:moveTo>
                    <a:cubicBezTo>
                      <a:pt x="77" y="2"/>
                      <a:pt x="80" y="0"/>
                      <a:pt x="83" y="0"/>
                    </a:cubicBezTo>
                    <a:cubicBezTo>
                      <a:pt x="86" y="0"/>
                      <a:pt x="89" y="2"/>
                      <a:pt x="90" y="4"/>
                    </a:cubicBezTo>
                    <a:lnTo>
                      <a:pt x="165" y="153"/>
                    </a:lnTo>
                    <a:cubicBezTo>
                      <a:pt x="166" y="156"/>
                      <a:pt x="166" y="159"/>
                      <a:pt x="164" y="161"/>
                    </a:cubicBezTo>
                    <a:cubicBezTo>
                      <a:pt x="163" y="164"/>
                      <a:pt x="160" y="165"/>
                      <a:pt x="158" y="165"/>
                    </a:cubicBezTo>
                    <a:lnTo>
                      <a:pt x="8" y="165"/>
                    </a:lnTo>
                    <a:cubicBezTo>
                      <a:pt x="6" y="165"/>
                      <a:pt x="3" y="164"/>
                      <a:pt x="2" y="161"/>
                    </a:cubicBezTo>
                    <a:cubicBezTo>
                      <a:pt x="0" y="159"/>
                      <a:pt x="0" y="156"/>
                      <a:pt x="1" y="153"/>
                    </a:cubicBezTo>
                    <a:lnTo>
                      <a:pt x="76" y="4"/>
                    </a:lnTo>
                    <a:close/>
                    <a:moveTo>
                      <a:pt x="16" y="161"/>
                    </a:moveTo>
                    <a:lnTo>
                      <a:pt x="8"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0"/>
              <p:cNvSpPr>
                <a:spLocks/>
              </p:cNvSpPr>
              <p:nvPr/>
            </p:nvSpPr>
            <p:spPr bwMode="auto">
              <a:xfrm>
                <a:off x="7356476" y="3021014"/>
                <a:ext cx="90488" cy="88900"/>
              </a:xfrm>
              <a:custGeom>
                <a:avLst/>
                <a:gdLst/>
                <a:ahLst/>
                <a:cxnLst>
                  <a:cxn ang="0">
                    <a:pos x="28" y="0"/>
                  </a:cxn>
                  <a:cxn ang="0">
                    <a:pos x="57" y="56"/>
                  </a:cxn>
                  <a:cxn ang="0">
                    <a:pos x="0" y="56"/>
                  </a:cxn>
                  <a:cxn ang="0">
                    <a:pos x="28" y="0"/>
                  </a:cxn>
                </a:cxnLst>
                <a:rect l="0" t="0" r="r" b="b"/>
                <a:pathLst>
                  <a:path w="57" h="56">
                    <a:moveTo>
                      <a:pt x="28" y="0"/>
                    </a:moveTo>
                    <a:lnTo>
                      <a:pt x="57"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71"/>
              <p:cNvSpPr>
                <a:spLocks noEditPoints="1"/>
              </p:cNvSpPr>
              <p:nvPr/>
            </p:nvSpPr>
            <p:spPr bwMode="auto">
              <a:xfrm>
                <a:off x="7351714" y="3016251"/>
                <a:ext cx="100013" cy="98425"/>
              </a:xfrm>
              <a:custGeom>
                <a:avLst/>
                <a:gdLst/>
                <a:ahLst/>
                <a:cxnLst>
                  <a:cxn ang="0">
                    <a:pos x="76" y="5"/>
                  </a:cxn>
                  <a:cxn ang="0">
                    <a:pos x="83" y="0"/>
                  </a:cxn>
                  <a:cxn ang="0">
                    <a:pos x="90" y="5"/>
                  </a:cxn>
                  <a:cxn ang="0">
                    <a:pos x="165" y="154"/>
                  </a:cxn>
                  <a:cxn ang="0">
                    <a:pos x="165" y="162"/>
                  </a:cxn>
                  <a:cxn ang="0">
                    <a:pos x="158" y="165"/>
                  </a:cxn>
                  <a:cxn ang="0">
                    <a:pos x="8" y="165"/>
                  </a:cxn>
                  <a:cxn ang="0">
                    <a:pos x="2" y="162"/>
                  </a:cxn>
                  <a:cxn ang="0">
                    <a:pos x="1" y="154"/>
                  </a:cxn>
                  <a:cxn ang="0">
                    <a:pos x="76" y="5"/>
                  </a:cxn>
                  <a:cxn ang="0">
                    <a:pos x="16" y="161"/>
                  </a:cxn>
                  <a:cxn ang="0">
                    <a:pos x="8" y="149"/>
                  </a:cxn>
                  <a:cxn ang="0">
                    <a:pos x="158" y="149"/>
                  </a:cxn>
                  <a:cxn ang="0">
                    <a:pos x="151" y="161"/>
                  </a:cxn>
                  <a:cxn ang="0">
                    <a:pos x="76" y="12"/>
                  </a:cxn>
                  <a:cxn ang="0">
                    <a:pos x="90" y="12"/>
                  </a:cxn>
                  <a:cxn ang="0">
                    <a:pos x="16" y="161"/>
                  </a:cxn>
                </a:cxnLst>
                <a:rect l="0" t="0" r="r" b="b"/>
                <a:pathLst>
                  <a:path w="166" h="165">
                    <a:moveTo>
                      <a:pt x="76" y="5"/>
                    </a:moveTo>
                    <a:cubicBezTo>
                      <a:pt x="77" y="2"/>
                      <a:pt x="80" y="0"/>
                      <a:pt x="83" y="0"/>
                    </a:cubicBezTo>
                    <a:cubicBezTo>
                      <a:pt x="86" y="0"/>
                      <a:pt x="89" y="2"/>
                      <a:pt x="90" y="5"/>
                    </a:cubicBezTo>
                    <a:lnTo>
                      <a:pt x="165" y="154"/>
                    </a:lnTo>
                    <a:cubicBezTo>
                      <a:pt x="166" y="156"/>
                      <a:pt x="166" y="159"/>
                      <a:pt x="165" y="162"/>
                    </a:cubicBezTo>
                    <a:cubicBezTo>
                      <a:pt x="163" y="164"/>
                      <a:pt x="160" y="165"/>
                      <a:pt x="158" y="165"/>
                    </a:cubicBezTo>
                    <a:lnTo>
                      <a:pt x="8" y="165"/>
                    </a:lnTo>
                    <a:cubicBezTo>
                      <a:pt x="6" y="165"/>
                      <a:pt x="3" y="164"/>
                      <a:pt x="2" y="162"/>
                    </a:cubicBezTo>
                    <a:cubicBezTo>
                      <a:pt x="0" y="159"/>
                      <a:pt x="0" y="156"/>
                      <a:pt x="1" y="154"/>
                    </a:cubicBezTo>
                    <a:lnTo>
                      <a:pt x="76" y="5"/>
                    </a:lnTo>
                    <a:close/>
                    <a:moveTo>
                      <a:pt x="16" y="161"/>
                    </a:moveTo>
                    <a:lnTo>
                      <a:pt x="8"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2"/>
              <p:cNvSpPr>
                <a:spLocks/>
              </p:cNvSpPr>
              <p:nvPr/>
            </p:nvSpPr>
            <p:spPr bwMode="auto">
              <a:xfrm>
                <a:off x="7375526" y="290512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73"/>
              <p:cNvSpPr>
                <a:spLocks noEditPoints="1"/>
              </p:cNvSpPr>
              <p:nvPr/>
            </p:nvSpPr>
            <p:spPr bwMode="auto">
              <a:xfrm>
                <a:off x="7370764" y="2900364"/>
                <a:ext cx="98425" cy="98425"/>
              </a:xfrm>
              <a:custGeom>
                <a:avLst/>
                <a:gdLst/>
                <a:ahLst/>
                <a:cxnLst>
                  <a:cxn ang="0">
                    <a:pos x="76" y="5"/>
                  </a:cxn>
                  <a:cxn ang="0">
                    <a:pos x="83" y="0"/>
                  </a:cxn>
                  <a:cxn ang="0">
                    <a:pos x="90" y="5"/>
                  </a:cxn>
                  <a:cxn ang="0">
                    <a:pos x="165" y="154"/>
                  </a:cxn>
                  <a:cxn ang="0">
                    <a:pos x="164" y="161"/>
                  </a:cxn>
                  <a:cxn ang="0">
                    <a:pos x="157" y="165"/>
                  </a:cxn>
                  <a:cxn ang="0">
                    <a:pos x="8" y="165"/>
                  </a:cxn>
                  <a:cxn ang="0">
                    <a:pos x="1" y="161"/>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1"/>
                    </a:cubicBezTo>
                    <a:cubicBezTo>
                      <a:pt x="163" y="164"/>
                      <a:pt x="160" y="165"/>
                      <a:pt x="157" y="165"/>
                    </a:cubicBezTo>
                    <a:lnTo>
                      <a:pt x="8" y="165"/>
                    </a:lnTo>
                    <a:cubicBezTo>
                      <a:pt x="5" y="165"/>
                      <a:pt x="3" y="164"/>
                      <a:pt x="1" y="161"/>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74"/>
              <p:cNvSpPr>
                <a:spLocks/>
              </p:cNvSpPr>
              <p:nvPr/>
            </p:nvSpPr>
            <p:spPr bwMode="auto">
              <a:xfrm>
                <a:off x="7386639" y="2951164"/>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75"/>
              <p:cNvSpPr>
                <a:spLocks noEditPoints="1"/>
              </p:cNvSpPr>
              <p:nvPr/>
            </p:nvSpPr>
            <p:spPr bwMode="auto">
              <a:xfrm>
                <a:off x="7381876" y="2946401"/>
                <a:ext cx="98425" cy="96838"/>
              </a:xfrm>
              <a:custGeom>
                <a:avLst/>
                <a:gdLst/>
                <a:ahLst/>
                <a:cxnLst>
                  <a:cxn ang="0">
                    <a:pos x="76" y="5"/>
                  </a:cxn>
                  <a:cxn ang="0">
                    <a:pos x="83" y="0"/>
                  </a:cxn>
                  <a:cxn ang="0">
                    <a:pos x="90" y="5"/>
                  </a:cxn>
                  <a:cxn ang="0">
                    <a:pos x="165" y="154"/>
                  </a:cxn>
                  <a:cxn ang="0">
                    <a:pos x="164" y="162"/>
                  </a:cxn>
                  <a:cxn ang="0">
                    <a:pos x="157" y="165"/>
                  </a:cxn>
                  <a:cxn ang="0">
                    <a:pos x="8" y="165"/>
                  </a:cxn>
                  <a:cxn ang="0">
                    <a:pos x="1" y="162"/>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2"/>
                    </a:cubicBezTo>
                    <a:cubicBezTo>
                      <a:pt x="163" y="164"/>
                      <a:pt x="160" y="165"/>
                      <a:pt x="157" y="165"/>
                    </a:cubicBezTo>
                    <a:lnTo>
                      <a:pt x="8" y="165"/>
                    </a:lnTo>
                    <a:cubicBezTo>
                      <a:pt x="5" y="165"/>
                      <a:pt x="3" y="164"/>
                      <a:pt x="1" y="162"/>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76"/>
              <p:cNvSpPr>
                <a:spLocks/>
              </p:cNvSpPr>
              <p:nvPr/>
            </p:nvSpPr>
            <p:spPr bwMode="auto">
              <a:xfrm>
                <a:off x="7472364" y="2903539"/>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77"/>
              <p:cNvSpPr>
                <a:spLocks noEditPoints="1"/>
              </p:cNvSpPr>
              <p:nvPr/>
            </p:nvSpPr>
            <p:spPr bwMode="auto">
              <a:xfrm>
                <a:off x="7467601" y="2898776"/>
                <a:ext cx="98425" cy="98425"/>
              </a:xfrm>
              <a:custGeom>
                <a:avLst/>
                <a:gdLst/>
                <a:ahLst/>
                <a:cxnLst>
                  <a:cxn ang="0">
                    <a:pos x="75" y="4"/>
                  </a:cxn>
                  <a:cxn ang="0">
                    <a:pos x="83" y="0"/>
                  </a:cxn>
                  <a:cxn ang="0">
                    <a:pos x="90" y="4"/>
                  </a:cxn>
                  <a:cxn ang="0">
                    <a:pos x="164" y="153"/>
                  </a:cxn>
                  <a:cxn ang="0">
                    <a:pos x="164" y="161"/>
                  </a:cxn>
                  <a:cxn ang="0">
                    <a:pos x="157" y="165"/>
                  </a:cxn>
                  <a:cxn ang="0">
                    <a:pos x="8" y="165"/>
                  </a:cxn>
                  <a:cxn ang="0">
                    <a:pos x="1" y="161"/>
                  </a:cxn>
                  <a:cxn ang="0">
                    <a:pos x="1" y="153"/>
                  </a:cxn>
                  <a:cxn ang="0">
                    <a:pos x="75" y="4"/>
                  </a:cxn>
                  <a:cxn ang="0">
                    <a:pos x="15" y="160"/>
                  </a:cxn>
                  <a:cxn ang="0">
                    <a:pos x="8" y="149"/>
                  </a:cxn>
                  <a:cxn ang="0">
                    <a:pos x="157" y="149"/>
                  </a:cxn>
                  <a:cxn ang="0">
                    <a:pos x="150" y="160"/>
                  </a:cxn>
                  <a:cxn ang="0">
                    <a:pos x="75" y="11"/>
                  </a:cxn>
                  <a:cxn ang="0">
                    <a:pos x="90" y="11"/>
                  </a:cxn>
                  <a:cxn ang="0">
                    <a:pos x="15" y="160"/>
                  </a:cxn>
                </a:cxnLst>
                <a:rect l="0" t="0" r="r" b="b"/>
                <a:pathLst>
                  <a:path w="166" h="165">
                    <a:moveTo>
                      <a:pt x="75" y="4"/>
                    </a:moveTo>
                    <a:cubicBezTo>
                      <a:pt x="77" y="2"/>
                      <a:pt x="80" y="0"/>
                      <a:pt x="83" y="0"/>
                    </a:cubicBezTo>
                    <a:cubicBezTo>
                      <a:pt x="86" y="0"/>
                      <a:pt x="88" y="2"/>
                      <a:pt x="90" y="4"/>
                    </a:cubicBezTo>
                    <a:lnTo>
                      <a:pt x="164" y="153"/>
                    </a:lnTo>
                    <a:cubicBezTo>
                      <a:pt x="166" y="156"/>
                      <a:pt x="165" y="159"/>
                      <a:pt x="164" y="161"/>
                    </a:cubicBezTo>
                    <a:cubicBezTo>
                      <a:pt x="163" y="163"/>
                      <a:pt x="160" y="165"/>
                      <a:pt x="157" y="165"/>
                    </a:cubicBezTo>
                    <a:lnTo>
                      <a:pt x="8" y="165"/>
                    </a:lnTo>
                    <a:cubicBezTo>
                      <a:pt x="5" y="165"/>
                      <a:pt x="3" y="163"/>
                      <a:pt x="1" y="161"/>
                    </a:cubicBezTo>
                    <a:cubicBezTo>
                      <a:pt x="0" y="159"/>
                      <a:pt x="0" y="156"/>
                      <a:pt x="1" y="153"/>
                    </a:cubicBezTo>
                    <a:lnTo>
                      <a:pt x="75" y="4"/>
                    </a:lnTo>
                    <a:close/>
                    <a:moveTo>
                      <a:pt x="15" y="160"/>
                    </a:moveTo>
                    <a:lnTo>
                      <a:pt x="8" y="149"/>
                    </a:lnTo>
                    <a:lnTo>
                      <a:pt x="157" y="149"/>
                    </a:lnTo>
                    <a:lnTo>
                      <a:pt x="150" y="160"/>
                    </a:lnTo>
                    <a:lnTo>
                      <a:pt x="75" y="11"/>
                    </a:lnTo>
                    <a:lnTo>
                      <a:pt x="90" y="11"/>
                    </a:lnTo>
                    <a:lnTo>
                      <a:pt x="15"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78"/>
              <p:cNvSpPr>
                <a:spLocks/>
              </p:cNvSpPr>
              <p:nvPr/>
            </p:nvSpPr>
            <p:spPr bwMode="auto">
              <a:xfrm>
                <a:off x="7519989" y="278765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79"/>
              <p:cNvSpPr>
                <a:spLocks noEditPoints="1"/>
              </p:cNvSpPr>
              <p:nvPr/>
            </p:nvSpPr>
            <p:spPr bwMode="auto">
              <a:xfrm>
                <a:off x="7515226" y="2782889"/>
                <a:ext cx="98425" cy="98425"/>
              </a:xfrm>
              <a:custGeom>
                <a:avLst/>
                <a:gdLst/>
                <a:ahLst/>
                <a:cxnLst>
                  <a:cxn ang="0">
                    <a:pos x="76" y="4"/>
                  </a:cxn>
                  <a:cxn ang="0">
                    <a:pos x="83" y="0"/>
                  </a:cxn>
                  <a:cxn ang="0">
                    <a:pos x="90" y="4"/>
                  </a:cxn>
                  <a:cxn ang="0">
                    <a:pos x="165" y="153"/>
                  </a:cxn>
                  <a:cxn ang="0">
                    <a:pos x="165" y="161"/>
                  </a:cxn>
                  <a:cxn ang="0">
                    <a:pos x="158" y="165"/>
                  </a:cxn>
                  <a:cxn ang="0">
                    <a:pos x="9" y="165"/>
                  </a:cxn>
                  <a:cxn ang="0">
                    <a:pos x="2" y="161"/>
                  </a:cxn>
                  <a:cxn ang="0">
                    <a:pos x="2" y="153"/>
                  </a:cxn>
                  <a:cxn ang="0">
                    <a:pos x="76" y="4"/>
                  </a:cxn>
                  <a:cxn ang="0">
                    <a:pos x="16" y="160"/>
                  </a:cxn>
                  <a:cxn ang="0">
                    <a:pos x="9" y="149"/>
                  </a:cxn>
                  <a:cxn ang="0">
                    <a:pos x="158" y="149"/>
                  </a:cxn>
                  <a:cxn ang="0">
                    <a:pos x="151" y="160"/>
                  </a:cxn>
                  <a:cxn ang="0">
                    <a:pos x="76" y="11"/>
                  </a:cxn>
                  <a:cxn ang="0">
                    <a:pos x="90" y="11"/>
                  </a:cxn>
                  <a:cxn ang="0">
                    <a:pos x="16" y="160"/>
                  </a:cxn>
                </a:cxnLst>
                <a:rect l="0" t="0" r="r" b="b"/>
                <a:pathLst>
                  <a:path w="166" h="165">
                    <a:moveTo>
                      <a:pt x="76" y="4"/>
                    </a:moveTo>
                    <a:cubicBezTo>
                      <a:pt x="77" y="1"/>
                      <a:pt x="80" y="0"/>
                      <a:pt x="83" y="0"/>
                    </a:cubicBezTo>
                    <a:cubicBezTo>
                      <a:pt x="86" y="0"/>
                      <a:pt x="89" y="1"/>
                      <a:pt x="90" y="4"/>
                    </a:cubicBezTo>
                    <a:lnTo>
                      <a:pt x="165" y="153"/>
                    </a:lnTo>
                    <a:cubicBezTo>
                      <a:pt x="166" y="156"/>
                      <a:pt x="166" y="159"/>
                      <a:pt x="165" y="161"/>
                    </a:cubicBezTo>
                    <a:cubicBezTo>
                      <a:pt x="163" y="163"/>
                      <a:pt x="161" y="165"/>
                      <a:pt x="158" y="165"/>
                    </a:cubicBezTo>
                    <a:lnTo>
                      <a:pt x="9" y="165"/>
                    </a:lnTo>
                    <a:cubicBezTo>
                      <a:pt x="6" y="165"/>
                      <a:pt x="3" y="163"/>
                      <a:pt x="2" y="161"/>
                    </a:cubicBezTo>
                    <a:cubicBezTo>
                      <a:pt x="0" y="159"/>
                      <a:pt x="0" y="156"/>
                      <a:pt x="2" y="153"/>
                    </a:cubicBezTo>
                    <a:lnTo>
                      <a:pt x="76" y="4"/>
                    </a:lnTo>
                    <a:close/>
                    <a:moveTo>
                      <a:pt x="16" y="160"/>
                    </a:moveTo>
                    <a:lnTo>
                      <a:pt x="9" y="149"/>
                    </a:lnTo>
                    <a:lnTo>
                      <a:pt x="158" y="149"/>
                    </a:lnTo>
                    <a:lnTo>
                      <a:pt x="151" y="160"/>
                    </a:lnTo>
                    <a:lnTo>
                      <a:pt x="76" y="11"/>
                    </a:lnTo>
                    <a:lnTo>
                      <a:pt x="90"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80"/>
              <p:cNvSpPr>
                <a:spLocks/>
              </p:cNvSpPr>
              <p:nvPr/>
            </p:nvSpPr>
            <p:spPr bwMode="auto">
              <a:xfrm>
                <a:off x="7580314" y="2955926"/>
                <a:ext cx="90488" cy="88900"/>
              </a:xfrm>
              <a:custGeom>
                <a:avLst/>
                <a:gdLst/>
                <a:ahLst/>
                <a:cxnLst>
                  <a:cxn ang="0">
                    <a:pos x="28" y="0"/>
                  </a:cxn>
                  <a:cxn ang="0">
                    <a:pos x="57" y="56"/>
                  </a:cxn>
                  <a:cxn ang="0">
                    <a:pos x="0" y="56"/>
                  </a:cxn>
                  <a:cxn ang="0">
                    <a:pos x="28" y="0"/>
                  </a:cxn>
                </a:cxnLst>
                <a:rect l="0" t="0" r="r" b="b"/>
                <a:pathLst>
                  <a:path w="57" h="56">
                    <a:moveTo>
                      <a:pt x="28" y="0"/>
                    </a:moveTo>
                    <a:lnTo>
                      <a:pt x="57"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81"/>
              <p:cNvSpPr>
                <a:spLocks noEditPoints="1"/>
              </p:cNvSpPr>
              <p:nvPr/>
            </p:nvSpPr>
            <p:spPr bwMode="auto">
              <a:xfrm>
                <a:off x="7575551" y="2951164"/>
                <a:ext cx="100013" cy="98425"/>
              </a:xfrm>
              <a:custGeom>
                <a:avLst/>
                <a:gdLst/>
                <a:ahLst/>
                <a:cxnLst>
                  <a:cxn ang="0">
                    <a:pos x="76" y="5"/>
                  </a:cxn>
                  <a:cxn ang="0">
                    <a:pos x="83" y="0"/>
                  </a:cxn>
                  <a:cxn ang="0">
                    <a:pos x="90" y="5"/>
                  </a:cxn>
                  <a:cxn ang="0">
                    <a:pos x="165" y="154"/>
                  </a:cxn>
                  <a:cxn ang="0">
                    <a:pos x="164" y="161"/>
                  </a:cxn>
                  <a:cxn ang="0">
                    <a:pos x="158" y="165"/>
                  </a:cxn>
                  <a:cxn ang="0">
                    <a:pos x="8" y="165"/>
                  </a:cxn>
                  <a:cxn ang="0">
                    <a:pos x="2" y="161"/>
                  </a:cxn>
                  <a:cxn ang="0">
                    <a:pos x="1" y="154"/>
                  </a:cxn>
                  <a:cxn ang="0">
                    <a:pos x="76" y="5"/>
                  </a:cxn>
                  <a:cxn ang="0">
                    <a:pos x="16" y="161"/>
                  </a:cxn>
                  <a:cxn ang="0">
                    <a:pos x="8" y="149"/>
                  </a:cxn>
                  <a:cxn ang="0">
                    <a:pos x="158" y="149"/>
                  </a:cxn>
                  <a:cxn ang="0">
                    <a:pos x="151" y="161"/>
                  </a:cxn>
                  <a:cxn ang="0">
                    <a:pos x="76" y="12"/>
                  </a:cxn>
                  <a:cxn ang="0">
                    <a:pos x="90" y="12"/>
                  </a:cxn>
                  <a:cxn ang="0">
                    <a:pos x="16"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1"/>
                    </a:cubicBezTo>
                    <a:cubicBezTo>
                      <a:pt x="163" y="164"/>
                      <a:pt x="160" y="165"/>
                      <a:pt x="158" y="165"/>
                    </a:cubicBezTo>
                    <a:lnTo>
                      <a:pt x="8" y="165"/>
                    </a:lnTo>
                    <a:cubicBezTo>
                      <a:pt x="6" y="165"/>
                      <a:pt x="3" y="164"/>
                      <a:pt x="2" y="161"/>
                    </a:cubicBezTo>
                    <a:cubicBezTo>
                      <a:pt x="0" y="159"/>
                      <a:pt x="0" y="156"/>
                      <a:pt x="1" y="154"/>
                    </a:cubicBezTo>
                    <a:lnTo>
                      <a:pt x="76" y="5"/>
                    </a:lnTo>
                    <a:close/>
                    <a:moveTo>
                      <a:pt x="16" y="161"/>
                    </a:moveTo>
                    <a:lnTo>
                      <a:pt x="8" y="149"/>
                    </a:lnTo>
                    <a:lnTo>
                      <a:pt x="158" y="149"/>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82"/>
              <p:cNvSpPr>
                <a:spLocks/>
              </p:cNvSpPr>
              <p:nvPr/>
            </p:nvSpPr>
            <p:spPr bwMode="auto">
              <a:xfrm>
                <a:off x="7964489" y="29368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83"/>
              <p:cNvSpPr>
                <a:spLocks noEditPoints="1"/>
              </p:cNvSpPr>
              <p:nvPr/>
            </p:nvSpPr>
            <p:spPr bwMode="auto">
              <a:xfrm>
                <a:off x="7959726" y="2932114"/>
                <a:ext cx="98425" cy="98425"/>
              </a:xfrm>
              <a:custGeom>
                <a:avLst/>
                <a:gdLst/>
                <a:ahLst/>
                <a:cxnLst>
                  <a:cxn ang="0">
                    <a:pos x="76" y="5"/>
                  </a:cxn>
                  <a:cxn ang="0">
                    <a:pos x="83" y="0"/>
                  </a:cxn>
                  <a:cxn ang="0">
                    <a:pos x="90" y="5"/>
                  </a:cxn>
                  <a:cxn ang="0">
                    <a:pos x="165" y="154"/>
                  </a:cxn>
                  <a:cxn ang="0">
                    <a:pos x="164" y="161"/>
                  </a:cxn>
                  <a:cxn ang="0">
                    <a:pos x="157" y="165"/>
                  </a:cxn>
                  <a:cxn ang="0">
                    <a:pos x="8" y="165"/>
                  </a:cxn>
                  <a:cxn ang="0">
                    <a:pos x="1" y="161"/>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1"/>
                    </a:cubicBezTo>
                    <a:cubicBezTo>
                      <a:pt x="163" y="164"/>
                      <a:pt x="160" y="165"/>
                      <a:pt x="157" y="165"/>
                    </a:cubicBezTo>
                    <a:lnTo>
                      <a:pt x="8" y="165"/>
                    </a:lnTo>
                    <a:cubicBezTo>
                      <a:pt x="5" y="165"/>
                      <a:pt x="3" y="164"/>
                      <a:pt x="1" y="161"/>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sp>
          <p:nvSpPr>
            <p:cNvPr id="143" name="Freeform 225"/>
            <p:cNvSpPr>
              <a:spLocks noEditPoints="1"/>
            </p:cNvSpPr>
            <p:nvPr/>
          </p:nvSpPr>
          <p:spPr bwMode="auto">
            <a:xfrm>
              <a:off x="4940239" y="3118218"/>
              <a:ext cx="1244600" cy="1016000"/>
            </a:xfrm>
            <a:custGeom>
              <a:avLst/>
              <a:gdLst/>
              <a:ahLst/>
              <a:cxnLst>
                <a:cxn ang="0">
                  <a:pos x="0" y="532"/>
                </a:cxn>
                <a:cxn ang="0">
                  <a:pos x="58" y="588"/>
                </a:cxn>
                <a:cxn ang="0">
                  <a:pos x="0" y="588"/>
                </a:cxn>
                <a:cxn ang="0">
                  <a:pos x="58" y="532"/>
                </a:cxn>
                <a:cxn ang="0">
                  <a:pos x="0" y="588"/>
                </a:cxn>
                <a:cxn ang="0">
                  <a:pos x="180" y="208"/>
                </a:cxn>
                <a:cxn ang="0">
                  <a:pos x="244" y="258"/>
                </a:cxn>
                <a:cxn ang="0">
                  <a:pos x="180" y="258"/>
                </a:cxn>
                <a:cxn ang="0">
                  <a:pos x="244" y="208"/>
                </a:cxn>
                <a:cxn ang="0">
                  <a:pos x="180" y="258"/>
                </a:cxn>
                <a:cxn ang="0">
                  <a:pos x="216" y="460"/>
                </a:cxn>
                <a:cxn ang="0">
                  <a:pos x="274" y="516"/>
                </a:cxn>
                <a:cxn ang="0">
                  <a:pos x="216" y="516"/>
                </a:cxn>
                <a:cxn ang="0">
                  <a:pos x="274" y="460"/>
                </a:cxn>
                <a:cxn ang="0">
                  <a:pos x="216" y="516"/>
                </a:cxn>
                <a:cxn ang="0">
                  <a:pos x="438" y="4"/>
                </a:cxn>
                <a:cxn ang="0">
                  <a:pos x="496" y="54"/>
                </a:cxn>
                <a:cxn ang="0">
                  <a:pos x="438" y="54"/>
                </a:cxn>
                <a:cxn ang="0">
                  <a:pos x="496" y="4"/>
                </a:cxn>
                <a:cxn ang="0">
                  <a:pos x="438" y="54"/>
                </a:cxn>
                <a:cxn ang="0">
                  <a:pos x="522" y="316"/>
                </a:cxn>
                <a:cxn ang="0">
                  <a:pos x="580" y="366"/>
                </a:cxn>
                <a:cxn ang="0">
                  <a:pos x="522" y="366"/>
                </a:cxn>
                <a:cxn ang="0">
                  <a:pos x="580" y="316"/>
                </a:cxn>
                <a:cxn ang="0">
                  <a:pos x="522" y="366"/>
                </a:cxn>
                <a:cxn ang="0">
                  <a:pos x="558" y="580"/>
                </a:cxn>
                <a:cxn ang="0">
                  <a:pos x="616" y="636"/>
                </a:cxn>
                <a:cxn ang="0">
                  <a:pos x="558" y="636"/>
                </a:cxn>
                <a:cxn ang="0">
                  <a:pos x="616" y="580"/>
                </a:cxn>
                <a:cxn ang="0">
                  <a:pos x="558" y="636"/>
                </a:cxn>
                <a:cxn ang="0">
                  <a:pos x="726" y="298"/>
                </a:cxn>
                <a:cxn ang="0">
                  <a:pos x="784" y="348"/>
                </a:cxn>
                <a:cxn ang="0">
                  <a:pos x="726" y="348"/>
                </a:cxn>
                <a:cxn ang="0">
                  <a:pos x="784" y="298"/>
                </a:cxn>
                <a:cxn ang="0">
                  <a:pos x="726" y="348"/>
                </a:cxn>
              </a:cxnLst>
              <a:rect l="0" t="0" r="r" b="b"/>
              <a:pathLst>
                <a:path w="784" h="640">
                  <a:moveTo>
                    <a:pt x="54" y="592"/>
                  </a:moveTo>
                  <a:lnTo>
                    <a:pt x="0" y="532"/>
                  </a:lnTo>
                  <a:lnTo>
                    <a:pt x="4" y="528"/>
                  </a:lnTo>
                  <a:lnTo>
                    <a:pt x="58" y="588"/>
                  </a:lnTo>
                  <a:lnTo>
                    <a:pt x="54" y="592"/>
                  </a:lnTo>
                  <a:close/>
                  <a:moveTo>
                    <a:pt x="0" y="588"/>
                  </a:moveTo>
                  <a:lnTo>
                    <a:pt x="54" y="528"/>
                  </a:lnTo>
                  <a:lnTo>
                    <a:pt x="58" y="532"/>
                  </a:lnTo>
                  <a:lnTo>
                    <a:pt x="4" y="592"/>
                  </a:lnTo>
                  <a:lnTo>
                    <a:pt x="0" y="588"/>
                  </a:lnTo>
                  <a:close/>
                  <a:moveTo>
                    <a:pt x="240" y="262"/>
                  </a:moveTo>
                  <a:lnTo>
                    <a:pt x="180" y="208"/>
                  </a:lnTo>
                  <a:lnTo>
                    <a:pt x="184" y="204"/>
                  </a:lnTo>
                  <a:lnTo>
                    <a:pt x="244" y="258"/>
                  </a:lnTo>
                  <a:lnTo>
                    <a:pt x="240" y="262"/>
                  </a:lnTo>
                  <a:close/>
                  <a:moveTo>
                    <a:pt x="180" y="258"/>
                  </a:moveTo>
                  <a:lnTo>
                    <a:pt x="240" y="204"/>
                  </a:lnTo>
                  <a:lnTo>
                    <a:pt x="244" y="208"/>
                  </a:lnTo>
                  <a:lnTo>
                    <a:pt x="184" y="262"/>
                  </a:lnTo>
                  <a:lnTo>
                    <a:pt x="180" y="258"/>
                  </a:lnTo>
                  <a:close/>
                  <a:moveTo>
                    <a:pt x="270" y="520"/>
                  </a:moveTo>
                  <a:lnTo>
                    <a:pt x="216" y="460"/>
                  </a:lnTo>
                  <a:lnTo>
                    <a:pt x="220" y="456"/>
                  </a:lnTo>
                  <a:lnTo>
                    <a:pt x="274" y="516"/>
                  </a:lnTo>
                  <a:lnTo>
                    <a:pt x="270" y="520"/>
                  </a:lnTo>
                  <a:close/>
                  <a:moveTo>
                    <a:pt x="216" y="516"/>
                  </a:moveTo>
                  <a:lnTo>
                    <a:pt x="270" y="456"/>
                  </a:lnTo>
                  <a:lnTo>
                    <a:pt x="274" y="460"/>
                  </a:lnTo>
                  <a:lnTo>
                    <a:pt x="220" y="520"/>
                  </a:lnTo>
                  <a:lnTo>
                    <a:pt x="216" y="516"/>
                  </a:lnTo>
                  <a:close/>
                  <a:moveTo>
                    <a:pt x="492" y="58"/>
                  </a:moveTo>
                  <a:lnTo>
                    <a:pt x="438" y="4"/>
                  </a:lnTo>
                  <a:lnTo>
                    <a:pt x="442" y="0"/>
                  </a:lnTo>
                  <a:lnTo>
                    <a:pt x="496" y="54"/>
                  </a:lnTo>
                  <a:lnTo>
                    <a:pt x="492" y="58"/>
                  </a:lnTo>
                  <a:close/>
                  <a:moveTo>
                    <a:pt x="438" y="54"/>
                  </a:moveTo>
                  <a:lnTo>
                    <a:pt x="492" y="0"/>
                  </a:lnTo>
                  <a:lnTo>
                    <a:pt x="496" y="4"/>
                  </a:lnTo>
                  <a:lnTo>
                    <a:pt x="442" y="58"/>
                  </a:lnTo>
                  <a:lnTo>
                    <a:pt x="438" y="54"/>
                  </a:lnTo>
                  <a:close/>
                  <a:moveTo>
                    <a:pt x="576" y="370"/>
                  </a:moveTo>
                  <a:lnTo>
                    <a:pt x="522" y="316"/>
                  </a:lnTo>
                  <a:lnTo>
                    <a:pt x="526" y="312"/>
                  </a:lnTo>
                  <a:lnTo>
                    <a:pt x="580" y="366"/>
                  </a:lnTo>
                  <a:lnTo>
                    <a:pt x="576" y="370"/>
                  </a:lnTo>
                  <a:close/>
                  <a:moveTo>
                    <a:pt x="522" y="366"/>
                  </a:moveTo>
                  <a:lnTo>
                    <a:pt x="576" y="312"/>
                  </a:lnTo>
                  <a:lnTo>
                    <a:pt x="580" y="316"/>
                  </a:lnTo>
                  <a:lnTo>
                    <a:pt x="526" y="370"/>
                  </a:lnTo>
                  <a:lnTo>
                    <a:pt x="522" y="366"/>
                  </a:lnTo>
                  <a:close/>
                  <a:moveTo>
                    <a:pt x="612" y="640"/>
                  </a:moveTo>
                  <a:lnTo>
                    <a:pt x="558" y="580"/>
                  </a:lnTo>
                  <a:lnTo>
                    <a:pt x="562" y="576"/>
                  </a:lnTo>
                  <a:lnTo>
                    <a:pt x="616" y="636"/>
                  </a:lnTo>
                  <a:lnTo>
                    <a:pt x="612" y="640"/>
                  </a:lnTo>
                  <a:close/>
                  <a:moveTo>
                    <a:pt x="558" y="636"/>
                  </a:moveTo>
                  <a:lnTo>
                    <a:pt x="612" y="576"/>
                  </a:lnTo>
                  <a:lnTo>
                    <a:pt x="616" y="580"/>
                  </a:lnTo>
                  <a:lnTo>
                    <a:pt x="562" y="640"/>
                  </a:lnTo>
                  <a:lnTo>
                    <a:pt x="558" y="636"/>
                  </a:lnTo>
                  <a:close/>
                  <a:moveTo>
                    <a:pt x="780" y="352"/>
                  </a:moveTo>
                  <a:lnTo>
                    <a:pt x="726" y="298"/>
                  </a:lnTo>
                  <a:lnTo>
                    <a:pt x="730" y="294"/>
                  </a:lnTo>
                  <a:lnTo>
                    <a:pt x="784" y="348"/>
                  </a:lnTo>
                  <a:lnTo>
                    <a:pt x="780" y="352"/>
                  </a:lnTo>
                  <a:close/>
                  <a:moveTo>
                    <a:pt x="726" y="348"/>
                  </a:moveTo>
                  <a:lnTo>
                    <a:pt x="780" y="294"/>
                  </a:lnTo>
                  <a:lnTo>
                    <a:pt x="784" y="298"/>
                  </a:lnTo>
                  <a:lnTo>
                    <a:pt x="730" y="352"/>
                  </a:lnTo>
                  <a:lnTo>
                    <a:pt x="726" y="348"/>
                  </a:lnTo>
                  <a:close/>
                </a:path>
              </a:pathLst>
            </a:custGeom>
            <a:solidFill>
              <a:srgbClr val="333333"/>
            </a:solidFill>
            <a:ln w="6" cap="flat">
              <a:solidFill>
                <a:srgbClr val="333333"/>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4052827" y="4116756"/>
              <a:ext cx="2847975" cy="1266825"/>
              <a:chOff x="4533901" y="3181351"/>
              <a:chExt cx="2847975" cy="1266825"/>
            </a:xfrm>
          </p:grpSpPr>
          <p:sp>
            <p:nvSpPr>
              <p:cNvPr id="150" name="Oval 184"/>
              <p:cNvSpPr>
                <a:spLocks noChangeArrowheads="1"/>
              </p:cNvSpPr>
              <p:nvPr/>
            </p:nvSpPr>
            <p:spPr bwMode="auto">
              <a:xfrm>
                <a:off x="4538664" y="4348164"/>
                <a:ext cx="85725"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Oval 186"/>
              <p:cNvSpPr>
                <a:spLocks noChangeArrowheads="1"/>
              </p:cNvSpPr>
              <p:nvPr/>
            </p:nvSpPr>
            <p:spPr bwMode="auto">
              <a:xfrm>
                <a:off x="4548189" y="4043364"/>
                <a:ext cx="85725"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87"/>
              <p:cNvSpPr>
                <a:spLocks noEditPoints="1"/>
              </p:cNvSpPr>
              <p:nvPr/>
            </p:nvSpPr>
            <p:spPr bwMode="auto">
              <a:xfrm>
                <a:off x="4543426" y="40386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3" name="Oval 188"/>
              <p:cNvSpPr>
                <a:spLocks noChangeArrowheads="1"/>
              </p:cNvSpPr>
              <p:nvPr/>
            </p:nvSpPr>
            <p:spPr bwMode="auto">
              <a:xfrm>
                <a:off x="4576764" y="4024314"/>
                <a:ext cx="85725"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89"/>
              <p:cNvSpPr>
                <a:spLocks noEditPoints="1"/>
              </p:cNvSpPr>
              <p:nvPr/>
            </p:nvSpPr>
            <p:spPr bwMode="auto">
              <a:xfrm>
                <a:off x="4572001" y="40195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91"/>
              <p:cNvSpPr>
                <a:spLocks noEditPoints="1"/>
              </p:cNvSpPr>
              <p:nvPr/>
            </p:nvSpPr>
            <p:spPr bwMode="auto">
              <a:xfrm>
                <a:off x="4648201" y="31813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93"/>
              <p:cNvSpPr>
                <a:spLocks noEditPoints="1"/>
              </p:cNvSpPr>
              <p:nvPr/>
            </p:nvSpPr>
            <p:spPr bwMode="auto">
              <a:xfrm>
                <a:off x="4667251" y="35147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95"/>
              <p:cNvSpPr>
                <a:spLocks noEditPoints="1"/>
              </p:cNvSpPr>
              <p:nvPr/>
            </p:nvSpPr>
            <p:spPr bwMode="auto">
              <a:xfrm>
                <a:off x="4714876" y="41338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97"/>
              <p:cNvSpPr>
                <a:spLocks noEditPoints="1"/>
              </p:cNvSpPr>
              <p:nvPr/>
            </p:nvSpPr>
            <p:spPr bwMode="auto">
              <a:xfrm>
                <a:off x="5124451" y="331470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99"/>
              <p:cNvSpPr>
                <a:spLocks noEditPoints="1"/>
              </p:cNvSpPr>
              <p:nvPr/>
            </p:nvSpPr>
            <p:spPr bwMode="auto">
              <a:xfrm>
                <a:off x="5324476" y="369570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201"/>
              <p:cNvSpPr>
                <a:spLocks noEditPoints="1"/>
              </p:cNvSpPr>
              <p:nvPr/>
            </p:nvSpPr>
            <p:spPr bwMode="auto">
              <a:xfrm>
                <a:off x="5505451" y="32956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203"/>
              <p:cNvSpPr>
                <a:spLocks noEditPoints="1"/>
              </p:cNvSpPr>
              <p:nvPr/>
            </p:nvSpPr>
            <p:spPr bwMode="auto">
              <a:xfrm>
                <a:off x="5553076" y="36004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2" name="Oval 204"/>
              <p:cNvSpPr>
                <a:spLocks noChangeArrowheads="1"/>
              </p:cNvSpPr>
              <p:nvPr/>
            </p:nvSpPr>
            <p:spPr bwMode="auto">
              <a:xfrm>
                <a:off x="5843589" y="3995739"/>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08"/>
              <p:cNvSpPr>
                <a:spLocks noEditPoints="1"/>
              </p:cNvSpPr>
              <p:nvPr/>
            </p:nvSpPr>
            <p:spPr bwMode="auto">
              <a:xfrm>
                <a:off x="5886451" y="332422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10"/>
              <p:cNvSpPr>
                <a:spLocks noEditPoints="1"/>
              </p:cNvSpPr>
              <p:nvPr/>
            </p:nvSpPr>
            <p:spPr bwMode="auto">
              <a:xfrm>
                <a:off x="5943601" y="323850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12"/>
              <p:cNvSpPr>
                <a:spLocks noEditPoints="1"/>
              </p:cNvSpPr>
              <p:nvPr/>
            </p:nvSpPr>
            <p:spPr bwMode="auto">
              <a:xfrm>
                <a:off x="5962651" y="349567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214"/>
              <p:cNvSpPr>
                <a:spLocks noEditPoints="1"/>
              </p:cNvSpPr>
              <p:nvPr/>
            </p:nvSpPr>
            <p:spPr bwMode="auto">
              <a:xfrm>
                <a:off x="6048376" y="32956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7" name="Oval 215"/>
              <p:cNvSpPr>
                <a:spLocks noChangeArrowheads="1"/>
              </p:cNvSpPr>
              <p:nvPr/>
            </p:nvSpPr>
            <p:spPr bwMode="auto">
              <a:xfrm>
                <a:off x="6196013" y="3309938"/>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216"/>
              <p:cNvSpPr>
                <a:spLocks noEditPoints="1"/>
              </p:cNvSpPr>
              <p:nvPr/>
            </p:nvSpPr>
            <p:spPr bwMode="auto">
              <a:xfrm>
                <a:off x="6191251" y="33051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218"/>
              <p:cNvSpPr>
                <a:spLocks noEditPoints="1"/>
              </p:cNvSpPr>
              <p:nvPr/>
            </p:nvSpPr>
            <p:spPr bwMode="auto">
              <a:xfrm>
                <a:off x="6229351" y="32956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220"/>
              <p:cNvSpPr>
                <a:spLocks noEditPoints="1"/>
              </p:cNvSpPr>
              <p:nvPr/>
            </p:nvSpPr>
            <p:spPr bwMode="auto">
              <a:xfrm>
                <a:off x="6419851" y="3286126"/>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71" name="Oval 219"/>
              <p:cNvSpPr>
                <a:spLocks noChangeArrowheads="1"/>
              </p:cNvSpPr>
              <p:nvPr/>
            </p:nvSpPr>
            <p:spPr bwMode="auto">
              <a:xfrm>
                <a:off x="6424613" y="3290888"/>
                <a:ext cx="85725"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Oval 221"/>
              <p:cNvSpPr>
                <a:spLocks noChangeArrowheads="1"/>
              </p:cNvSpPr>
              <p:nvPr/>
            </p:nvSpPr>
            <p:spPr bwMode="auto">
              <a:xfrm>
                <a:off x="6605588" y="3671888"/>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Oval 223"/>
              <p:cNvSpPr>
                <a:spLocks noChangeArrowheads="1"/>
              </p:cNvSpPr>
              <p:nvPr/>
            </p:nvSpPr>
            <p:spPr bwMode="auto">
              <a:xfrm>
                <a:off x="7291388" y="3424238"/>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85"/>
              <p:cNvSpPr>
                <a:spLocks noEditPoints="1"/>
              </p:cNvSpPr>
              <p:nvPr/>
            </p:nvSpPr>
            <p:spPr bwMode="auto">
              <a:xfrm>
                <a:off x="4533901" y="43434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75" name="Oval 190"/>
              <p:cNvSpPr>
                <a:spLocks noChangeArrowheads="1"/>
              </p:cNvSpPr>
              <p:nvPr/>
            </p:nvSpPr>
            <p:spPr bwMode="auto">
              <a:xfrm>
                <a:off x="4652964" y="3186114"/>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Oval 192"/>
              <p:cNvSpPr>
                <a:spLocks noChangeArrowheads="1"/>
              </p:cNvSpPr>
              <p:nvPr/>
            </p:nvSpPr>
            <p:spPr bwMode="auto">
              <a:xfrm>
                <a:off x="4672014" y="3519489"/>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Oval 194"/>
              <p:cNvSpPr>
                <a:spLocks noChangeArrowheads="1"/>
              </p:cNvSpPr>
              <p:nvPr/>
            </p:nvSpPr>
            <p:spPr bwMode="auto">
              <a:xfrm>
                <a:off x="4719639" y="4138614"/>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Oval 196"/>
              <p:cNvSpPr>
                <a:spLocks noChangeArrowheads="1"/>
              </p:cNvSpPr>
              <p:nvPr/>
            </p:nvSpPr>
            <p:spPr bwMode="auto">
              <a:xfrm>
                <a:off x="5129214" y="3319464"/>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Oval 198"/>
              <p:cNvSpPr>
                <a:spLocks noChangeArrowheads="1"/>
              </p:cNvSpPr>
              <p:nvPr/>
            </p:nvSpPr>
            <p:spPr bwMode="auto">
              <a:xfrm>
                <a:off x="5329239" y="3700464"/>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Oval 200"/>
              <p:cNvSpPr>
                <a:spLocks noChangeArrowheads="1"/>
              </p:cNvSpPr>
              <p:nvPr/>
            </p:nvSpPr>
            <p:spPr bwMode="auto">
              <a:xfrm>
                <a:off x="5510214" y="3300414"/>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Oval 202"/>
              <p:cNvSpPr>
                <a:spLocks noChangeArrowheads="1"/>
              </p:cNvSpPr>
              <p:nvPr/>
            </p:nvSpPr>
            <p:spPr bwMode="auto">
              <a:xfrm>
                <a:off x="5557839" y="3605214"/>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06"/>
              <p:cNvSpPr>
                <a:spLocks noEditPoints="1"/>
              </p:cNvSpPr>
              <p:nvPr/>
            </p:nvSpPr>
            <p:spPr bwMode="auto">
              <a:xfrm>
                <a:off x="5838826" y="39909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3" name="Oval 207"/>
              <p:cNvSpPr>
                <a:spLocks noChangeArrowheads="1"/>
              </p:cNvSpPr>
              <p:nvPr/>
            </p:nvSpPr>
            <p:spPr bwMode="auto">
              <a:xfrm>
                <a:off x="5891213" y="3328988"/>
                <a:ext cx="95250"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Oval 209"/>
              <p:cNvSpPr>
                <a:spLocks noChangeArrowheads="1"/>
              </p:cNvSpPr>
              <p:nvPr/>
            </p:nvSpPr>
            <p:spPr bwMode="auto">
              <a:xfrm>
                <a:off x="5948363" y="3243263"/>
                <a:ext cx="85725"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Oval 211"/>
              <p:cNvSpPr>
                <a:spLocks noChangeArrowheads="1"/>
              </p:cNvSpPr>
              <p:nvPr/>
            </p:nvSpPr>
            <p:spPr bwMode="auto">
              <a:xfrm>
                <a:off x="5967413" y="3500438"/>
                <a:ext cx="95250"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Oval 213"/>
              <p:cNvSpPr>
                <a:spLocks noChangeArrowheads="1"/>
              </p:cNvSpPr>
              <p:nvPr/>
            </p:nvSpPr>
            <p:spPr bwMode="auto">
              <a:xfrm>
                <a:off x="6053138" y="3300413"/>
                <a:ext cx="85725" cy="95250"/>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Oval 217"/>
              <p:cNvSpPr>
                <a:spLocks noChangeArrowheads="1"/>
              </p:cNvSpPr>
              <p:nvPr/>
            </p:nvSpPr>
            <p:spPr bwMode="auto">
              <a:xfrm>
                <a:off x="6234113" y="3300413"/>
                <a:ext cx="95250" cy="85725"/>
              </a:xfrm>
              <a:prstGeom prst="ellipse">
                <a:avLst/>
              </a:prstGeom>
              <a:solidFill>
                <a:srgbClr val="33CC33"/>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222"/>
              <p:cNvSpPr>
                <a:spLocks noEditPoints="1"/>
              </p:cNvSpPr>
              <p:nvPr/>
            </p:nvSpPr>
            <p:spPr bwMode="auto">
              <a:xfrm>
                <a:off x="6600826" y="36671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24"/>
              <p:cNvSpPr>
                <a:spLocks noEditPoints="1"/>
              </p:cNvSpPr>
              <p:nvPr/>
            </p:nvSpPr>
            <p:spPr bwMode="auto">
              <a:xfrm>
                <a:off x="7286626" y="34194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317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3" name="Group 192"/>
            <p:cNvGrpSpPr/>
            <p:nvPr/>
          </p:nvGrpSpPr>
          <p:grpSpPr>
            <a:xfrm>
              <a:off x="3875026" y="2776905"/>
              <a:ext cx="3878263" cy="2717800"/>
              <a:chOff x="4820557" y="2059214"/>
              <a:chExt cx="3878263" cy="2717800"/>
            </a:xfrm>
          </p:grpSpPr>
          <p:sp>
            <p:nvSpPr>
              <p:cNvPr id="194" name="Freeform 193"/>
              <p:cNvSpPr/>
              <p:nvPr/>
            </p:nvSpPr>
            <p:spPr>
              <a:xfrm>
                <a:off x="4820557" y="2059214"/>
                <a:ext cx="1968500" cy="1257300"/>
              </a:xfrm>
              <a:custGeom>
                <a:avLst/>
                <a:gdLst>
                  <a:gd name="connsiteX0" fmla="*/ 254000 w 1968500"/>
                  <a:gd name="connsiteY0" fmla="*/ 0 h 1257300"/>
                  <a:gd name="connsiteX1" fmla="*/ 0 w 1968500"/>
                  <a:gd name="connsiteY1" fmla="*/ 660400 h 1257300"/>
                  <a:gd name="connsiteX2" fmla="*/ 381000 w 1968500"/>
                  <a:gd name="connsiteY2" fmla="*/ 1231900 h 1257300"/>
                  <a:gd name="connsiteX3" fmla="*/ 1676400 w 1968500"/>
                  <a:gd name="connsiteY3" fmla="*/ 1257300 h 1257300"/>
                  <a:gd name="connsiteX4" fmla="*/ 1968500 w 1968500"/>
                  <a:gd name="connsiteY4" fmla="*/ 533400 h 1257300"/>
                  <a:gd name="connsiteX5" fmla="*/ 1397000 w 1968500"/>
                  <a:gd name="connsiteY5" fmla="*/ 127000 h 1257300"/>
                  <a:gd name="connsiteX6" fmla="*/ 254000 w 1968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500" h="1257300">
                    <a:moveTo>
                      <a:pt x="254000" y="0"/>
                    </a:moveTo>
                    <a:lnTo>
                      <a:pt x="0" y="660400"/>
                    </a:lnTo>
                    <a:lnTo>
                      <a:pt x="381000" y="1231900"/>
                    </a:lnTo>
                    <a:lnTo>
                      <a:pt x="1676400" y="1257300"/>
                    </a:lnTo>
                    <a:lnTo>
                      <a:pt x="1968500" y="533400"/>
                    </a:lnTo>
                    <a:lnTo>
                      <a:pt x="1397000" y="127000"/>
                    </a:lnTo>
                    <a:lnTo>
                      <a:pt x="254000" y="0"/>
                    </a:lnTo>
                    <a:close/>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4820557" y="3380014"/>
                <a:ext cx="3225800" cy="1397000"/>
              </a:xfrm>
              <a:custGeom>
                <a:avLst/>
                <a:gdLst>
                  <a:gd name="connsiteX0" fmla="*/ 152400 w 3225800"/>
                  <a:gd name="connsiteY0" fmla="*/ 63500 h 1397000"/>
                  <a:gd name="connsiteX1" fmla="*/ 0 w 3225800"/>
                  <a:gd name="connsiteY1" fmla="*/ 635000 h 1397000"/>
                  <a:gd name="connsiteX2" fmla="*/ 0 w 3225800"/>
                  <a:gd name="connsiteY2" fmla="*/ 1397000 h 1397000"/>
                  <a:gd name="connsiteX3" fmla="*/ 3225800 w 3225800"/>
                  <a:gd name="connsiteY3" fmla="*/ 381000 h 1397000"/>
                  <a:gd name="connsiteX4" fmla="*/ 3225800 w 3225800"/>
                  <a:gd name="connsiteY4" fmla="*/ 38100 h 1397000"/>
                  <a:gd name="connsiteX5" fmla="*/ 177800 w 3225800"/>
                  <a:gd name="connsiteY5" fmla="*/ 0 h 1397000"/>
                  <a:gd name="connsiteX6" fmla="*/ 152400 w 3225800"/>
                  <a:gd name="connsiteY6" fmla="*/ 635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1397000">
                    <a:moveTo>
                      <a:pt x="152400" y="63500"/>
                    </a:moveTo>
                    <a:lnTo>
                      <a:pt x="0" y="635000"/>
                    </a:lnTo>
                    <a:lnTo>
                      <a:pt x="0" y="1397000"/>
                    </a:lnTo>
                    <a:lnTo>
                      <a:pt x="3225800" y="381000"/>
                    </a:lnTo>
                    <a:lnTo>
                      <a:pt x="3225800" y="38100"/>
                    </a:lnTo>
                    <a:lnTo>
                      <a:pt x="177800" y="0"/>
                    </a:lnTo>
                    <a:lnTo>
                      <a:pt x="152400" y="63500"/>
                    </a:lnTo>
                    <a:close/>
                  </a:path>
                </a:pathLst>
              </a:custGeom>
              <a:noFill/>
              <a:ln w="952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6703332" y="2689452"/>
                <a:ext cx="1995488" cy="652462"/>
              </a:xfrm>
              <a:custGeom>
                <a:avLst/>
                <a:gdLst>
                  <a:gd name="connsiteX0" fmla="*/ 1119188 w 1995488"/>
                  <a:gd name="connsiteY0" fmla="*/ 0 h 652462"/>
                  <a:gd name="connsiteX1" fmla="*/ 1995488 w 1995488"/>
                  <a:gd name="connsiteY1" fmla="*/ 571500 h 652462"/>
                  <a:gd name="connsiteX2" fmla="*/ 1985963 w 1995488"/>
                  <a:gd name="connsiteY2" fmla="*/ 652462 h 652462"/>
                  <a:gd name="connsiteX3" fmla="*/ 0 w 1995488"/>
                  <a:gd name="connsiteY3" fmla="*/ 652462 h 652462"/>
                  <a:gd name="connsiteX4" fmla="*/ 104775 w 1995488"/>
                  <a:gd name="connsiteY4" fmla="*/ 390525 h 652462"/>
                  <a:gd name="connsiteX5" fmla="*/ 1119188 w 1995488"/>
                  <a:gd name="connsiteY5" fmla="*/ 0 h 65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88" h="652462">
                    <a:moveTo>
                      <a:pt x="1119188" y="0"/>
                    </a:moveTo>
                    <a:lnTo>
                      <a:pt x="1995488" y="571500"/>
                    </a:lnTo>
                    <a:lnTo>
                      <a:pt x="1985963" y="652462"/>
                    </a:lnTo>
                    <a:lnTo>
                      <a:pt x="0" y="652462"/>
                    </a:lnTo>
                    <a:lnTo>
                      <a:pt x="104775" y="390525"/>
                    </a:lnTo>
                    <a:lnTo>
                      <a:pt x="1119188" y="0"/>
                    </a:lnTo>
                    <a:close/>
                  </a:path>
                </a:pathLst>
              </a:custGeom>
              <a:noFill/>
              <a:ln w="95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p:cNvGrpSpPr/>
            <p:nvPr/>
          </p:nvGrpSpPr>
          <p:grpSpPr>
            <a:xfrm>
              <a:off x="4014727" y="4164381"/>
              <a:ext cx="2171700" cy="952500"/>
              <a:chOff x="4495801" y="3228976"/>
              <a:chExt cx="2171700" cy="952500"/>
            </a:xfrm>
          </p:grpSpPr>
          <p:grpSp>
            <p:nvGrpSpPr>
              <p:cNvPr id="233" name="Group 232"/>
              <p:cNvGrpSpPr/>
              <p:nvPr/>
            </p:nvGrpSpPr>
            <p:grpSpPr>
              <a:xfrm>
                <a:off x="6376989" y="3243264"/>
                <a:ext cx="157162" cy="138112"/>
                <a:chOff x="6376989" y="3243264"/>
                <a:chExt cx="157162" cy="138112"/>
              </a:xfrm>
            </p:grpSpPr>
            <p:sp>
              <p:nvSpPr>
                <p:cNvPr id="303" name="Oval 110"/>
                <p:cNvSpPr>
                  <a:spLocks noChangeArrowheads="1"/>
                </p:cNvSpPr>
                <p:nvPr/>
              </p:nvSpPr>
              <p:spPr bwMode="auto">
                <a:xfrm>
                  <a:off x="6376989" y="3243264"/>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Oval 112"/>
                <p:cNvSpPr>
                  <a:spLocks noChangeArrowheads="1"/>
                </p:cNvSpPr>
                <p:nvPr/>
              </p:nvSpPr>
              <p:spPr bwMode="auto">
                <a:xfrm>
                  <a:off x="6443664" y="329088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13"/>
                <p:cNvSpPr>
                  <a:spLocks noEditPoints="1"/>
                </p:cNvSpPr>
                <p:nvPr/>
              </p:nvSpPr>
              <p:spPr bwMode="auto">
                <a:xfrm>
                  <a:off x="6438901" y="32861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4" name="Group 233"/>
              <p:cNvGrpSpPr/>
              <p:nvPr/>
            </p:nvGrpSpPr>
            <p:grpSpPr>
              <a:xfrm>
                <a:off x="4495801" y="3228976"/>
                <a:ext cx="2171700" cy="952500"/>
                <a:chOff x="4495801" y="3228976"/>
                <a:chExt cx="2171700" cy="952500"/>
              </a:xfrm>
            </p:grpSpPr>
            <p:grpSp>
              <p:nvGrpSpPr>
                <p:cNvPr id="235" name="Group 234"/>
                <p:cNvGrpSpPr/>
                <p:nvPr/>
              </p:nvGrpSpPr>
              <p:grpSpPr>
                <a:xfrm>
                  <a:off x="6467476" y="3276601"/>
                  <a:ext cx="95250" cy="95250"/>
                  <a:chOff x="6467476" y="3276601"/>
                  <a:chExt cx="95250" cy="95250"/>
                </a:xfrm>
              </p:grpSpPr>
              <p:sp>
                <p:nvSpPr>
                  <p:cNvPr id="301" name="Oval 116"/>
                  <p:cNvSpPr>
                    <a:spLocks noChangeArrowheads="1"/>
                  </p:cNvSpPr>
                  <p:nvPr/>
                </p:nvSpPr>
                <p:spPr bwMode="auto">
                  <a:xfrm>
                    <a:off x="6472239" y="3281364"/>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17"/>
                  <p:cNvSpPr>
                    <a:spLocks noEditPoints="1"/>
                  </p:cNvSpPr>
                  <p:nvPr/>
                </p:nvSpPr>
                <p:spPr bwMode="auto">
                  <a:xfrm>
                    <a:off x="6467476" y="327660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6" name="Group 235"/>
                <p:cNvGrpSpPr/>
                <p:nvPr/>
              </p:nvGrpSpPr>
              <p:grpSpPr>
                <a:xfrm>
                  <a:off x="4495801" y="3228976"/>
                  <a:ext cx="2171700" cy="952500"/>
                  <a:chOff x="4495801" y="3228976"/>
                  <a:chExt cx="2171700" cy="952500"/>
                </a:xfrm>
              </p:grpSpPr>
              <p:grpSp>
                <p:nvGrpSpPr>
                  <p:cNvPr id="237" name="Group 236"/>
                  <p:cNvGrpSpPr/>
                  <p:nvPr/>
                </p:nvGrpSpPr>
                <p:grpSpPr>
                  <a:xfrm>
                    <a:off x="5705476" y="3829051"/>
                    <a:ext cx="95250" cy="95250"/>
                    <a:chOff x="5705476" y="3829051"/>
                    <a:chExt cx="95250" cy="95250"/>
                  </a:xfrm>
                </p:grpSpPr>
                <p:sp>
                  <p:nvSpPr>
                    <p:cNvPr id="299" name="Oval 86"/>
                    <p:cNvSpPr>
                      <a:spLocks noChangeArrowheads="1"/>
                    </p:cNvSpPr>
                    <p:nvPr/>
                  </p:nvSpPr>
                  <p:spPr bwMode="auto">
                    <a:xfrm>
                      <a:off x="5710239" y="3833814"/>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87"/>
                    <p:cNvSpPr>
                      <a:spLocks noEditPoints="1"/>
                    </p:cNvSpPr>
                    <p:nvPr/>
                  </p:nvSpPr>
                  <p:spPr bwMode="auto">
                    <a:xfrm>
                      <a:off x="5705476" y="38290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8" name="Group 237"/>
                  <p:cNvGrpSpPr/>
                  <p:nvPr/>
                </p:nvGrpSpPr>
                <p:grpSpPr>
                  <a:xfrm>
                    <a:off x="5848351" y="3352801"/>
                    <a:ext cx="95250" cy="104775"/>
                    <a:chOff x="5848351" y="3352801"/>
                    <a:chExt cx="95250" cy="104775"/>
                  </a:xfrm>
                </p:grpSpPr>
                <p:sp>
                  <p:nvSpPr>
                    <p:cNvPr id="297" name="Oval 88"/>
                    <p:cNvSpPr>
                      <a:spLocks noChangeArrowheads="1"/>
                    </p:cNvSpPr>
                    <p:nvPr/>
                  </p:nvSpPr>
                  <p:spPr bwMode="auto">
                    <a:xfrm>
                      <a:off x="5853114" y="3357564"/>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89"/>
                    <p:cNvSpPr>
                      <a:spLocks noEditPoints="1"/>
                    </p:cNvSpPr>
                    <p:nvPr/>
                  </p:nvSpPr>
                  <p:spPr bwMode="auto">
                    <a:xfrm>
                      <a:off x="5848351" y="33528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9" name="Group 238"/>
                  <p:cNvGrpSpPr/>
                  <p:nvPr/>
                </p:nvGrpSpPr>
                <p:grpSpPr>
                  <a:xfrm>
                    <a:off x="4495801" y="3562351"/>
                    <a:ext cx="1476375" cy="619125"/>
                    <a:chOff x="4495801" y="3562351"/>
                    <a:chExt cx="1476375" cy="619125"/>
                  </a:xfrm>
                </p:grpSpPr>
                <p:grpSp>
                  <p:nvGrpSpPr>
                    <p:cNvPr id="274" name="Group 273"/>
                    <p:cNvGrpSpPr/>
                    <p:nvPr/>
                  </p:nvGrpSpPr>
                  <p:grpSpPr>
                    <a:xfrm>
                      <a:off x="5505451" y="3562351"/>
                      <a:ext cx="95250" cy="95250"/>
                      <a:chOff x="5505451" y="3562351"/>
                      <a:chExt cx="95250" cy="95250"/>
                    </a:xfrm>
                  </p:grpSpPr>
                  <p:sp>
                    <p:nvSpPr>
                      <p:cNvPr id="295" name="Oval 84"/>
                      <p:cNvSpPr>
                        <a:spLocks noChangeArrowheads="1"/>
                      </p:cNvSpPr>
                      <p:nvPr/>
                    </p:nvSpPr>
                    <p:spPr bwMode="auto">
                      <a:xfrm>
                        <a:off x="5510214" y="3567114"/>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85"/>
                      <p:cNvSpPr>
                        <a:spLocks noEditPoints="1"/>
                      </p:cNvSpPr>
                      <p:nvPr/>
                    </p:nvSpPr>
                    <p:spPr bwMode="auto">
                      <a:xfrm>
                        <a:off x="5505451" y="35623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5" name="Group 274"/>
                    <p:cNvGrpSpPr/>
                    <p:nvPr/>
                  </p:nvGrpSpPr>
                  <p:grpSpPr>
                    <a:xfrm>
                      <a:off x="4495801" y="3667126"/>
                      <a:ext cx="1476375" cy="514350"/>
                      <a:chOff x="4495801" y="3667126"/>
                      <a:chExt cx="1476375" cy="514350"/>
                    </a:xfrm>
                  </p:grpSpPr>
                  <p:grpSp>
                    <p:nvGrpSpPr>
                      <p:cNvPr id="276" name="Group 275"/>
                      <p:cNvGrpSpPr/>
                      <p:nvPr/>
                    </p:nvGrpSpPr>
                    <p:grpSpPr>
                      <a:xfrm>
                        <a:off x="4495801" y="3667126"/>
                        <a:ext cx="95250" cy="95250"/>
                        <a:chOff x="4495801" y="3667126"/>
                        <a:chExt cx="95250" cy="95250"/>
                      </a:xfrm>
                    </p:grpSpPr>
                    <p:sp>
                      <p:nvSpPr>
                        <p:cNvPr id="293" name="Oval 74"/>
                        <p:cNvSpPr>
                          <a:spLocks noChangeArrowheads="1"/>
                        </p:cNvSpPr>
                        <p:nvPr/>
                      </p:nvSpPr>
                      <p:spPr bwMode="auto">
                        <a:xfrm>
                          <a:off x="4500564" y="367188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75"/>
                        <p:cNvSpPr>
                          <a:spLocks noEditPoints="1"/>
                        </p:cNvSpPr>
                        <p:nvPr/>
                      </p:nvSpPr>
                      <p:spPr bwMode="auto">
                        <a:xfrm>
                          <a:off x="4495801" y="36671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7" name="Group 276"/>
                      <p:cNvGrpSpPr/>
                      <p:nvPr/>
                    </p:nvGrpSpPr>
                    <p:grpSpPr>
                      <a:xfrm>
                        <a:off x="4914901" y="4076701"/>
                        <a:ext cx="95250" cy="104775"/>
                        <a:chOff x="4914901" y="4076701"/>
                        <a:chExt cx="95250" cy="104775"/>
                      </a:xfrm>
                    </p:grpSpPr>
                    <p:sp>
                      <p:nvSpPr>
                        <p:cNvPr id="291" name="Oval 76"/>
                        <p:cNvSpPr>
                          <a:spLocks noChangeArrowheads="1"/>
                        </p:cNvSpPr>
                        <p:nvPr/>
                      </p:nvSpPr>
                      <p:spPr bwMode="auto">
                        <a:xfrm>
                          <a:off x="4919664" y="4081464"/>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77"/>
                        <p:cNvSpPr>
                          <a:spLocks noEditPoints="1"/>
                        </p:cNvSpPr>
                        <p:nvPr/>
                      </p:nvSpPr>
                      <p:spPr bwMode="auto">
                        <a:xfrm>
                          <a:off x="4914901" y="40767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8" name="Group 277"/>
                      <p:cNvGrpSpPr/>
                      <p:nvPr/>
                    </p:nvGrpSpPr>
                    <p:grpSpPr>
                      <a:xfrm>
                        <a:off x="5381626" y="3914776"/>
                        <a:ext cx="104775" cy="95250"/>
                        <a:chOff x="5381626" y="3914776"/>
                        <a:chExt cx="104775" cy="95250"/>
                      </a:xfrm>
                    </p:grpSpPr>
                    <p:sp>
                      <p:nvSpPr>
                        <p:cNvPr id="289" name="Oval 80"/>
                        <p:cNvSpPr>
                          <a:spLocks noChangeArrowheads="1"/>
                        </p:cNvSpPr>
                        <p:nvPr/>
                      </p:nvSpPr>
                      <p:spPr bwMode="auto">
                        <a:xfrm>
                          <a:off x="5386389" y="3919539"/>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1"/>
                        <p:cNvSpPr>
                          <a:spLocks noEditPoints="1"/>
                        </p:cNvSpPr>
                        <p:nvPr/>
                      </p:nvSpPr>
                      <p:spPr bwMode="auto">
                        <a:xfrm>
                          <a:off x="5381626" y="391477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9" name="Group 278"/>
                      <p:cNvGrpSpPr/>
                      <p:nvPr/>
                    </p:nvGrpSpPr>
                    <p:grpSpPr>
                      <a:xfrm>
                        <a:off x="5191126" y="3714751"/>
                        <a:ext cx="400050" cy="190500"/>
                        <a:chOff x="5191126" y="3714751"/>
                        <a:chExt cx="400050" cy="190500"/>
                      </a:xfrm>
                    </p:grpSpPr>
                    <p:sp>
                      <p:nvSpPr>
                        <p:cNvPr id="285" name="Oval 78"/>
                        <p:cNvSpPr>
                          <a:spLocks noChangeArrowheads="1"/>
                        </p:cNvSpPr>
                        <p:nvPr/>
                      </p:nvSpPr>
                      <p:spPr bwMode="auto">
                        <a:xfrm>
                          <a:off x="5195889" y="3719514"/>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79"/>
                        <p:cNvSpPr>
                          <a:spLocks noEditPoints="1"/>
                        </p:cNvSpPr>
                        <p:nvPr/>
                      </p:nvSpPr>
                      <p:spPr bwMode="auto">
                        <a:xfrm>
                          <a:off x="5191126" y="37147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87" name="Oval 82"/>
                        <p:cNvSpPr>
                          <a:spLocks noChangeArrowheads="1"/>
                        </p:cNvSpPr>
                        <p:nvPr/>
                      </p:nvSpPr>
                      <p:spPr bwMode="auto">
                        <a:xfrm>
                          <a:off x="5500689" y="3814764"/>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3"/>
                        <p:cNvSpPr>
                          <a:spLocks noEditPoints="1"/>
                        </p:cNvSpPr>
                        <p:nvPr/>
                      </p:nvSpPr>
                      <p:spPr bwMode="auto">
                        <a:xfrm>
                          <a:off x="5495926" y="381000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0" name="Group 279"/>
                      <p:cNvGrpSpPr/>
                      <p:nvPr/>
                    </p:nvGrpSpPr>
                    <p:grpSpPr>
                      <a:xfrm>
                        <a:off x="5857876" y="3857626"/>
                        <a:ext cx="114300" cy="123825"/>
                        <a:chOff x="5857876" y="3857626"/>
                        <a:chExt cx="114300" cy="123825"/>
                      </a:xfrm>
                    </p:grpSpPr>
                    <p:sp>
                      <p:nvSpPr>
                        <p:cNvPr id="281" name="Oval 90"/>
                        <p:cNvSpPr>
                          <a:spLocks noChangeArrowheads="1"/>
                        </p:cNvSpPr>
                        <p:nvPr/>
                      </p:nvSpPr>
                      <p:spPr bwMode="auto">
                        <a:xfrm>
                          <a:off x="5862639" y="3862389"/>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91"/>
                        <p:cNvSpPr>
                          <a:spLocks noEditPoints="1"/>
                        </p:cNvSpPr>
                        <p:nvPr/>
                      </p:nvSpPr>
                      <p:spPr bwMode="auto">
                        <a:xfrm>
                          <a:off x="5857876" y="38576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83" name="Oval 92"/>
                        <p:cNvSpPr>
                          <a:spLocks noChangeArrowheads="1"/>
                        </p:cNvSpPr>
                        <p:nvPr/>
                      </p:nvSpPr>
                      <p:spPr bwMode="auto">
                        <a:xfrm>
                          <a:off x="5872164" y="3881439"/>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93"/>
                        <p:cNvSpPr>
                          <a:spLocks noEditPoints="1"/>
                        </p:cNvSpPr>
                        <p:nvPr/>
                      </p:nvSpPr>
                      <p:spPr bwMode="auto">
                        <a:xfrm>
                          <a:off x="5867401" y="387667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240" name="Group 239"/>
                  <p:cNvGrpSpPr/>
                  <p:nvPr/>
                </p:nvGrpSpPr>
                <p:grpSpPr>
                  <a:xfrm>
                    <a:off x="5905501" y="3448051"/>
                    <a:ext cx="95250" cy="104775"/>
                    <a:chOff x="5905501" y="3448051"/>
                    <a:chExt cx="95250" cy="104775"/>
                  </a:xfrm>
                </p:grpSpPr>
                <p:sp>
                  <p:nvSpPr>
                    <p:cNvPr id="272" name="Oval 94"/>
                    <p:cNvSpPr>
                      <a:spLocks noChangeArrowheads="1"/>
                    </p:cNvSpPr>
                    <p:nvPr/>
                  </p:nvSpPr>
                  <p:spPr bwMode="auto">
                    <a:xfrm>
                      <a:off x="5910264" y="3452814"/>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95"/>
                    <p:cNvSpPr>
                      <a:spLocks noEditPoints="1"/>
                    </p:cNvSpPr>
                    <p:nvPr/>
                  </p:nvSpPr>
                  <p:spPr bwMode="auto">
                    <a:xfrm>
                      <a:off x="5905501" y="34480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1" name="Group 240"/>
                  <p:cNvGrpSpPr/>
                  <p:nvPr/>
                </p:nvGrpSpPr>
                <p:grpSpPr>
                  <a:xfrm>
                    <a:off x="5972176" y="3571876"/>
                    <a:ext cx="95250" cy="104775"/>
                    <a:chOff x="5972176" y="3571876"/>
                    <a:chExt cx="95250" cy="104775"/>
                  </a:xfrm>
                </p:grpSpPr>
                <p:sp>
                  <p:nvSpPr>
                    <p:cNvPr id="270" name="Oval 96"/>
                    <p:cNvSpPr>
                      <a:spLocks noChangeArrowheads="1"/>
                    </p:cNvSpPr>
                    <p:nvPr/>
                  </p:nvSpPr>
                  <p:spPr bwMode="auto">
                    <a:xfrm>
                      <a:off x="5976939" y="3576639"/>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97"/>
                    <p:cNvSpPr>
                      <a:spLocks noEditPoints="1"/>
                    </p:cNvSpPr>
                    <p:nvPr/>
                  </p:nvSpPr>
                  <p:spPr bwMode="auto">
                    <a:xfrm>
                      <a:off x="5972176" y="3571876"/>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2" name="Group 241"/>
                  <p:cNvGrpSpPr/>
                  <p:nvPr/>
                </p:nvGrpSpPr>
                <p:grpSpPr>
                  <a:xfrm>
                    <a:off x="6076951" y="3686176"/>
                    <a:ext cx="95250" cy="95250"/>
                    <a:chOff x="6076951" y="3686176"/>
                    <a:chExt cx="95250" cy="95250"/>
                  </a:xfrm>
                </p:grpSpPr>
                <p:sp>
                  <p:nvSpPr>
                    <p:cNvPr id="268" name="Oval 98"/>
                    <p:cNvSpPr>
                      <a:spLocks noChangeArrowheads="1"/>
                    </p:cNvSpPr>
                    <p:nvPr/>
                  </p:nvSpPr>
                  <p:spPr bwMode="auto">
                    <a:xfrm>
                      <a:off x="6081714" y="369093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99"/>
                    <p:cNvSpPr>
                      <a:spLocks noEditPoints="1"/>
                    </p:cNvSpPr>
                    <p:nvPr/>
                  </p:nvSpPr>
                  <p:spPr bwMode="auto">
                    <a:xfrm>
                      <a:off x="6076951" y="36861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3" name="Group 242"/>
                  <p:cNvGrpSpPr/>
                  <p:nvPr/>
                </p:nvGrpSpPr>
                <p:grpSpPr>
                  <a:xfrm>
                    <a:off x="6105526" y="3629026"/>
                    <a:ext cx="95250" cy="95250"/>
                    <a:chOff x="6105526" y="3629026"/>
                    <a:chExt cx="95250" cy="95250"/>
                  </a:xfrm>
                </p:grpSpPr>
                <p:sp>
                  <p:nvSpPr>
                    <p:cNvPr id="266" name="Oval 100"/>
                    <p:cNvSpPr>
                      <a:spLocks noChangeArrowheads="1"/>
                    </p:cNvSpPr>
                    <p:nvPr/>
                  </p:nvSpPr>
                  <p:spPr bwMode="auto">
                    <a:xfrm>
                      <a:off x="6110289" y="363378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01"/>
                    <p:cNvSpPr>
                      <a:spLocks noEditPoints="1"/>
                    </p:cNvSpPr>
                    <p:nvPr/>
                  </p:nvSpPr>
                  <p:spPr bwMode="auto">
                    <a:xfrm>
                      <a:off x="6105526" y="36290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4" name="Group 243"/>
                  <p:cNvGrpSpPr/>
                  <p:nvPr/>
                </p:nvGrpSpPr>
                <p:grpSpPr>
                  <a:xfrm>
                    <a:off x="6172201" y="3571876"/>
                    <a:ext cx="104775" cy="104775"/>
                    <a:chOff x="6172201" y="3571876"/>
                    <a:chExt cx="104775" cy="104775"/>
                  </a:xfrm>
                </p:grpSpPr>
                <p:sp>
                  <p:nvSpPr>
                    <p:cNvPr id="264" name="Oval 102"/>
                    <p:cNvSpPr>
                      <a:spLocks noChangeArrowheads="1"/>
                    </p:cNvSpPr>
                    <p:nvPr/>
                  </p:nvSpPr>
                  <p:spPr bwMode="auto">
                    <a:xfrm>
                      <a:off x="6176964" y="3576639"/>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103"/>
                    <p:cNvSpPr>
                      <a:spLocks noEditPoints="1"/>
                    </p:cNvSpPr>
                    <p:nvPr/>
                  </p:nvSpPr>
                  <p:spPr bwMode="auto">
                    <a:xfrm>
                      <a:off x="6172201" y="357187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5" name="Group 244"/>
                  <p:cNvGrpSpPr/>
                  <p:nvPr/>
                </p:nvGrpSpPr>
                <p:grpSpPr>
                  <a:xfrm>
                    <a:off x="6200776" y="3438526"/>
                    <a:ext cx="104775" cy="104775"/>
                    <a:chOff x="6200776" y="3438526"/>
                    <a:chExt cx="104775" cy="104775"/>
                  </a:xfrm>
                </p:grpSpPr>
                <p:sp>
                  <p:nvSpPr>
                    <p:cNvPr id="262" name="Oval 104"/>
                    <p:cNvSpPr>
                      <a:spLocks noChangeArrowheads="1"/>
                    </p:cNvSpPr>
                    <p:nvPr/>
                  </p:nvSpPr>
                  <p:spPr bwMode="auto">
                    <a:xfrm>
                      <a:off x="6205539" y="3443289"/>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05"/>
                    <p:cNvSpPr>
                      <a:spLocks noEditPoints="1"/>
                    </p:cNvSpPr>
                    <p:nvPr/>
                  </p:nvSpPr>
                  <p:spPr bwMode="auto">
                    <a:xfrm>
                      <a:off x="6200776" y="343852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6" name="Group 245"/>
                  <p:cNvGrpSpPr/>
                  <p:nvPr/>
                </p:nvGrpSpPr>
                <p:grpSpPr>
                  <a:xfrm>
                    <a:off x="6219826" y="3381376"/>
                    <a:ext cx="95250" cy="95250"/>
                    <a:chOff x="6219826" y="3381376"/>
                    <a:chExt cx="95250" cy="95250"/>
                  </a:xfrm>
                </p:grpSpPr>
                <p:sp>
                  <p:nvSpPr>
                    <p:cNvPr id="260" name="Oval 106"/>
                    <p:cNvSpPr>
                      <a:spLocks noChangeArrowheads="1"/>
                    </p:cNvSpPr>
                    <p:nvPr/>
                  </p:nvSpPr>
                  <p:spPr bwMode="auto">
                    <a:xfrm>
                      <a:off x="6224589" y="338613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107"/>
                    <p:cNvSpPr>
                      <a:spLocks noEditPoints="1"/>
                    </p:cNvSpPr>
                    <p:nvPr/>
                  </p:nvSpPr>
                  <p:spPr bwMode="auto">
                    <a:xfrm>
                      <a:off x="6219826" y="33813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7" name="Group 246"/>
                  <p:cNvGrpSpPr/>
                  <p:nvPr/>
                </p:nvGrpSpPr>
                <p:grpSpPr>
                  <a:xfrm>
                    <a:off x="6238876" y="3228976"/>
                    <a:ext cx="95250" cy="104775"/>
                    <a:chOff x="6238876" y="3228976"/>
                    <a:chExt cx="95250" cy="104775"/>
                  </a:xfrm>
                </p:grpSpPr>
                <p:sp>
                  <p:nvSpPr>
                    <p:cNvPr id="258" name="Oval 108"/>
                    <p:cNvSpPr>
                      <a:spLocks noChangeArrowheads="1"/>
                    </p:cNvSpPr>
                    <p:nvPr/>
                  </p:nvSpPr>
                  <p:spPr bwMode="auto">
                    <a:xfrm>
                      <a:off x="6243639" y="3233739"/>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109"/>
                    <p:cNvSpPr>
                      <a:spLocks noEditPoints="1"/>
                    </p:cNvSpPr>
                    <p:nvPr/>
                  </p:nvSpPr>
                  <p:spPr bwMode="auto">
                    <a:xfrm>
                      <a:off x="6238876" y="3228976"/>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sp>
                <p:nvSpPr>
                  <p:cNvPr id="248" name="Freeform 111"/>
                  <p:cNvSpPr>
                    <a:spLocks noEditPoints="1"/>
                  </p:cNvSpPr>
                  <p:nvPr/>
                </p:nvSpPr>
                <p:spPr bwMode="auto">
                  <a:xfrm>
                    <a:off x="6372226" y="323850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249" name="Group 248"/>
                  <p:cNvGrpSpPr/>
                  <p:nvPr/>
                </p:nvGrpSpPr>
                <p:grpSpPr>
                  <a:xfrm>
                    <a:off x="6438901" y="3486151"/>
                    <a:ext cx="95250" cy="104775"/>
                    <a:chOff x="6438901" y="3486151"/>
                    <a:chExt cx="95250" cy="104775"/>
                  </a:xfrm>
                </p:grpSpPr>
                <p:sp>
                  <p:nvSpPr>
                    <p:cNvPr id="256" name="Oval 114"/>
                    <p:cNvSpPr>
                      <a:spLocks noChangeArrowheads="1"/>
                    </p:cNvSpPr>
                    <p:nvPr/>
                  </p:nvSpPr>
                  <p:spPr bwMode="auto">
                    <a:xfrm>
                      <a:off x="6443664" y="3490914"/>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115"/>
                    <p:cNvSpPr>
                      <a:spLocks noEditPoints="1"/>
                    </p:cNvSpPr>
                    <p:nvPr/>
                  </p:nvSpPr>
                  <p:spPr bwMode="auto">
                    <a:xfrm>
                      <a:off x="6438901" y="34861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0" name="Group 249"/>
                  <p:cNvGrpSpPr/>
                  <p:nvPr/>
                </p:nvGrpSpPr>
                <p:grpSpPr>
                  <a:xfrm>
                    <a:off x="6467476" y="3581401"/>
                    <a:ext cx="95250" cy="104775"/>
                    <a:chOff x="6467476" y="3581401"/>
                    <a:chExt cx="95250" cy="104775"/>
                  </a:xfrm>
                </p:grpSpPr>
                <p:sp>
                  <p:nvSpPr>
                    <p:cNvPr id="254" name="Oval 118"/>
                    <p:cNvSpPr>
                      <a:spLocks noChangeArrowheads="1"/>
                    </p:cNvSpPr>
                    <p:nvPr/>
                  </p:nvSpPr>
                  <p:spPr bwMode="auto">
                    <a:xfrm>
                      <a:off x="6472239" y="3586164"/>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119"/>
                    <p:cNvSpPr>
                      <a:spLocks noEditPoints="1"/>
                    </p:cNvSpPr>
                    <p:nvPr/>
                  </p:nvSpPr>
                  <p:spPr bwMode="auto">
                    <a:xfrm>
                      <a:off x="6467476" y="35814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1" name="Group 250"/>
                  <p:cNvGrpSpPr/>
                  <p:nvPr/>
                </p:nvGrpSpPr>
                <p:grpSpPr>
                  <a:xfrm>
                    <a:off x="6572251" y="3514726"/>
                    <a:ext cx="95250" cy="95250"/>
                    <a:chOff x="6572251" y="3514726"/>
                    <a:chExt cx="95250" cy="95250"/>
                  </a:xfrm>
                </p:grpSpPr>
                <p:sp>
                  <p:nvSpPr>
                    <p:cNvPr id="252" name="Oval 120"/>
                    <p:cNvSpPr>
                      <a:spLocks noChangeArrowheads="1"/>
                    </p:cNvSpPr>
                    <p:nvPr/>
                  </p:nvSpPr>
                  <p:spPr bwMode="auto">
                    <a:xfrm>
                      <a:off x="6577014" y="3519489"/>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121"/>
                    <p:cNvSpPr>
                      <a:spLocks noEditPoints="1"/>
                    </p:cNvSpPr>
                    <p:nvPr/>
                  </p:nvSpPr>
                  <p:spPr bwMode="auto">
                    <a:xfrm>
                      <a:off x="6572251" y="35147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200" name="Group 199"/>
            <p:cNvGrpSpPr/>
            <p:nvPr/>
          </p:nvGrpSpPr>
          <p:grpSpPr>
            <a:xfrm>
              <a:off x="3077649" y="2686418"/>
              <a:ext cx="4728028" cy="3228975"/>
              <a:chOff x="4023180" y="1968727"/>
              <a:chExt cx="4728028" cy="3228975"/>
            </a:xfrm>
          </p:grpSpPr>
          <p:sp>
            <p:nvSpPr>
              <p:cNvPr id="201" name="Rectangle 247"/>
              <p:cNvSpPr>
                <a:spLocks noChangeArrowheads="1"/>
              </p:cNvSpPr>
              <p:nvPr/>
            </p:nvSpPr>
            <p:spPr bwMode="auto">
              <a:xfrm>
                <a:off x="5306047" y="4903748"/>
                <a:ext cx="21830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pitchFamily="34" charset="0"/>
                  </a:rPr>
                  <a:t>Adaptation (last/first</a:t>
                </a:r>
                <a:r>
                  <a:rPr kumimoji="0" lang="en-US" sz="1200" b="0" i="1" u="none" strike="noStrike" cap="none" normalizeH="0" dirty="0">
                    <a:ln>
                      <a:noFill/>
                    </a:ln>
                    <a:solidFill>
                      <a:srgbClr val="000000"/>
                    </a:solidFill>
                    <a:effectLst/>
                    <a:latin typeface="Arial" pitchFamily="34" charset="0"/>
                  </a:rPr>
                  <a:t> AP interval)</a:t>
                </a:r>
                <a:endParaRPr kumimoji="0" lang="en-US" sz="1800" b="0" i="0" u="none" strike="noStrike" cap="none" normalizeH="0" baseline="0" dirty="0">
                  <a:ln>
                    <a:noFill/>
                  </a:ln>
                  <a:solidFill>
                    <a:schemeClr val="tx1"/>
                  </a:solidFill>
                  <a:effectLst/>
                  <a:latin typeface="Arial" pitchFamily="34" charset="0"/>
                </a:endParaRPr>
              </a:p>
            </p:txBody>
          </p:sp>
          <p:grpSp>
            <p:nvGrpSpPr>
              <p:cNvPr id="202" name="Group 201"/>
              <p:cNvGrpSpPr/>
              <p:nvPr/>
            </p:nvGrpSpPr>
            <p:grpSpPr>
              <a:xfrm>
                <a:off x="4023180" y="1968727"/>
                <a:ext cx="4728028" cy="3228975"/>
                <a:chOff x="4023180" y="1968727"/>
                <a:chExt cx="4728028" cy="3228975"/>
              </a:xfrm>
            </p:grpSpPr>
            <p:grpSp>
              <p:nvGrpSpPr>
                <p:cNvPr id="203" name="Group 202"/>
                <p:cNvGrpSpPr/>
                <p:nvPr/>
              </p:nvGrpSpPr>
              <p:grpSpPr>
                <a:xfrm>
                  <a:off x="4436383" y="3332390"/>
                  <a:ext cx="4314825" cy="188922"/>
                  <a:chOff x="4436383" y="3332390"/>
                  <a:chExt cx="4314825" cy="188922"/>
                </a:xfrm>
              </p:grpSpPr>
              <p:sp>
                <p:nvSpPr>
                  <p:cNvPr id="220" name="Rectangle 8"/>
                  <p:cNvSpPr>
                    <a:spLocks noChangeArrowheads="1"/>
                  </p:cNvSpPr>
                  <p:nvPr/>
                </p:nvSpPr>
                <p:spPr bwMode="auto">
                  <a:xfrm>
                    <a:off x="4526871" y="3332390"/>
                    <a:ext cx="4086225" cy="9525"/>
                  </a:xfrm>
                  <a:prstGeom prst="rect">
                    <a:avLst/>
                  </a:pr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9"/>
                  <p:cNvSpPr>
                    <a:spLocks noEditPoints="1"/>
                  </p:cNvSpPr>
                  <p:nvPr/>
                </p:nvSpPr>
                <p:spPr bwMode="auto">
                  <a:xfrm>
                    <a:off x="4522108" y="3337153"/>
                    <a:ext cx="4095750" cy="38100"/>
                  </a:xfrm>
                  <a:custGeom>
                    <a:avLst/>
                    <a:gdLst/>
                    <a:ahLst/>
                    <a:cxnLst>
                      <a:cxn ang="0">
                        <a:pos x="6" y="0"/>
                      </a:cxn>
                      <a:cxn ang="0">
                        <a:pos x="6" y="24"/>
                      </a:cxn>
                      <a:cxn ang="0">
                        <a:pos x="0" y="24"/>
                      </a:cxn>
                      <a:cxn ang="0">
                        <a:pos x="0" y="0"/>
                      </a:cxn>
                      <a:cxn ang="0">
                        <a:pos x="6" y="0"/>
                      </a:cxn>
                      <a:cxn ang="0">
                        <a:pos x="516" y="0"/>
                      </a:cxn>
                      <a:cxn ang="0">
                        <a:pos x="516" y="24"/>
                      </a:cxn>
                      <a:cxn ang="0">
                        <a:pos x="510" y="24"/>
                      </a:cxn>
                      <a:cxn ang="0">
                        <a:pos x="510" y="0"/>
                      </a:cxn>
                      <a:cxn ang="0">
                        <a:pos x="516" y="0"/>
                      </a:cxn>
                      <a:cxn ang="0">
                        <a:pos x="1032" y="0"/>
                      </a:cxn>
                      <a:cxn ang="0">
                        <a:pos x="1032" y="24"/>
                      </a:cxn>
                      <a:cxn ang="0">
                        <a:pos x="1026" y="24"/>
                      </a:cxn>
                      <a:cxn ang="0">
                        <a:pos x="1026" y="0"/>
                      </a:cxn>
                      <a:cxn ang="0">
                        <a:pos x="1032" y="0"/>
                      </a:cxn>
                      <a:cxn ang="0">
                        <a:pos x="1548" y="0"/>
                      </a:cxn>
                      <a:cxn ang="0">
                        <a:pos x="1548" y="24"/>
                      </a:cxn>
                      <a:cxn ang="0">
                        <a:pos x="1542" y="24"/>
                      </a:cxn>
                      <a:cxn ang="0">
                        <a:pos x="1542" y="0"/>
                      </a:cxn>
                      <a:cxn ang="0">
                        <a:pos x="1548" y="0"/>
                      </a:cxn>
                      <a:cxn ang="0">
                        <a:pos x="2064" y="0"/>
                      </a:cxn>
                      <a:cxn ang="0">
                        <a:pos x="2064" y="24"/>
                      </a:cxn>
                      <a:cxn ang="0">
                        <a:pos x="2058" y="24"/>
                      </a:cxn>
                      <a:cxn ang="0">
                        <a:pos x="2058" y="0"/>
                      </a:cxn>
                      <a:cxn ang="0">
                        <a:pos x="2064" y="0"/>
                      </a:cxn>
                      <a:cxn ang="0">
                        <a:pos x="2580" y="0"/>
                      </a:cxn>
                      <a:cxn ang="0">
                        <a:pos x="2580" y="24"/>
                      </a:cxn>
                      <a:cxn ang="0">
                        <a:pos x="2574" y="24"/>
                      </a:cxn>
                      <a:cxn ang="0">
                        <a:pos x="2574" y="0"/>
                      </a:cxn>
                      <a:cxn ang="0">
                        <a:pos x="2580" y="0"/>
                      </a:cxn>
                    </a:cxnLst>
                    <a:rect l="0" t="0" r="r" b="b"/>
                    <a:pathLst>
                      <a:path w="2580" h="24">
                        <a:moveTo>
                          <a:pt x="6" y="0"/>
                        </a:moveTo>
                        <a:lnTo>
                          <a:pt x="6" y="24"/>
                        </a:lnTo>
                        <a:lnTo>
                          <a:pt x="0" y="24"/>
                        </a:lnTo>
                        <a:lnTo>
                          <a:pt x="0" y="0"/>
                        </a:lnTo>
                        <a:lnTo>
                          <a:pt x="6" y="0"/>
                        </a:lnTo>
                        <a:close/>
                        <a:moveTo>
                          <a:pt x="516" y="0"/>
                        </a:moveTo>
                        <a:lnTo>
                          <a:pt x="516" y="24"/>
                        </a:lnTo>
                        <a:lnTo>
                          <a:pt x="510" y="24"/>
                        </a:lnTo>
                        <a:lnTo>
                          <a:pt x="510" y="0"/>
                        </a:lnTo>
                        <a:lnTo>
                          <a:pt x="516" y="0"/>
                        </a:lnTo>
                        <a:close/>
                        <a:moveTo>
                          <a:pt x="1032" y="0"/>
                        </a:moveTo>
                        <a:lnTo>
                          <a:pt x="1032" y="24"/>
                        </a:lnTo>
                        <a:lnTo>
                          <a:pt x="1026" y="24"/>
                        </a:lnTo>
                        <a:lnTo>
                          <a:pt x="1026" y="0"/>
                        </a:lnTo>
                        <a:lnTo>
                          <a:pt x="1032" y="0"/>
                        </a:lnTo>
                        <a:close/>
                        <a:moveTo>
                          <a:pt x="1548" y="0"/>
                        </a:moveTo>
                        <a:lnTo>
                          <a:pt x="1548" y="24"/>
                        </a:lnTo>
                        <a:lnTo>
                          <a:pt x="1542" y="24"/>
                        </a:lnTo>
                        <a:lnTo>
                          <a:pt x="1542" y="0"/>
                        </a:lnTo>
                        <a:lnTo>
                          <a:pt x="1548" y="0"/>
                        </a:lnTo>
                        <a:close/>
                        <a:moveTo>
                          <a:pt x="2064" y="0"/>
                        </a:moveTo>
                        <a:lnTo>
                          <a:pt x="2064" y="24"/>
                        </a:lnTo>
                        <a:lnTo>
                          <a:pt x="2058" y="24"/>
                        </a:lnTo>
                        <a:lnTo>
                          <a:pt x="2058" y="0"/>
                        </a:lnTo>
                        <a:lnTo>
                          <a:pt x="2064" y="0"/>
                        </a:lnTo>
                        <a:close/>
                        <a:moveTo>
                          <a:pt x="2580" y="0"/>
                        </a:moveTo>
                        <a:lnTo>
                          <a:pt x="2580" y="24"/>
                        </a:lnTo>
                        <a:lnTo>
                          <a:pt x="2574" y="24"/>
                        </a:lnTo>
                        <a:lnTo>
                          <a:pt x="2574" y="0"/>
                        </a:lnTo>
                        <a:lnTo>
                          <a:pt x="2580" y="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222" name="Group 221"/>
                  <p:cNvGrpSpPr/>
                  <p:nvPr/>
                </p:nvGrpSpPr>
                <p:grpSpPr>
                  <a:xfrm>
                    <a:off x="4436383" y="3368912"/>
                    <a:ext cx="4314825" cy="152400"/>
                    <a:chOff x="3971926" y="3151198"/>
                    <a:chExt cx="4314825" cy="152400"/>
                  </a:xfrm>
                </p:grpSpPr>
                <p:sp>
                  <p:nvSpPr>
                    <p:cNvPr id="223" name="Rectangle 238"/>
                    <p:cNvSpPr>
                      <a:spLocks noChangeArrowheads="1"/>
                    </p:cNvSpPr>
                    <p:nvPr/>
                  </p:nvSpPr>
                  <p:spPr bwMode="auto">
                    <a:xfrm>
                      <a:off x="3971926"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0.0</a:t>
                      </a:r>
                      <a:endParaRPr kumimoji="0" lang="en-US" sz="1800" b="0" i="0" u="none" strike="noStrike" cap="none" normalizeH="0" baseline="0">
                        <a:ln>
                          <a:noFill/>
                        </a:ln>
                        <a:solidFill>
                          <a:schemeClr val="tx1"/>
                        </a:solidFill>
                        <a:effectLst/>
                        <a:latin typeface="Arial" pitchFamily="34" charset="0"/>
                      </a:endParaRPr>
                    </a:p>
                  </p:txBody>
                </p:sp>
                <p:sp>
                  <p:nvSpPr>
                    <p:cNvPr id="224" name="Rectangle 239"/>
                    <p:cNvSpPr>
                      <a:spLocks noChangeArrowheads="1"/>
                    </p:cNvSpPr>
                    <p:nvPr/>
                  </p:nvSpPr>
                  <p:spPr bwMode="auto">
                    <a:xfrm>
                      <a:off x="4789488"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rPr>
                        <a:t>0.2</a:t>
                      </a:r>
                      <a:endParaRPr kumimoji="0" lang="en-US" sz="1800" b="0" i="0" u="none" strike="noStrike" cap="none" normalizeH="0" baseline="0" dirty="0">
                        <a:ln>
                          <a:noFill/>
                        </a:ln>
                        <a:solidFill>
                          <a:schemeClr val="tx1"/>
                        </a:solidFill>
                        <a:effectLst/>
                        <a:latin typeface="Arial" pitchFamily="34" charset="0"/>
                      </a:endParaRPr>
                    </a:p>
                  </p:txBody>
                </p:sp>
                <p:sp>
                  <p:nvSpPr>
                    <p:cNvPr id="225" name="Rectangle 240"/>
                    <p:cNvSpPr>
                      <a:spLocks noChangeArrowheads="1"/>
                    </p:cNvSpPr>
                    <p:nvPr/>
                  </p:nvSpPr>
                  <p:spPr bwMode="auto">
                    <a:xfrm>
                      <a:off x="5607051"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0.4</a:t>
                      </a:r>
                      <a:endParaRPr kumimoji="0" lang="en-US" sz="1800" b="0" i="0" u="none" strike="noStrike" cap="none" normalizeH="0" baseline="0">
                        <a:ln>
                          <a:noFill/>
                        </a:ln>
                        <a:solidFill>
                          <a:schemeClr val="tx1"/>
                        </a:solidFill>
                        <a:effectLst/>
                        <a:latin typeface="Arial" pitchFamily="34" charset="0"/>
                      </a:endParaRPr>
                    </a:p>
                  </p:txBody>
                </p:sp>
                <p:sp>
                  <p:nvSpPr>
                    <p:cNvPr id="226" name="Rectangle 241"/>
                    <p:cNvSpPr>
                      <a:spLocks noChangeArrowheads="1"/>
                    </p:cNvSpPr>
                    <p:nvPr/>
                  </p:nvSpPr>
                  <p:spPr bwMode="auto">
                    <a:xfrm>
                      <a:off x="6423026"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rPr>
                        <a:t>0.6</a:t>
                      </a:r>
                      <a:endParaRPr kumimoji="0" lang="en-US" sz="1800" b="0" i="0" u="none" strike="noStrike" cap="none" normalizeH="0" baseline="0" dirty="0">
                        <a:ln>
                          <a:noFill/>
                        </a:ln>
                        <a:solidFill>
                          <a:schemeClr val="tx1"/>
                        </a:solidFill>
                        <a:effectLst/>
                        <a:latin typeface="Arial" pitchFamily="34" charset="0"/>
                      </a:endParaRPr>
                    </a:p>
                  </p:txBody>
                </p:sp>
                <p:sp>
                  <p:nvSpPr>
                    <p:cNvPr id="227" name="Rectangle 242"/>
                    <p:cNvSpPr>
                      <a:spLocks noChangeArrowheads="1"/>
                    </p:cNvSpPr>
                    <p:nvPr/>
                  </p:nvSpPr>
                  <p:spPr bwMode="auto">
                    <a:xfrm>
                      <a:off x="7240588"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0.8</a:t>
                      </a:r>
                      <a:endParaRPr kumimoji="0" lang="en-US" sz="1800" b="0" i="0" u="none" strike="noStrike" cap="none" normalizeH="0" baseline="0">
                        <a:ln>
                          <a:noFill/>
                        </a:ln>
                        <a:solidFill>
                          <a:schemeClr val="tx1"/>
                        </a:solidFill>
                        <a:effectLst/>
                        <a:latin typeface="Arial" pitchFamily="34" charset="0"/>
                      </a:endParaRPr>
                    </a:p>
                  </p:txBody>
                </p:sp>
                <p:sp>
                  <p:nvSpPr>
                    <p:cNvPr id="228" name="Rectangle 243"/>
                    <p:cNvSpPr>
                      <a:spLocks noChangeArrowheads="1"/>
                    </p:cNvSpPr>
                    <p:nvPr/>
                  </p:nvSpPr>
                  <p:spPr bwMode="auto">
                    <a:xfrm>
                      <a:off x="8058151" y="3151198"/>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grpSp>
            </p:grpSp>
            <p:grpSp>
              <p:nvGrpSpPr>
                <p:cNvPr id="204" name="Group 203"/>
                <p:cNvGrpSpPr/>
                <p:nvPr/>
              </p:nvGrpSpPr>
              <p:grpSpPr>
                <a:xfrm>
                  <a:off x="4023180" y="1968727"/>
                  <a:ext cx="508453" cy="3228975"/>
                  <a:chOff x="4023180" y="1968727"/>
                  <a:chExt cx="508453" cy="3228975"/>
                </a:xfrm>
              </p:grpSpPr>
              <p:sp>
                <p:nvSpPr>
                  <p:cNvPr id="205" name="Rectangle 6"/>
                  <p:cNvSpPr>
                    <a:spLocks noChangeArrowheads="1"/>
                  </p:cNvSpPr>
                  <p:nvPr/>
                </p:nvSpPr>
                <p:spPr bwMode="auto">
                  <a:xfrm>
                    <a:off x="4522108" y="2041753"/>
                    <a:ext cx="9525" cy="3019425"/>
                  </a:xfrm>
                  <a:prstGeom prst="rect">
                    <a:avLst/>
                  </a:pr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7"/>
                  <p:cNvSpPr>
                    <a:spLocks noEditPoints="1"/>
                  </p:cNvSpPr>
                  <p:nvPr/>
                </p:nvSpPr>
                <p:spPr bwMode="auto">
                  <a:xfrm>
                    <a:off x="4479246" y="2036990"/>
                    <a:ext cx="47625" cy="3028950"/>
                  </a:xfrm>
                  <a:custGeom>
                    <a:avLst/>
                    <a:gdLst/>
                    <a:ahLst/>
                    <a:cxnLst>
                      <a:cxn ang="0">
                        <a:pos x="0" y="1902"/>
                      </a:cxn>
                      <a:cxn ang="0">
                        <a:pos x="30" y="1902"/>
                      </a:cxn>
                      <a:cxn ang="0">
                        <a:pos x="30" y="1908"/>
                      </a:cxn>
                      <a:cxn ang="0">
                        <a:pos x="0" y="1908"/>
                      </a:cxn>
                      <a:cxn ang="0">
                        <a:pos x="0" y="1902"/>
                      </a:cxn>
                      <a:cxn ang="0">
                        <a:pos x="0" y="1632"/>
                      </a:cxn>
                      <a:cxn ang="0">
                        <a:pos x="30" y="1632"/>
                      </a:cxn>
                      <a:cxn ang="0">
                        <a:pos x="30" y="1638"/>
                      </a:cxn>
                      <a:cxn ang="0">
                        <a:pos x="0" y="1638"/>
                      </a:cxn>
                      <a:cxn ang="0">
                        <a:pos x="0" y="1632"/>
                      </a:cxn>
                      <a:cxn ang="0">
                        <a:pos x="0" y="1362"/>
                      </a:cxn>
                      <a:cxn ang="0">
                        <a:pos x="30" y="1362"/>
                      </a:cxn>
                      <a:cxn ang="0">
                        <a:pos x="30" y="1368"/>
                      </a:cxn>
                      <a:cxn ang="0">
                        <a:pos x="0" y="1368"/>
                      </a:cxn>
                      <a:cxn ang="0">
                        <a:pos x="0" y="1362"/>
                      </a:cxn>
                      <a:cxn ang="0">
                        <a:pos x="0" y="1092"/>
                      </a:cxn>
                      <a:cxn ang="0">
                        <a:pos x="30" y="1092"/>
                      </a:cxn>
                      <a:cxn ang="0">
                        <a:pos x="30" y="1098"/>
                      </a:cxn>
                      <a:cxn ang="0">
                        <a:pos x="0" y="1098"/>
                      </a:cxn>
                      <a:cxn ang="0">
                        <a:pos x="0" y="1092"/>
                      </a:cxn>
                      <a:cxn ang="0">
                        <a:pos x="0" y="816"/>
                      </a:cxn>
                      <a:cxn ang="0">
                        <a:pos x="30" y="816"/>
                      </a:cxn>
                      <a:cxn ang="0">
                        <a:pos x="30" y="822"/>
                      </a:cxn>
                      <a:cxn ang="0">
                        <a:pos x="0" y="822"/>
                      </a:cxn>
                      <a:cxn ang="0">
                        <a:pos x="0" y="816"/>
                      </a:cxn>
                      <a:cxn ang="0">
                        <a:pos x="0" y="546"/>
                      </a:cxn>
                      <a:cxn ang="0">
                        <a:pos x="30" y="546"/>
                      </a:cxn>
                      <a:cxn ang="0">
                        <a:pos x="30" y="552"/>
                      </a:cxn>
                      <a:cxn ang="0">
                        <a:pos x="0" y="552"/>
                      </a:cxn>
                      <a:cxn ang="0">
                        <a:pos x="0" y="546"/>
                      </a:cxn>
                      <a:cxn ang="0">
                        <a:pos x="0" y="276"/>
                      </a:cxn>
                      <a:cxn ang="0">
                        <a:pos x="30" y="276"/>
                      </a:cxn>
                      <a:cxn ang="0">
                        <a:pos x="30" y="282"/>
                      </a:cxn>
                      <a:cxn ang="0">
                        <a:pos x="0" y="282"/>
                      </a:cxn>
                      <a:cxn ang="0">
                        <a:pos x="0" y="276"/>
                      </a:cxn>
                      <a:cxn ang="0">
                        <a:pos x="0" y="0"/>
                      </a:cxn>
                      <a:cxn ang="0">
                        <a:pos x="30" y="0"/>
                      </a:cxn>
                      <a:cxn ang="0">
                        <a:pos x="30" y="6"/>
                      </a:cxn>
                      <a:cxn ang="0">
                        <a:pos x="0" y="6"/>
                      </a:cxn>
                      <a:cxn ang="0">
                        <a:pos x="0" y="0"/>
                      </a:cxn>
                    </a:cxnLst>
                    <a:rect l="0" t="0" r="r" b="b"/>
                    <a:pathLst>
                      <a:path w="30" h="1908">
                        <a:moveTo>
                          <a:pt x="0" y="1902"/>
                        </a:moveTo>
                        <a:lnTo>
                          <a:pt x="30" y="1902"/>
                        </a:lnTo>
                        <a:lnTo>
                          <a:pt x="30" y="1908"/>
                        </a:lnTo>
                        <a:lnTo>
                          <a:pt x="0" y="1908"/>
                        </a:lnTo>
                        <a:lnTo>
                          <a:pt x="0" y="1902"/>
                        </a:lnTo>
                        <a:close/>
                        <a:moveTo>
                          <a:pt x="0" y="1632"/>
                        </a:moveTo>
                        <a:lnTo>
                          <a:pt x="30" y="1632"/>
                        </a:lnTo>
                        <a:lnTo>
                          <a:pt x="30" y="1638"/>
                        </a:lnTo>
                        <a:lnTo>
                          <a:pt x="0" y="1638"/>
                        </a:lnTo>
                        <a:lnTo>
                          <a:pt x="0" y="1632"/>
                        </a:lnTo>
                        <a:close/>
                        <a:moveTo>
                          <a:pt x="0" y="1362"/>
                        </a:moveTo>
                        <a:lnTo>
                          <a:pt x="30" y="1362"/>
                        </a:lnTo>
                        <a:lnTo>
                          <a:pt x="30" y="1368"/>
                        </a:lnTo>
                        <a:lnTo>
                          <a:pt x="0" y="1368"/>
                        </a:lnTo>
                        <a:lnTo>
                          <a:pt x="0" y="1362"/>
                        </a:lnTo>
                        <a:close/>
                        <a:moveTo>
                          <a:pt x="0" y="1092"/>
                        </a:moveTo>
                        <a:lnTo>
                          <a:pt x="30" y="1092"/>
                        </a:lnTo>
                        <a:lnTo>
                          <a:pt x="30" y="1098"/>
                        </a:lnTo>
                        <a:lnTo>
                          <a:pt x="0" y="1098"/>
                        </a:lnTo>
                        <a:lnTo>
                          <a:pt x="0" y="1092"/>
                        </a:lnTo>
                        <a:close/>
                        <a:moveTo>
                          <a:pt x="0" y="816"/>
                        </a:moveTo>
                        <a:lnTo>
                          <a:pt x="30" y="816"/>
                        </a:lnTo>
                        <a:lnTo>
                          <a:pt x="30" y="822"/>
                        </a:lnTo>
                        <a:lnTo>
                          <a:pt x="0" y="822"/>
                        </a:lnTo>
                        <a:lnTo>
                          <a:pt x="0" y="816"/>
                        </a:lnTo>
                        <a:close/>
                        <a:moveTo>
                          <a:pt x="0" y="546"/>
                        </a:moveTo>
                        <a:lnTo>
                          <a:pt x="30" y="546"/>
                        </a:lnTo>
                        <a:lnTo>
                          <a:pt x="30" y="552"/>
                        </a:lnTo>
                        <a:lnTo>
                          <a:pt x="0" y="552"/>
                        </a:lnTo>
                        <a:lnTo>
                          <a:pt x="0" y="546"/>
                        </a:lnTo>
                        <a:close/>
                        <a:moveTo>
                          <a:pt x="0" y="276"/>
                        </a:moveTo>
                        <a:lnTo>
                          <a:pt x="30" y="276"/>
                        </a:lnTo>
                        <a:lnTo>
                          <a:pt x="30" y="282"/>
                        </a:lnTo>
                        <a:lnTo>
                          <a:pt x="0" y="282"/>
                        </a:lnTo>
                        <a:lnTo>
                          <a:pt x="0" y="276"/>
                        </a:lnTo>
                        <a:close/>
                        <a:moveTo>
                          <a:pt x="0" y="0"/>
                        </a:moveTo>
                        <a:lnTo>
                          <a:pt x="30" y="0"/>
                        </a:lnTo>
                        <a:lnTo>
                          <a:pt x="30" y="6"/>
                        </a:lnTo>
                        <a:lnTo>
                          <a:pt x="0" y="6"/>
                        </a:lnTo>
                        <a:lnTo>
                          <a:pt x="0" y="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226"/>
                  <p:cNvSpPr>
                    <a:spLocks noChangeArrowheads="1"/>
                  </p:cNvSpPr>
                  <p:nvPr/>
                </p:nvSpPr>
                <p:spPr bwMode="auto">
                  <a:xfrm>
                    <a:off x="4176033" y="4988152"/>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208" name="Rectangle 227"/>
                  <p:cNvSpPr>
                    <a:spLocks noChangeArrowheads="1"/>
                  </p:cNvSpPr>
                  <p:nvPr/>
                </p:nvSpPr>
                <p:spPr bwMode="auto">
                  <a:xfrm>
                    <a:off x="4223658" y="4988152"/>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20</a:t>
                    </a:r>
                    <a:endParaRPr kumimoji="0" lang="en-US" sz="1800" b="0" i="0" u="none" strike="noStrike" cap="none" normalizeH="0" baseline="0">
                      <a:ln>
                        <a:noFill/>
                      </a:ln>
                      <a:solidFill>
                        <a:schemeClr val="tx1"/>
                      </a:solidFill>
                      <a:effectLst/>
                      <a:latin typeface="Arial" pitchFamily="34" charset="0"/>
                    </a:endParaRPr>
                  </a:p>
                </p:txBody>
              </p:sp>
              <p:sp>
                <p:nvSpPr>
                  <p:cNvPr id="209" name="Rectangle 228"/>
                  <p:cNvSpPr>
                    <a:spLocks noChangeArrowheads="1"/>
                  </p:cNvSpPr>
                  <p:nvPr/>
                </p:nvSpPr>
                <p:spPr bwMode="auto">
                  <a:xfrm>
                    <a:off x="4176033" y="4556352"/>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210" name="Rectangle 229"/>
                  <p:cNvSpPr>
                    <a:spLocks noChangeArrowheads="1"/>
                  </p:cNvSpPr>
                  <p:nvPr/>
                </p:nvSpPr>
                <p:spPr bwMode="auto">
                  <a:xfrm>
                    <a:off x="4223658" y="4556352"/>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15</a:t>
                    </a:r>
                    <a:endParaRPr kumimoji="0" lang="en-US" sz="1800" b="0" i="0" u="none" strike="noStrike" cap="none" normalizeH="0" baseline="0">
                      <a:ln>
                        <a:noFill/>
                      </a:ln>
                      <a:solidFill>
                        <a:schemeClr val="tx1"/>
                      </a:solidFill>
                      <a:effectLst/>
                      <a:latin typeface="Arial" pitchFamily="34" charset="0"/>
                    </a:endParaRPr>
                  </a:p>
                </p:txBody>
              </p:sp>
              <p:sp>
                <p:nvSpPr>
                  <p:cNvPr id="211" name="Rectangle 230"/>
                  <p:cNvSpPr>
                    <a:spLocks noChangeArrowheads="1"/>
                  </p:cNvSpPr>
                  <p:nvPr/>
                </p:nvSpPr>
                <p:spPr bwMode="auto">
                  <a:xfrm>
                    <a:off x="4176033" y="4126140"/>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212" name="Rectangle 231"/>
                  <p:cNvSpPr>
                    <a:spLocks noChangeArrowheads="1"/>
                  </p:cNvSpPr>
                  <p:nvPr/>
                </p:nvSpPr>
                <p:spPr bwMode="auto">
                  <a:xfrm>
                    <a:off x="4223658" y="4126140"/>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sp>
                <p:nvSpPr>
                  <p:cNvPr id="213" name="Rectangle 232"/>
                  <p:cNvSpPr>
                    <a:spLocks noChangeArrowheads="1"/>
                  </p:cNvSpPr>
                  <p:nvPr/>
                </p:nvSpPr>
                <p:spPr bwMode="auto">
                  <a:xfrm>
                    <a:off x="4256995" y="3694340"/>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214" name="Rectangle 233"/>
                  <p:cNvSpPr>
                    <a:spLocks noChangeArrowheads="1"/>
                  </p:cNvSpPr>
                  <p:nvPr/>
                </p:nvSpPr>
                <p:spPr bwMode="auto">
                  <a:xfrm>
                    <a:off x="4304620" y="3694340"/>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5</a:t>
                    </a:r>
                    <a:endParaRPr kumimoji="0" lang="en-US" sz="1800" b="0" i="0" u="none" strike="noStrike" cap="none" normalizeH="0" baseline="0">
                      <a:ln>
                        <a:noFill/>
                      </a:ln>
                      <a:solidFill>
                        <a:schemeClr val="tx1"/>
                      </a:solidFill>
                      <a:effectLst/>
                      <a:latin typeface="Arial" pitchFamily="34" charset="0"/>
                    </a:endParaRPr>
                  </a:p>
                </p:txBody>
              </p:sp>
              <p:sp>
                <p:nvSpPr>
                  <p:cNvPr id="215" name="Rectangle 234"/>
                  <p:cNvSpPr>
                    <a:spLocks noChangeArrowheads="1"/>
                  </p:cNvSpPr>
                  <p:nvPr/>
                </p:nvSpPr>
                <p:spPr bwMode="auto">
                  <a:xfrm>
                    <a:off x="4310970" y="3262540"/>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216" name="Rectangle 235"/>
                  <p:cNvSpPr>
                    <a:spLocks noChangeArrowheads="1"/>
                  </p:cNvSpPr>
                  <p:nvPr/>
                </p:nvSpPr>
                <p:spPr bwMode="auto">
                  <a:xfrm>
                    <a:off x="4310970" y="2830740"/>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5</a:t>
                    </a:r>
                    <a:endParaRPr kumimoji="0" lang="en-US" sz="1800" b="0" i="0" u="none" strike="noStrike" cap="none" normalizeH="0" baseline="0">
                      <a:ln>
                        <a:noFill/>
                      </a:ln>
                      <a:solidFill>
                        <a:schemeClr val="tx1"/>
                      </a:solidFill>
                      <a:effectLst/>
                      <a:latin typeface="Arial" pitchFamily="34" charset="0"/>
                    </a:endParaRPr>
                  </a:p>
                </p:txBody>
              </p:sp>
              <p:sp>
                <p:nvSpPr>
                  <p:cNvPr id="217" name="Rectangle 236"/>
                  <p:cNvSpPr>
                    <a:spLocks noChangeArrowheads="1"/>
                  </p:cNvSpPr>
                  <p:nvPr/>
                </p:nvSpPr>
                <p:spPr bwMode="auto">
                  <a:xfrm>
                    <a:off x="4220483" y="2400527"/>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sp>
                <p:nvSpPr>
                  <p:cNvPr id="218" name="Rectangle 237"/>
                  <p:cNvSpPr>
                    <a:spLocks noChangeArrowheads="1"/>
                  </p:cNvSpPr>
                  <p:nvPr/>
                </p:nvSpPr>
                <p:spPr bwMode="auto">
                  <a:xfrm>
                    <a:off x="4220483" y="1968727"/>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rPr>
                      <a:t>15</a:t>
                    </a:r>
                    <a:endParaRPr kumimoji="0" lang="en-US" sz="1800" b="0" i="0" u="none" strike="noStrike" cap="none" normalizeH="0" baseline="0" dirty="0">
                      <a:ln>
                        <a:noFill/>
                      </a:ln>
                      <a:solidFill>
                        <a:schemeClr val="tx1"/>
                      </a:solidFill>
                      <a:effectLst/>
                      <a:latin typeface="Arial" pitchFamily="34" charset="0"/>
                    </a:endParaRPr>
                  </a:p>
                </p:txBody>
              </p:sp>
              <p:sp>
                <p:nvSpPr>
                  <p:cNvPr id="219" name="Rectangle 247"/>
                  <p:cNvSpPr>
                    <a:spLocks noChangeArrowheads="1"/>
                  </p:cNvSpPr>
                  <p:nvPr/>
                </p:nvSpPr>
                <p:spPr bwMode="auto">
                  <a:xfrm rot="16200000">
                    <a:off x="3001522" y="3496798"/>
                    <a:ext cx="222798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pitchFamily="34" charset="0"/>
                      </a:rPr>
                      <a:t>First minus </a:t>
                    </a:r>
                    <a:r>
                      <a:rPr lang="en-US" sz="1200" i="1" dirty="0">
                        <a:solidFill>
                          <a:srgbClr val="000000"/>
                        </a:solidFill>
                        <a:latin typeface="Arial" pitchFamily="34" charset="0"/>
                      </a:rPr>
                      <a:t>Last </a:t>
                    </a:r>
                    <a:r>
                      <a:rPr kumimoji="0" lang="en-US" sz="1200" b="0" i="1" u="none" strike="noStrike" cap="none" normalizeH="0" baseline="0" dirty="0">
                        <a:ln>
                          <a:noFill/>
                        </a:ln>
                        <a:solidFill>
                          <a:srgbClr val="000000"/>
                        </a:solidFill>
                        <a:effectLst/>
                        <a:latin typeface="Arial" pitchFamily="34" charset="0"/>
                      </a:rPr>
                      <a:t>AHP peak  (mV)</a:t>
                    </a:r>
                    <a:endParaRPr kumimoji="0" lang="en-US" sz="1800" b="0" i="0" u="none" strike="noStrike" cap="none" normalizeH="0" baseline="0" dirty="0">
                      <a:ln>
                        <a:noFill/>
                      </a:ln>
                      <a:solidFill>
                        <a:schemeClr val="tx1"/>
                      </a:solidFill>
                      <a:effectLst/>
                      <a:latin typeface="Arial" pitchFamily="34" charset="0"/>
                    </a:endParaRPr>
                  </a:p>
                </p:txBody>
              </p:sp>
            </p:grpSp>
          </p:grpSp>
        </p:grpSp>
      </p:grpSp>
      <p:sp>
        <p:nvSpPr>
          <p:cNvPr id="356" name="TextBox 355"/>
          <p:cNvSpPr txBox="1"/>
          <p:nvPr/>
        </p:nvSpPr>
        <p:spPr>
          <a:xfrm>
            <a:off x="4729814" y="2610100"/>
            <a:ext cx="1505540" cy="369332"/>
          </a:xfrm>
          <a:prstGeom prst="rect">
            <a:avLst/>
          </a:prstGeom>
          <a:noFill/>
        </p:spPr>
        <p:txBody>
          <a:bodyPr wrap="none" rtlCol="0">
            <a:spAutoFit/>
          </a:bodyPr>
          <a:lstStyle/>
          <a:p>
            <a:r>
              <a:rPr lang="en-US" i="1" dirty="0"/>
              <a:t>Control Cells</a:t>
            </a:r>
          </a:p>
        </p:txBody>
      </p:sp>
      <p:grpSp>
        <p:nvGrpSpPr>
          <p:cNvPr id="549" name="Group 548"/>
          <p:cNvGrpSpPr/>
          <p:nvPr/>
        </p:nvGrpSpPr>
        <p:grpSpPr>
          <a:xfrm>
            <a:off x="194732" y="390759"/>
            <a:ext cx="2407451" cy="6157884"/>
            <a:chOff x="568808" y="390759"/>
            <a:chExt cx="2407451" cy="6157884"/>
          </a:xfrm>
        </p:grpSpPr>
        <p:sp>
          <p:nvSpPr>
            <p:cNvPr id="346" name="TextBox 345"/>
            <p:cNvSpPr txBox="1"/>
            <p:nvPr/>
          </p:nvSpPr>
          <p:spPr>
            <a:xfrm>
              <a:off x="657431" y="390759"/>
              <a:ext cx="928459" cy="369332"/>
            </a:xfrm>
            <a:prstGeom prst="rect">
              <a:avLst/>
            </a:prstGeom>
            <a:noFill/>
          </p:spPr>
          <p:txBody>
            <a:bodyPr wrap="none" rtlCol="0">
              <a:spAutoFit/>
            </a:bodyPr>
            <a:lstStyle/>
            <a:p>
              <a:r>
                <a:rPr lang="en-US" u="sng" dirty="0"/>
                <a:t>Control</a:t>
              </a:r>
            </a:p>
          </p:txBody>
        </p:sp>
        <p:sp>
          <p:nvSpPr>
            <p:cNvPr id="354" name="TextBox 353"/>
            <p:cNvSpPr txBox="1"/>
            <p:nvPr/>
          </p:nvSpPr>
          <p:spPr>
            <a:xfrm>
              <a:off x="2076605" y="390759"/>
              <a:ext cx="697627" cy="369332"/>
            </a:xfrm>
            <a:prstGeom prst="rect">
              <a:avLst/>
            </a:prstGeom>
            <a:noFill/>
          </p:spPr>
          <p:txBody>
            <a:bodyPr wrap="none" rtlCol="0">
              <a:spAutoFit/>
            </a:bodyPr>
            <a:lstStyle/>
            <a:p>
              <a:r>
                <a:rPr lang="en-US" u="sng" dirty="0"/>
                <a:t>PMR</a:t>
              </a:r>
            </a:p>
          </p:txBody>
        </p:sp>
        <p:pic>
          <p:nvPicPr>
            <p:cNvPr id="362" name="Picture 3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08" y="707999"/>
              <a:ext cx="2407451" cy="5840644"/>
            </a:xfrm>
            <a:prstGeom prst="rect">
              <a:avLst/>
            </a:prstGeom>
          </p:spPr>
        </p:pic>
        <p:sp>
          <p:nvSpPr>
            <p:cNvPr id="364" name="TextBox 363"/>
            <p:cNvSpPr txBox="1"/>
            <p:nvPr/>
          </p:nvSpPr>
          <p:spPr>
            <a:xfrm>
              <a:off x="1524033" y="1433781"/>
              <a:ext cx="530915" cy="369332"/>
            </a:xfrm>
            <a:prstGeom prst="rect">
              <a:avLst/>
            </a:prstGeom>
            <a:noFill/>
          </p:spPr>
          <p:txBody>
            <a:bodyPr wrap="none" rtlCol="0">
              <a:spAutoFit/>
            </a:bodyPr>
            <a:lstStyle/>
            <a:p>
              <a:pPr algn="ctr"/>
              <a:r>
                <a:rPr lang="en-US" dirty="0" err="1">
                  <a:solidFill>
                    <a:srgbClr val="006600"/>
                  </a:solidFill>
                </a:rPr>
                <a:t>Pyr</a:t>
              </a:r>
              <a:endParaRPr lang="en-US" dirty="0">
                <a:solidFill>
                  <a:srgbClr val="006600"/>
                </a:solidFill>
              </a:endParaRPr>
            </a:p>
          </p:txBody>
        </p:sp>
        <p:sp>
          <p:nvSpPr>
            <p:cNvPr id="365" name="TextBox 364"/>
            <p:cNvSpPr txBox="1"/>
            <p:nvPr/>
          </p:nvSpPr>
          <p:spPr>
            <a:xfrm>
              <a:off x="1498385" y="2755596"/>
              <a:ext cx="582211" cy="646331"/>
            </a:xfrm>
            <a:prstGeom prst="rect">
              <a:avLst/>
            </a:prstGeom>
            <a:noFill/>
          </p:spPr>
          <p:txBody>
            <a:bodyPr wrap="none" rtlCol="0">
              <a:spAutoFit/>
            </a:bodyPr>
            <a:lstStyle/>
            <a:p>
              <a:pPr algn="ctr"/>
              <a:r>
                <a:rPr lang="en-US" dirty="0" err="1">
                  <a:solidFill>
                    <a:srgbClr val="33CC33"/>
                  </a:solidFill>
                </a:rPr>
                <a:t>Sus</a:t>
              </a:r>
              <a:endParaRPr lang="en-US" dirty="0">
                <a:solidFill>
                  <a:srgbClr val="33CC33"/>
                </a:solidFill>
              </a:endParaRPr>
            </a:p>
            <a:p>
              <a:pPr algn="ctr"/>
              <a:r>
                <a:rPr lang="en-US" dirty="0" err="1">
                  <a:solidFill>
                    <a:srgbClr val="33CC33"/>
                  </a:solidFill>
                </a:rPr>
                <a:t>Pyr</a:t>
              </a:r>
              <a:endParaRPr lang="en-US" dirty="0">
                <a:solidFill>
                  <a:srgbClr val="33CC33"/>
                </a:solidFill>
              </a:endParaRPr>
            </a:p>
          </p:txBody>
        </p:sp>
        <p:sp>
          <p:nvSpPr>
            <p:cNvPr id="366" name="TextBox 365"/>
            <p:cNvSpPr txBox="1"/>
            <p:nvPr/>
          </p:nvSpPr>
          <p:spPr>
            <a:xfrm>
              <a:off x="1499457" y="4403795"/>
              <a:ext cx="580066" cy="369332"/>
            </a:xfrm>
            <a:prstGeom prst="rect">
              <a:avLst/>
            </a:prstGeom>
            <a:noFill/>
          </p:spPr>
          <p:txBody>
            <a:bodyPr wrap="square" rtlCol="0">
              <a:spAutoFit/>
            </a:bodyPr>
            <a:lstStyle/>
            <a:p>
              <a:pPr algn="ctr"/>
              <a:r>
                <a:rPr lang="en-US" dirty="0">
                  <a:solidFill>
                    <a:srgbClr val="0000FF"/>
                  </a:solidFill>
                </a:rPr>
                <a:t>FS</a:t>
              </a:r>
            </a:p>
          </p:txBody>
        </p:sp>
        <p:sp>
          <p:nvSpPr>
            <p:cNvPr id="367" name="TextBox 366"/>
            <p:cNvSpPr txBox="1"/>
            <p:nvPr/>
          </p:nvSpPr>
          <p:spPr>
            <a:xfrm>
              <a:off x="1433924" y="5802009"/>
              <a:ext cx="711133" cy="369332"/>
            </a:xfrm>
            <a:prstGeom prst="rect">
              <a:avLst/>
            </a:prstGeom>
            <a:noFill/>
          </p:spPr>
          <p:txBody>
            <a:bodyPr wrap="square" rtlCol="0">
              <a:spAutoFit/>
            </a:bodyPr>
            <a:lstStyle/>
            <a:p>
              <a:pPr algn="ctr"/>
              <a:r>
                <a:rPr lang="en-US" dirty="0">
                  <a:solidFill>
                    <a:srgbClr val="FF0000"/>
                  </a:solidFill>
                </a:rPr>
                <a:t>LTS</a:t>
              </a:r>
            </a:p>
          </p:txBody>
        </p:sp>
      </p:grpSp>
      <p:grpSp>
        <p:nvGrpSpPr>
          <p:cNvPr id="370" name="Group 369"/>
          <p:cNvGrpSpPr>
            <a:grpSpLocks noChangeAspect="1"/>
          </p:cNvGrpSpPr>
          <p:nvPr/>
        </p:nvGrpSpPr>
        <p:grpSpPr>
          <a:xfrm>
            <a:off x="7425930" y="2811333"/>
            <a:ext cx="4497177" cy="3178493"/>
            <a:chOff x="2178544" y="1716088"/>
            <a:chExt cx="4784231" cy="3381375"/>
          </a:xfrm>
        </p:grpSpPr>
        <p:sp>
          <p:nvSpPr>
            <p:cNvPr id="371" name="Rectangle 7"/>
            <p:cNvSpPr>
              <a:spLocks noChangeArrowheads="1"/>
            </p:cNvSpPr>
            <p:nvPr/>
          </p:nvSpPr>
          <p:spPr bwMode="auto">
            <a:xfrm>
              <a:off x="2719388" y="1798638"/>
              <a:ext cx="9525" cy="3171825"/>
            </a:xfrm>
            <a:prstGeom prst="rect">
              <a:avLst/>
            </a:pr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8"/>
            <p:cNvSpPr>
              <a:spLocks noEditPoints="1"/>
            </p:cNvSpPr>
            <p:nvPr/>
          </p:nvSpPr>
          <p:spPr bwMode="auto">
            <a:xfrm>
              <a:off x="2676525" y="1793876"/>
              <a:ext cx="47625" cy="3181350"/>
            </a:xfrm>
            <a:custGeom>
              <a:avLst/>
              <a:gdLst/>
              <a:ahLst/>
              <a:cxnLst>
                <a:cxn ang="0">
                  <a:pos x="0" y="1998"/>
                </a:cxn>
                <a:cxn ang="0">
                  <a:pos x="30" y="1998"/>
                </a:cxn>
                <a:cxn ang="0">
                  <a:pos x="30" y="2004"/>
                </a:cxn>
                <a:cxn ang="0">
                  <a:pos x="0" y="2004"/>
                </a:cxn>
                <a:cxn ang="0">
                  <a:pos x="0" y="1998"/>
                </a:cxn>
                <a:cxn ang="0">
                  <a:pos x="0" y="1662"/>
                </a:cxn>
                <a:cxn ang="0">
                  <a:pos x="30" y="1662"/>
                </a:cxn>
                <a:cxn ang="0">
                  <a:pos x="30" y="1668"/>
                </a:cxn>
                <a:cxn ang="0">
                  <a:pos x="0" y="1668"/>
                </a:cxn>
                <a:cxn ang="0">
                  <a:pos x="0" y="1662"/>
                </a:cxn>
                <a:cxn ang="0">
                  <a:pos x="0" y="1332"/>
                </a:cxn>
                <a:cxn ang="0">
                  <a:pos x="30" y="1332"/>
                </a:cxn>
                <a:cxn ang="0">
                  <a:pos x="30" y="1338"/>
                </a:cxn>
                <a:cxn ang="0">
                  <a:pos x="0" y="1338"/>
                </a:cxn>
                <a:cxn ang="0">
                  <a:pos x="0" y="1332"/>
                </a:cxn>
                <a:cxn ang="0">
                  <a:pos x="0" y="996"/>
                </a:cxn>
                <a:cxn ang="0">
                  <a:pos x="30" y="996"/>
                </a:cxn>
                <a:cxn ang="0">
                  <a:pos x="30" y="1002"/>
                </a:cxn>
                <a:cxn ang="0">
                  <a:pos x="0" y="1002"/>
                </a:cxn>
                <a:cxn ang="0">
                  <a:pos x="0" y="996"/>
                </a:cxn>
                <a:cxn ang="0">
                  <a:pos x="0" y="666"/>
                </a:cxn>
                <a:cxn ang="0">
                  <a:pos x="30" y="666"/>
                </a:cxn>
                <a:cxn ang="0">
                  <a:pos x="30" y="672"/>
                </a:cxn>
                <a:cxn ang="0">
                  <a:pos x="0" y="672"/>
                </a:cxn>
                <a:cxn ang="0">
                  <a:pos x="0" y="666"/>
                </a:cxn>
                <a:cxn ang="0">
                  <a:pos x="0" y="330"/>
                </a:cxn>
                <a:cxn ang="0">
                  <a:pos x="30" y="330"/>
                </a:cxn>
                <a:cxn ang="0">
                  <a:pos x="30" y="336"/>
                </a:cxn>
                <a:cxn ang="0">
                  <a:pos x="0" y="336"/>
                </a:cxn>
                <a:cxn ang="0">
                  <a:pos x="0" y="330"/>
                </a:cxn>
                <a:cxn ang="0">
                  <a:pos x="0" y="0"/>
                </a:cxn>
                <a:cxn ang="0">
                  <a:pos x="30" y="0"/>
                </a:cxn>
                <a:cxn ang="0">
                  <a:pos x="30" y="6"/>
                </a:cxn>
                <a:cxn ang="0">
                  <a:pos x="0" y="6"/>
                </a:cxn>
                <a:cxn ang="0">
                  <a:pos x="0" y="0"/>
                </a:cxn>
              </a:cxnLst>
              <a:rect l="0" t="0" r="r" b="b"/>
              <a:pathLst>
                <a:path w="30" h="2004">
                  <a:moveTo>
                    <a:pt x="0" y="1998"/>
                  </a:moveTo>
                  <a:lnTo>
                    <a:pt x="30" y="1998"/>
                  </a:lnTo>
                  <a:lnTo>
                    <a:pt x="30" y="2004"/>
                  </a:lnTo>
                  <a:lnTo>
                    <a:pt x="0" y="2004"/>
                  </a:lnTo>
                  <a:lnTo>
                    <a:pt x="0" y="1998"/>
                  </a:lnTo>
                  <a:close/>
                  <a:moveTo>
                    <a:pt x="0" y="1662"/>
                  </a:moveTo>
                  <a:lnTo>
                    <a:pt x="30" y="1662"/>
                  </a:lnTo>
                  <a:lnTo>
                    <a:pt x="30" y="1668"/>
                  </a:lnTo>
                  <a:lnTo>
                    <a:pt x="0" y="1668"/>
                  </a:lnTo>
                  <a:lnTo>
                    <a:pt x="0" y="1662"/>
                  </a:lnTo>
                  <a:close/>
                  <a:moveTo>
                    <a:pt x="0" y="1332"/>
                  </a:moveTo>
                  <a:lnTo>
                    <a:pt x="30" y="1332"/>
                  </a:lnTo>
                  <a:lnTo>
                    <a:pt x="30" y="1338"/>
                  </a:lnTo>
                  <a:lnTo>
                    <a:pt x="0" y="1338"/>
                  </a:lnTo>
                  <a:lnTo>
                    <a:pt x="0" y="1332"/>
                  </a:lnTo>
                  <a:close/>
                  <a:moveTo>
                    <a:pt x="0" y="996"/>
                  </a:moveTo>
                  <a:lnTo>
                    <a:pt x="30" y="996"/>
                  </a:lnTo>
                  <a:lnTo>
                    <a:pt x="30" y="1002"/>
                  </a:lnTo>
                  <a:lnTo>
                    <a:pt x="0" y="1002"/>
                  </a:lnTo>
                  <a:lnTo>
                    <a:pt x="0" y="996"/>
                  </a:lnTo>
                  <a:close/>
                  <a:moveTo>
                    <a:pt x="0" y="666"/>
                  </a:moveTo>
                  <a:lnTo>
                    <a:pt x="30" y="666"/>
                  </a:lnTo>
                  <a:lnTo>
                    <a:pt x="30" y="672"/>
                  </a:lnTo>
                  <a:lnTo>
                    <a:pt x="0" y="672"/>
                  </a:lnTo>
                  <a:lnTo>
                    <a:pt x="0" y="666"/>
                  </a:lnTo>
                  <a:close/>
                  <a:moveTo>
                    <a:pt x="0" y="330"/>
                  </a:moveTo>
                  <a:lnTo>
                    <a:pt x="30" y="330"/>
                  </a:lnTo>
                  <a:lnTo>
                    <a:pt x="30" y="336"/>
                  </a:lnTo>
                  <a:lnTo>
                    <a:pt x="0" y="336"/>
                  </a:lnTo>
                  <a:lnTo>
                    <a:pt x="0" y="330"/>
                  </a:lnTo>
                  <a:close/>
                  <a:moveTo>
                    <a:pt x="0" y="0"/>
                  </a:moveTo>
                  <a:lnTo>
                    <a:pt x="30" y="0"/>
                  </a:lnTo>
                  <a:lnTo>
                    <a:pt x="30" y="6"/>
                  </a:lnTo>
                  <a:lnTo>
                    <a:pt x="0" y="6"/>
                  </a:lnTo>
                  <a:lnTo>
                    <a:pt x="0" y="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3" name="Rectangle 9"/>
            <p:cNvSpPr>
              <a:spLocks noChangeArrowheads="1"/>
            </p:cNvSpPr>
            <p:nvPr/>
          </p:nvSpPr>
          <p:spPr bwMode="auto">
            <a:xfrm>
              <a:off x="2724150" y="3375026"/>
              <a:ext cx="4095750" cy="9525"/>
            </a:xfrm>
            <a:prstGeom prst="rect">
              <a:avLst/>
            </a:pr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0"/>
            <p:cNvSpPr>
              <a:spLocks noEditPoints="1"/>
            </p:cNvSpPr>
            <p:nvPr/>
          </p:nvSpPr>
          <p:spPr bwMode="auto">
            <a:xfrm>
              <a:off x="2719388" y="3379788"/>
              <a:ext cx="4105275" cy="38100"/>
            </a:xfrm>
            <a:custGeom>
              <a:avLst/>
              <a:gdLst/>
              <a:ahLst/>
              <a:cxnLst>
                <a:cxn ang="0">
                  <a:pos x="6" y="0"/>
                </a:cxn>
                <a:cxn ang="0">
                  <a:pos x="6" y="24"/>
                </a:cxn>
                <a:cxn ang="0">
                  <a:pos x="0" y="24"/>
                </a:cxn>
                <a:cxn ang="0">
                  <a:pos x="0" y="0"/>
                </a:cxn>
                <a:cxn ang="0">
                  <a:pos x="6" y="0"/>
                </a:cxn>
                <a:cxn ang="0">
                  <a:pos x="522" y="0"/>
                </a:cxn>
                <a:cxn ang="0">
                  <a:pos x="522" y="24"/>
                </a:cxn>
                <a:cxn ang="0">
                  <a:pos x="516" y="24"/>
                </a:cxn>
                <a:cxn ang="0">
                  <a:pos x="516" y="0"/>
                </a:cxn>
                <a:cxn ang="0">
                  <a:pos x="522" y="0"/>
                </a:cxn>
                <a:cxn ang="0">
                  <a:pos x="1038" y="0"/>
                </a:cxn>
                <a:cxn ang="0">
                  <a:pos x="1038" y="24"/>
                </a:cxn>
                <a:cxn ang="0">
                  <a:pos x="1032" y="24"/>
                </a:cxn>
                <a:cxn ang="0">
                  <a:pos x="1032" y="0"/>
                </a:cxn>
                <a:cxn ang="0">
                  <a:pos x="1038" y="0"/>
                </a:cxn>
                <a:cxn ang="0">
                  <a:pos x="1554" y="0"/>
                </a:cxn>
                <a:cxn ang="0">
                  <a:pos x="1554" y="24"/>
                </a:cxn>
                <a:cxn ang="0">
                  <a:pos x="1548" y="24"/>
                </a:cxn>
                <a:cxn ang="0">
                  <a:pos x="1548" y="0"/>
                </a:cxn>
                <a:cxn ang="0">
                  <a:pos x="1554" y="0"/>
                </a:cxn>
                <a:cxn ang="0">
                  <a:pos x="2070" y="0"/>
                </a:cxn>
                <a:cxn ang="0">
                  <a:pos x="2070" y="24"/>
                </a:cxn>
                <a:cxn ang="0">
                  <a:pos x="2064" y="24"/>
                </a:cxn>
                <a:cxn ang="0">
                  <a:pos x="2064" y="0"/>
                </a:cxn>
                <a:cxn ang="0">
                  <a:pos x="2070" y="0"/>
                </a:cxn>
                <a:cxn ang="0">
                  <a:pos x="2586" y="0"/>
                </a:cxn>
                <a:cxn ang="0">
                  <a:pos x="2586" y="24"/>
                </a:cxn>
                <a:cxn ang="0">
                  <a:pos x="2580" y="24"/>
                </a:cxn>
                <a:cxn ang="0">
                  <a:pos x="2580" y="0"/>
                </a:cxn>
                <a:cxn ang="0">
                  <a:pos x="2586" y="0"/>
                </a:cxn>
              </a:cxnLst>
              <a:rect l="0" t="0" r="r" b="b"/>
              <a:pathLst>
                <a:path w="2586" h="24">
                  <a:moveTo>
                    <a:pt x="6" y="0"/>
                  </a:moveTo>
                  <a:lnTo>
                    <a:pt x="6" y="24"/>
                  </a:lnTo>
                  <a:lnTo>
                    <a:pt x="0" y="24"/>
                  </a:lnTo>
                  <a:lnTo>
                    <a:pt x="0" y="0"/>
                  </a:lnTo>
                  <a:lnTo>
                    <a:pt x="6" y="0"/>
                  </a:lnTo>
                  <a:close/>
                  <a:moveTo>
                    <a:pt x="522" y="0"/>
                  </a:moveTo>
                  <a:lnTo>
                    <a:pt x="522" y="24"/>
                  </a:lnTo>
                  <a:lnTo>
                    <a:pt x="516" y="24"/>
                  </a:lnTo>
                  <a:lnTo>
                    <a:pt x="516" y="0"/>
                  </a:lnTo>
                  <a:lnTo>
                    <a:pt x="522" y="0"/>
                  </a:lnTo>
                  <a:close/>
                  <a:moveTo>
                    <a:pt x="1038" y="0"/>
                  </a:moveTo>
                  <a:lnTo>
                    <a:pt x="1038" y="24"/>
                  </a:lnTo>
                  <a:lnTo>
                    <a:pt x="1032" y="24"/>
                  </a:lnTo>
                  <a:lnTo>
                    <a:pt x="1032" y="0"/>
                  </a:lnTo>
                  <a:lnTo>
                    <a:pt x="1038" y="0"/>
                  </a:lnTo>
                  <a:close/>
                  <a:moveTo>
                    <a:pt x="1554" y="0"/>
                  </a:moveTo>
                  <a:lnTo>
                    <a:pt x="1554" y="24"/>
                  </a:lnTo>
                  <a:lnTo>
                    <a:pt x="1548" y="24"/>
                  </a:lnTo>
                  <a:lnTo>
                    <a:pt x="1548" y="0"/>
                  </a:lnTo>
                  <a:lnTo>
                    <a:pt x="1554" y="0"/>
                  </a:lnTo>
                  <a:close/>
                  <a:moveTo>
                    <a:pt x="2070" y="0"/>
                  </a:moveTo>
                  <a:lnTo>
                    <a:pt x="2070" y="24"/>
                  </a:lnTo>
                  <a:lnTo>
                    <a:pt x="2064" y="24"/>
                  </a:lnTo>
                  <a:lnTo>
                    <a:pt x="2064" y="0"/>
                  </a:lnTo>
                  <a:lnTo>
                    <a:pt x="2070" y="0"/>
                  </a:lnTo>
                  <a:close/>
                  <a:moveTo>
                    <a:pt x="2586" y="0"/>
                  </a:moveTo>
                  <a:lnTo>
                    <a:pt x="2586" y="24"/>
                  </a:lnTo>
                  <a:lnTo>
                    <a:pt x="2580" y="24"/>
                  </a:lnTo>
                  <a:lnTo>
                    <a:pt x="2580" y="0"/>
                  </a:lnTo>
                  <a:lnTo>
                    <a:pt x="2586" y="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5" name="Rectangle 11"/>
            <p:cNvSpPr>
              <a:spLocks noChangeArrowheads="1"/>
            </p:cNvSpPr>
            <p:nvPr/>
          </p:nvSpPr>
          <p:spPr bwMode="auto">
            <a:xfrm>
              <a:off x="2895600" y="3313113"/>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12"/>
            <p:cNvSpPr>
              <a:spLocks noEditPoints="1"/>
            </p:cNvSpPr>
            <p:nvPr/>
          </p:nvSpPr>
          <p:spPr bwMode="auto">
            <a:xfrm>
              <a:off x="2890838" y="330835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7" name="Rectangle 13"/>
            <p:cNvSpPr>
              <a:spLocks noChangeArrowheads="1"/>
            </p:cNvSpPr>
            <p:nvPr/>
          </p:nvSpPr>
          <p:spPr bwMode="auto">
            <a:xfrm>
              <a:off x="3171825" y="3265488"/>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14"/>
            <p:cNvSpPr>
              <a:spLocks noEditPoints="1"/>
            </p:cNvSpPr>
            <p:nvPr/>
          </p:nvSpPr>
          <p:spPr bwMode="auto">
            <a:xfrm>
              <a:off x="3167063" y="326072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79" name="Rectangle 15"/>
            <p:cNvSpPr>
              <a:spLocks noChangeArrowheads="1"/>
            </p:cNvSpPr>
            <p:nvPr/>
          </p:nvSpPr>
          <p:spPr bwMode="auto">
            <a:xfrm>
              <a:off x="3295650" y="2474913"/>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16"/>
            <p:cNvSpPr>
              <a:spLocks noEditPoints="1"/>
            </p:cNvSpPr>
            <p:nvPr/>
          </p:nvSpPr>
          <p:spPr bwMode="auto">
            <a:xfrm>
              <a:off x="3290888" y="247015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1" name="Rectangle 17"/>
            <p:cNvSpPr>
              <a:spLocks noChangeArrowheads="1"/>
            </p:cNvSpPr>
            <p:nvPr/>
          </p:nvSpPr>
          <p:spPr bwMode="auto">
            <a:xfrm>
              <a:off x="3343275" y="2579688"/>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18"/>
            <p:cNvSpPr>
              <a:spLocks noEditPoints="1"/>
            </p:cNvSpPr>
            <p:nvPr/>
          </p:nvSpPr>
          <p:spPr bwMode="auto">
            <a:xfrm>
              <a:off x="3338513" y="257492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3" name="Rectangle 19"/>
            <p:cNvSpPr>
              <a:spLocks noChangeArrowheads="1"/>
            </p:cNvSpPr>
            <p:nvPr/>
          </p:nvSpPr>
          <p:spPr bwMode="auto">
            <a:xfrm>
              <a:off x="3400425" y="2370138"/>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20"/>
            <p:cNvSpPr>
              <a:spLocks noEditPoints="1"/>
            </p:cNvSpPr>
            <p:nvPr/>
          </p:nvSpPr>
          <p:spPr bwMode="auto">
            <a:xfrm>
              <a:off x="3395663" y="2365376"/>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5" name="Rectangle 21"/>
            <p:cNvSpPr>
              <a:spLocks noChangeArrowheads="1"/>
            </p:cNvSpPr>
            <p:nvPr/>
          </p:nvSpPr>
          <p:spPr bwMode="auto">
            <a:xfrm>
              <a:off x="3448050" y="2913063"/>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22"/>
            <p:cNvSpPr>
              <a:spLocks noEditPoints="1"/>
            </p:cNvSpPr>
            <p:nvPr/>
          </p:nvSpPr>
          <p:spPr bwMode="auto">
            <a:xfrm>
              <a:off x="3443288" y="29083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7" name="Rectangle 23"/>
            <p:cNvSpPr>
              <a:spLocks noChangeArrowheads="1"/>
            </p:cNvSpPr>
            <p:nvPr/>
          </p:nvSpPr>
          <p:spPr bwMode="auto">
            <a:xfrm>
              <a:off x="3495675" y="3217863"/>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24"/>
            <p:cNvSpPr>
              <a:spLocks noEditPoints="1"/>
            </p:cNvSpPr>
            <p:nvPr/>
          </p:nvSpPr>
          <p:spPr bwMode="auto">
            <a:xfrm>
              <a:off x="3490913" y="32131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89" name="Rectangle 25"/>
            <p:cNvSpPr>
              <a:spLocks noChangeArrowheads="1"/>
            </p:cNvSpPr>
            <p:nvPr/>
          </p:nvSpPr>
          <p:spPr bwMode="auto">
            <a:xfrm>
              <a:off x="3495675" y="2312988"/>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26"/>
            <p:cNvSpPr>
              <a:spLocks noEditPoints="1"/>
            </p:cNvSpPr>
            <p:nvPr/>
          </p:nvSpPr>
          <p:spPr bwMode="auto">
            <a:xfrm>
              <a:off x="3490913" y="23082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91" name="Rectangle 27"/>
            <p:cNvSpPr>
              <a:spLocks noChangeArrowheads="1"/>
            </p:cNvSpPr>
            <p:nvPr/>
          </p:nvSpPr>
          <p:spPr bwMode="auto">
            <a:xfrm>
              <a:off x="3533775" y="2846388"/>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28"/>
            <p:cNvSpPr>
              <a:spLocks noEditPoints="1"/>
            </p:cNvSpPr>
            <p:nvPr/>
          </p:nvSpPr>
          <p:spPr bwMode="auto">
            <a:xfrm>
              <a:off x="3529013" y="284162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93" name="Rectangle 29"/>
            <p:cNvSpPr>
              <a:spLocks noChangeArrowheads="1"/>
            </p:cNvSpPr>
            <p:nvPr/>
          </p:nvSpPr>
          <p:spPr bwMode="auto">
            <a:xfrm>
              <a:off x="3552825" y="3055938"/>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30"/>
            <p:cNvSpPr>
              <a:spLocks noEditPoints="1"/>
            </p:cNvSpPr>
            <p:nvPr/>
          </p:nvSpPr>
          <p:spPr bwMode="auto">
            <a:xfrm>
              <a:off x="3548063" y="305117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95" name="Rectangle 31"/>
            <p:cNvSpPr>
              <a:spLocks noChangeArrowheads="1"/>
            </p:cNvSpPr>
            <p:nvPr/>
          </p:nvSpPr>
          <p:spPr bwMode="auto">
            <a:xfrm>
              <a:off x="3600450" y="2713038"/>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32"/>
            <p:cNvSpPr>
              <a:spLocks noEditPoints="1"/>
            </p:cNvSpPr>
            <p:nvPr/>
          </p:nvSpPr>
          <p:spPr bwMode="auto">
            <a:xfrm>
              <a:off x="3595688" y="270827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97" name="Rectangle 33"/>
            <p:cNvSpPr>
              <a:spLocks noChangeArrowheads="1"/>
            </p:cNvSpPr>
            <p:nvPr/>
          </p:nvSpPr>
          <p:spPr bwMode="auto">
            <a:xfrm>
              <a:off x="3609975" y="2151063"/>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34"/>
            <p:cNvSpPr>
              <a:spLocks noEditPoints="1"/>
            </p:cNvSpPr>
            <p:nvPr/>
          </p:nvSpPr>
          <p:spPr bwMode="auto">
            <a:xfrm>
              <a:off x="3605213" y="2146301"/>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99" name="Rectangle 35"/>
            <p:cNvSpPr>
              <a:spLocks noChangeArrowheads="1"/>
            </p:cNvSpPr>
            <p:nvPr/>
          </p:nvSpPr>
          <p:spPr bwMode="auto">
            <a:xfrm>
              <a:off x="3619500" y="2798763"/>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36"/>
            <p:cNvSpPr>
              <a:spLocks noEditPoints="1"/>
            </p:cNvSpPr>
            <p:nvPr/>
          </p:nvSpPr>
          <p:spPr bwMode="auto">
            <a:xfrm>
              <a:off x="3614738" y="27940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1" name="Rectangle 37"/>
            <p:cNvSpPr>
              <a:spLocks noChangeArrowheads="1"/>
            </p:cNvSpPr>
            <p:nvPr/>
          </p:nvSpPr>
          <p:spPr bwMode="auto">
            <a:xfrm>
              <a:off x="3648075" y="3475038"/>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38"/>
            <p:cNvSpPr>
              <a:spLocks noEditPoints="1"/>
            </p:cNvSpPr>
            <p:nvPr/>
          </p:nvSpPr>
          <p:spPr bwMode="auto">
            <a:xfrm>
              <a:off x="3643313" y="347027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3" name="Rectangle 39"/>
            <p:cNvSpPr>
              <a:spLocks noChangeArrowheads="1"/>
            </p:cNvSpPr>
            <p:nvPr/>
          </p:nvSpPr>
          <p:spPr bwMode="auto">
            <a:xfrm>
              <a:off x="3648075" y="3065463"/>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40"/>
            <p:cNvSpPr>
              <a:spLocks noEditPoints="1"/>
            </p:cNvSpPr>
            <p:nvPr/>
          </p:nvSpPr>
          <p:spPr bwMode="auto">
            <a:xfrm>
              <a:off x="3643313" y="306070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5" name="Rectangle 41"/>
            <p:cNvSpPr>
              <a:spLocks noChangeArrowheads="1"/>
            </p:cNvSpPr>
            <p:nvPr/>
          </p:nvSpPr>
          <p:spPr bwMode="auto">
            <a:xfrm>
              <a:off x="3667125" y="2427288"/>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42"/>
            <p:cNvSpPr>
              <a:spLocks noEditPoints="1"/>
            </p:cNvSpPr>
            <p:nvPr/>
          </p:nvSpPr>
          <p:spPr bwMode="auto">
            <a:xfrm>
              <a:off x="3662363" y="242252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7" name="Rectangle 43"/>
            <p:cNvSpPr>
              <a:spLocks noChangeArrowheads="1"/>
            </p:cNvSpPr>
            <p:nvPr/>
          </p:nvSpPr>
          <p:spPr bwMode="auto">
            <a:xfrm>
              <a:off x="3695700" y="3341688"/>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44"/>
            <p:cNvSpPr>
              <a:spLocks noEditPoints="1"/>
            </p:cNvSpPr>
            <p:nvPr/>
          </p:nvSpPr>
          <p:spPr bwMode="auto">
            <a:xfrm>
              <a:off x="3690938" y="3336926"/>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09" name="Rectangle 45"/>
            <p:cNvSpPr>
              <a:spLocks noChangeArrowheads="1"/>
            </p:cNvSpPr>
            <p:nvPr/>
          </p:nvSpPr>
          <p:spPr bwMode="auto">
            <a:xfrm>
              <a:off x="3790950" y="3255963"/>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46"/>
            <p:cNvSpPr>
              <a:spLocks noEditPoints="1"/>
            </p:cNvSpPr>
            <p:nvPr/>
          </p:nvSpPr>
          <p:spPr bwMode="auto">
            <a:xfrm>
              <a:off x="3786188" y="325120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1" name="Rectangle 47"/>
            <p:cNvSpPr>
              <a:spLocks noChangeArrowheads="1"/>
            </p:cNvSpPr>
            <p:nvPr/>
          </p:nvSpPr>
          <p:spPr bwMode="auto">
            <a:xfrm>
              <a:off x="3876675" y="2846388"/>
              <a:ext cx="95250"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48"/>
            <p:cNvSpPr>
              <a:spLocks noEditPoints="1"/>
            </p:cNvSpPr>
            <p:nvPr/>
          </p:nvSpPr>
          <p:spPr bwMode="auto">
            <a:xfrm>
              <a:off x="3871913" y="2841626"/>
              <a:ext cx="104775" cy="104775"/>
            </a:xfrm>
            <a:custGeom>
              <a:avLst/>
              <a:gdLst/>
              <a:ahLst/>
              <a:cxnLst>
                <a:cxn ang="0">
                  <a:pos x="0" y="8"/>
                </a:cxn>
                <a:cxn ang="0">
                  <a:pos x="8" y="0"/>
                </a:cxn>
                <a:cxn ang="0">
                  <a:pos x="168" y="0"/>
                </a:cxn>
                <a:cxn ang="0">
                  <a:pos x="176" y="8"/>
                </a:cxn>
                <a:cxn ang="0">
                  <a:pos x="176" y="168"/>
                </a:cxn>
                <a:cxn ang="0">
                  <a:pos x="168" y="176"/>
                </a:cxn>
                <a:cxn ang="0">
                  <a:pos x="8" y="176"/>
                </a:cxn>
                <a:cxn ang="0">
                  <a:pos x="0" y="168"/>
                </a:cxn>
                <a:cxn ang="0">
                  <a:pos x="0" y="8"/>
                </a:cxn>
                <a:cxn ang="0">
                  <a:pos x="16" y="168"/>
                </a:cxn>
                <a:cxn ang="0">
                  <a:pos x="8" y="160"/>
                </a:cxn>
                <a:cxn ang="0">
                  <a:pos x="168" y="160"/>
                </a:cxn>
                <a:cxn ang="0">
                  <a:pos x="160" y="168"/>
                </a:cxn>
                <a:cxn ang="0">
                  <a:pos x="160" y="8"/>
                </a:cxn>
                <a:cxn ang="0">
                  <a:pos x="168" y="16"/>
                </a:cxn>
                <a:cxn ang="0">
                  <a:pos x="8" y="16"/>
                </a:cxn>
                <a:cxn ang="0">
                  <a:pos x="16" y="8"/>
                </a:cxn>
                <a:cxn ang="0">
                  <a:pos x="16" y="168"/>
                </a:cxn>
              </a:cxnLst>
              <a:rect l="0" t="0" r="r" b="b"/>
              <a:pathLst>
                <a:path w="176" h="176">
                  <a:moveTo>
                    <a:pt x="0" y="8"/>
                  </a:moveTo>
                  <a:cubicBezTo>
                    <a:pt x="0" y="4"/>
                    <a:pt x="4" y="0"/>
                    <a:pt x="8" y="0"/>
                  </a:cubicBezTo>
                  <a:lnTo>
                    <a:pt x="168" y="0"/>
                  </a:lnTo>
                  <a:cubicBezTo>
                    <a:pt x="173" y="0"/>
                    <a:pt x="176" y="4"/>
                    <a:pt x="176" y="8"/>
                  </a:cubicBezTo>
                  <a:lnTo>
                    <a:pt x="176" y="168"/>
                  </a:lnTo>
                  <a:cubicBezTo>
                    <a:pt x="176" y="173"/>
                    <a:pt x="173" y="176"/>
                    <a:pt x="168" y="176"/>
                  </a:cubicBezTo>
                  <a:lnTo>
                    <a:pt x="8" y="176"/>
                  </a:lnTo>
                  <a:cubicBezTo>
                    <a:pt x="4" y="176"/>
                    <a:pt x="0" y="173"/>
                    <a:pt x="0" y="168"/>
                  </a:cubicBezTo>
                  <a:lnTo>
                    <a:pt x="0" y="8"/>
                  </a:lnTo>
                  <a:close/>
                  <a:moveTo>
                    <a:pt x="16" y="168"/>
                  </a:moveTo>
                  <a:lnTo>
                    <a:pt x="8" y="160"/>
                  </a:lnTo>
                  <a:lnTo>
                    <a:pt x="168" y="160"/>
                  </a:lnTo>
                  <a:lnTo>
                    <a:pt x="160" y="168"/>
                  </a:lnTo>
                  <a:lnTo>
                    <a:pt x="160" y="8"/>
                  </a:lnTo>
                  <a:lnTo>
                    <a:pt x="168"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3" name="Rectangle 49"/>
            <p:cNvSpPr>
              <a:spLocks noChangeArrowheads="1"/>
            </p:cNvSpPr>
            <p:nvPr/>
          </p:nvSpPr>
          <p:spPr bwMode="auto">
            <a:xfrm>
              <a:off x="3895725" y="2655888"/>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50"/>
            <p:cNvSpPr>
              <a:spLocks noEditPoints="1"/>
            </p:cNvSpPr>
            <p:nvPr/>
          </p:nvSpPr>
          <p:spPr bwMode="auto">
            <a:xfrm>
              <a:off x="3890963" y="2651126"/>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5" name="Rectangle 51"/>
            <p:cNvSpPr>
              <a:spLocks noChangeArrowheads="1"/>
            </p:cNvSpPr>
            <p:nvPr/>
          </p:nvSpPr>
          <p:spPr bwMode="auto">
            <a:xfrm>
              <a:off x="4076700" y="3198813"/>
              <a:ext cx="85725"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52"/>
            <p:cNvSpPr>
              <a:spLocks noEditPoints="1"/>
            </p:cNvSpPr>
            <p:nvPr/>
          </p:nvSpPr>
          <p:spPr bwMode="auto">
            <a:xfrm>
              <a:off x="4071938" y="3194051"/>
              <a:ext cx="95250" cy="95250"/>
            </a:xfrm>
            <a:custGeom>
              <a:avLst/>
              <a:gdLst/>
              <a:ahLst/>
              <a:cxnLst>
                <a:cxn ang="0">
                  <a:pos x="0" y="8"/>
                </a:cxn>
                <a:cxn ang="0">
                  <a:pos x="8" y="0"/>
                </a:cxn>
                <a:cxn ang="0">
                  <a:pos x="152" y="0"/>
                </a:cxn>
                <a:cxn ang="0">
                  <a:pos x="160" y="8"/>
                </a:cxn>
                <a:cxn ang="0">
                  <a:pos x="160" y="152"/>
                </a:cxn>
                <a:cxn ang="0">
                  <a:pos x="152" y="160"/>
                </a:cxn>
                <a:cxn ang="0">
                  <a:pos x="8" y="160"/>
                </a:cxn>
                <a:cxn ang="0">
                  <a:pos x="0" y="152"/>
                </a:cxn>
                <a:cxn ang="0">
                  <a:pos x="0" y="8"/>
                </a:cxn>
                <a:cxn ang="0">
                  <a:pos x="16" y="152"/>
                </a:cxn>
                <a:cxn ang="0">
                  <a:pos x="8" y="144"/>
                </a:cxn>
                <a:cxn ang="0">
                  <a:pos x="152" y="144"/>
                </a:cxn>
                <a:cxn ang="0">
                  <a:pos x="144" y="152"/>
                </a:cxn>
                <a:cxn ang="0">
                  <a:pos x="144" y="8"/>
                </a:cxn>
                <a:cxn ang="0">
                  <a:pos x="152" y="16"/>
                </a:cxn>
                <a:cxn ang="0">
                  <a:pos x="8" y="16"/>
                </a:cxn>
                <a:cxn ang="0">
                  <a:pos x="16" y="8"/>
                </a:cxn>
                <a:cxn ang="0">
                  <a:pos x="16" y="152"/>
                </a:cxn>
              </a:cxnLst>
              <a:rect l="0" t="0" r="r" b="b"/>
              <a:pathLst>
                <a:path w="160" h="160">
                  <a:moveTo>
                    <a:pt x="0" y="8"/>
                  </a:moveTo>
                  <a:cubicBezTo>
                    <a:pt x="0" y="4"/>
                    <a:pt x="4" y="0"/>
                    <a:pt x="8" y="0"/>
                  </a:cubicBezTo>
                  <a:lnTo>
                    <a:pt x="152" y="0"/>
                  </a:lnTo>
                  <a:cubicBezTo>
                    <a:pt x="157" y="0"/>
                    <a:pt x="160" y="4"/>
                    <a:pt x="160" y="8"/>
                  </a:cubicBezTo>
                  <a:lnTo>
                    <a:pt x="160" y="152"/>
                  </a:lnTo>
                  <a:cubicBezTo>
                    <a:pt x="160" y="157"/>
                    <a:pt x="157" y="160"/>
                    <a:pt x="152" y="160"/>
                  </a:cubicBezTo>
                  <a:lnTo>
                    <a:pt x="8" y="160"/>
                  </a:lnTo>
                  <a:cubicBezTo>
                    <a:pt x="4" y="160"/>
                    <a:pt x="0" y="157"/>
                    <a:pt x="0" y="152"/>
                  </a:cubicBezTo>
                  <a:lnTo>
                    <a:pt x="0" y="8"/>
                  </a:lnTo>
                  <a:close/>
                  <a:moveTo>
                    <a:pt x="16" y="152"/>
                  </a:moveTo>
                  <a:lnTo>
                    <a:pt x="8" y="144"/>
                  </a:lnTo>
                  <a:lnTo>
                    <a:pt x="152" y="144"/>
                  </a:lnTo>
                  <a:lnTo>
                    <a:pt x="144" y="152"/>
                  </a:lnTo>
                  <a:lnTo>
                    <a:pt x="144" y="8"/>
                  </a:lnTo>
                  <a:lnTo>
                    <a:pt x="152"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7" name="Rectangle 53"/>
            <p:cNvSpPr>
              <a:spLocks noChangeArrowheads="1"/>
            </p:cNvSpPr>
            <p:nvPr/>
          </p:nvSpPr>
          <p:spPr bwMode="auto">
            <a:xfrm>
              <a:off x="4114800" y="2913063"/>
              <a:ext cx="85725" cy="952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54"/>
            <p:cNvSpPr>
              <a:spLocks noEditPoints="1"/>
            </p:cNvSpPr>
            <p:nvPr/>
          </p:nvSpPr>
          <p:spPr bwMode="auto">
            <a:xfrm>
              <a:off x="4110038" y="2908301"/>
              <a:ext cx="95250" cy="104775"/>
            </a:xfrm>
            <a:custGeom>
              <a:avLst/>
              <a:gdLst/>
              <a:ahLst/>
              <a:cxnLst>
                <a:cxn ang="0">
                  <a:pos x="0" y="8"/>
                </a:cxn>
                <a:cxn ang="0">
                  <a:pos x="8" y="0"/>
                </a:cxn>
                <a:cxn ang="0">
                  <a:pos x="152" y="0"/>
                </a:cxn>
                <a:cxn ang="0">
                  <a:pos x="160" y="8"/>
                </a:cxn>
                <a:cxn ang="0">
                  <a:pos x="160" y="168"/>
                </a:cxn>
                <a:cxn ang="0">
                  <a:pos x="152" y="176"/>
                </a:cxn>
                <a:cxn ang="0">
                  <a:pos x="8" y="176"/>
                </a:cxn>
                <a:cxn ang="0">
                  <a:pos x="0" y="168"/>
                </a:cxn>
                <a:cxn ang="0">
                  <a:pos x="0" y="8"/>
                </a:cxn>
                <a:cxn ang="0">
                  <a:pos x="16" y="168"/>
                </a:cxn>
                <a:cxn ang="0">
                  <a:pos x="8" y="160"/>
                </a:cxn>
                <a:cxn ang="0">
                  <a:pos x="152" y="160"/>
                </a:cxn>
                <a:cxn ang="0">
                  <a:pos x="144" y="168"/>
                </a:cxn>
                <a:cxn ang="0">
                  <a:pos x="144" y="8"/>
                </a:cxn>
                <a:cxn ang="0">
                  <a:pos x="152" y="16"/>
                </a:cxn>
                <a:cxn ang="0">
                  <a:pos x="8" y="16"/>
                </a:cxn>
                <a:cxn ang="0">
                  <a:pos x="16" y="8"/>
                </a:cxn>
                <a:cxn ang="0">
                  <a:pos x="16" y="168"/>
                </a:cxn>
              </a:cxnLst>
              <a:rect l="0" t="0" r="r" b="b"/>
              <a:pathLst>
                <a:path w="160" h="176">
                  <a:moveTo>
                    <a:pt x="0" y="8"/>
                  </a:moveTo>
                  <a:cubicBezTo>
                    <a:pt x="0" y="4"/>
                    <a:pt x="4" y="0"/>
                    <a:pt x="8" y="0"/>
                  </a:cubicBezTo>
                  <a:lnTo>
                    <a:pt x="152" y="0"/>
                  </a:lnTo>
                  <a:cubicBezTo>
                    <a:pt x="157" y="0"/>
                    <a:pt x="160" y="4"/>
                    <a:pt x="160" y="8"/>
                  </a:cubicBezTo>
                  <a:lnTo>
                    <a:pt x="160" y="168"/>
                  </a:lnTo>
                  <a:cubicBezTo>
                    <a:pt x="160" y="173"/>
                    <a:pt x="157" y="176"/>
                    <a:pt x="152" y="176"/>
                  </a:cubicBezTo>
                  <a:lnTo>
                    <a:pt x="8" y="176"/>
                  </a:lnTo>
                  <a:cubicBezTo>
                    <a:pt x="4" y="176"/>
                    <a:pt x="0" y="173"/>
                    <a:pt x="0" y="168"/>
                  </a:cubicBezTo>
                  <a:lnTo>
                    <a:pt x="0" y="8"/>
                  </a:lnTo>
                  <a:close/>
                  <a:moveTo>
                    <a:pt x="16" y="168"/>
                  </a:moveTo>
                  <a:lnTo>
                    <a:pt x="8" y="160"/>
                  </a:lnTo>
                  <a:lnTo>
                    <a:pt x="152" y="160"/>
                  </a:lnTo>
                  <a:lnTo>
                    <a:pt x="144" y="168"/>
                  </a:lnTo>
                  <a:lnTo>
                    <a:pt x="144" y="8"/>
                  </a:lnTo>
                  <a:lnTo>
                    <a:pt x="152" y="16"/>
                  </a:lnTo>
                  <a:lnTo>
                    <a:pt x="8" y="16"/>
                  </a:lnTo>
                  <a:lnTo>
                    <a:pt x="16" y="8"/>
                  </a:lnTo>
                  <a:lnTo>
                    <a:pt x="16" y="168"/>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9" name="Rectangle 55"/>
            <p:cNvSpPr>
              <a:spLocks noChangeArrowheads="1"/>
            </p:cNvSpPr>
            <p:nvPr/>
          </p:nvSpPr>
          <p:spPr bwMode="auto">
            <a:xfrm>
              <a:off x="4191000" y="2836863"/>
              <a:ext cx="9525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56"/>
            <p:cNvSpPr>
              <a:spLocks noEditPoints="1"/>
            </p:cNvSpPr>
            <p:nvPr/>
          </p:nvSpPr>
          <p:spPr bwMode="auto">
            <a:xfrm>
              <a:off x="4186238" y="2832101"/>
              <a:ext cx="104775" cy="95250"/>
            </a:xfrm>
            <a:custGeom>
              <a:avLst/>
              <a:gdLst/>
              <a:ahLst/>
              <a:cxnLst>
                <a:cxn ang="0">
                  <a:pos x="0" y="8"/>
                </a:cxn>
                <a:cxn ang="0">
                  <a:pos x="8" y="0"/>
                </a:cxn>
                <a:cxn ang="0">
                  <a:pos x="168" y="0"/>
                </a:cxn>
                <a:cxn ang="0">
                  <a:pos x="176" y="8"/>
                </a:cxn>
                <a:cxn ang="0">
                  <a:pos x="176" y="152"/>
                </a:cxn>
                <a:cxn ang="0">
                  <a:pos x="168" y="160"/>
                </a:cxn>
                <a:cxn ang="0">
                  <a:pos x="8" y="160"/>
                </a:cxn>
                <a:cxn ang="0">
                  <a:pos x="0" y="152"/>
                </a:cxn>
                <a:cxn ang="0">
                  <a:pos x="0" y="8"/>
                </a:cxn>
                <a:cxn ang="0">
                  <a:pos x="16" y="152"/>
                </a:cxn>
                <a:cxn ang="0">
                  <a:pos x="8" y="144"/>
                </a:cxn>
                <a:cxn ang="0">
                  <a:pos x="168" y="144"/>
                </a:cxn>
                <a:cxn ang="0">
                  <a:pos x="160" y="152"/>
                </a:cxn>
                <a:cxn ang="0">
                  <a:pos x="160" y="8"/>
                </a:cxn>
                <a:cxn ang="0">
                  <a:pos x="168" y="16"/>
                </a:cxn>
                <a:cxn ang="0">
                  <a:pos x="8" y="16"/>
                </a:cxn>
                <a:cxn ang="0">
                  <a:pos x="16" y="8"/>
                </a:cxn>
                <a:cxn ang="0">
                  <a:pos x="16" y="152"/>
                </a:cxn>
              </a:cxnLst>
              <a:rect l="0" t="0" r="r" b="b"/>
              <a:pathLst>
                <a:path w="176" h="160">
                  <a:moveTo>
                    <a:pt x="0" y="8"/>
                  </a:moveTo>
                  <a:cubicBezTo>
                    <a:pt x="0" y="4"/>
                    <a:pt x="4" y="0"/>
                    <a:pt x="8" y="0"/>
                  </a:cubicBezTo>
                  <a:lnTo>
                    <a:pt x="168" y="0"/>
                  </a:lnTo>
                  <a:cubicBezTo>
                    <a:pt x="173" y="0"/>
                    <a:pt x="176" y="4"/>
                    <a:pt x="176" y="8"/>
                  </a:cubicBezTo>
                  <a:lnTo>
                    <a:pt x="176" y="152"/>
                  </a:lnTo>
                  <a:cubicBezTo>
                    <a:pt x="176" y="157"/>
                    <a:pt x="173" y="160"/>
                    <a:pt x="168" y="160"/>
                  </a:cubicBezTo>
                  <a:lnTo>
                    <a:pt x="8" y="160"/>
                  </a:lnTo>
                  <a:cubicBezTo>
                    <a:pt x="4" y="160"/>
                    <a:pt x="0" y="157"/>
                    <a:pt x="0" y="152"/>
                  </a:cubicBezTo>
                  <a:lnTo>
                    <a:pt x="0" y="8"/>
                  </a:lnTo>
                  <a:close/>
                  <a:moveTo>
                    <a:pt x="16" y="152"/>
                  </a:moveTo>
                  <a:lnTo>
                    <a:pt x="8" y="144"/>
                  </a:lnTo>
                  <a:lnTo>
                    <a:pt x="168" y="144"/>
                  </a:lnTo>
                  <a:lnTo>
                    <a:pt x="160" y="152"/>
                  </a:lnTo>
                  <a:lnTo>
                    <a:pt x="160" y="8"/>
                  </a:lnTo>
                  <a:lnTo>
                    <a:pt x="168" y="16"/>
                  </a:lnTo>
                  <a:lnTo>
                    <a:pt x="8" y="16"/>
                  </a:lnTo>
                  <a:lnTo>
                    <a:pt x="16" y="8"/>
                  </a:lnTo>
                  <a:lnTo>
                    <a:pt x="16" y="152"/>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1" name="Oval 57"/>
            <p:cNvSpPr>
              <a:spLocks noChangeArrowheads="1"/>
            </p:cNvSpPr>
            <p:nvPr/>
          </p:nvSpPr>
          <p:spPr bwMode="auto">
            <a:xfrm>
              <a:off x="3371850" y="3798888"/>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58"/>
            <p:cNvSpPr>
              <a:spLocks noEditPoints="1"/>
            </p:cNvSpPr>
            <p:nvPr/>
          </p:nvSpPr>
          <p:spPr bwMode="auto">
            <a:xfrm>
              <a:off x="3367088" y="37941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3" name="Oval 59"/>
            <p:cNvSpPr>
              <a:spLocks noChangeArrowheads="1"/>
            </p:cNvSpPr>
            <p:nvPr/>
          </p:nvSpPr>
          <p:spPr bwMode="auto">
            <a:xfrm>
              <a:off x="3600450" y="3370263"/>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60"/>
            <p:cNvSpPr>
              <a:spLocks noEditPoints="1"/>
            </p:cNvSpPr>
            <p:nvPr/>
          </p:nvSpPr>
          <p:spPr bwMode="auto">
            <a:xfrm>
              <a:off x="3595688" y="33655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5" name="Oval 61"/>
            <p:cNvSpPr>
              <a:spLocks noChangeArrowheads="1"/>
            </p:cNvSpPr>
            <p:nvPr/>
          </p:nvSpPr>
          <p:spPr bwMode="auto">
            <a:xfrm>
              <a:off x="3609975" y="4360863"/>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62"/>
            <p:cNvSpPr>
              <a:spLocks noEditPoints="1"/>
            </p:cNvSpPr>
            <p:nvPr/>
          </p:nvSpPr>
          <p:spPr bwMode="auto">
            <a:xfrm>
              <a:off x="3605213" y="435610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7" name="Oval 63"/>
            <p:cNvSpPr>
              <a:spLocks noChangeArrowheads="1"/>
            </p:cNvSpPr>
            <p:nvPr/>
          </p:nvSpPr>
          <p:spPr bwMode="auto">
            <a:xfrm>
              <a:off x="3667125" y="3598863"/>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64"/>
            <p:cNvSpPr>
              <a:spLocks noEditPoints="1"/>
            </p:cNvSpPr>
            <p:nvPr/>
          </p:nvSpPr>
          <p:spPr bwMode="auto">
            <a:xfrm>
              <a:off x="3662363" y="35941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29" name="Oval 65"/>
            <p:cNvSpPr>
              <a:spLocks noChangeArrowheads="1"/>
            </p:cNvSpPr>
            <p:nvPr/>
          </p:nvSpPr>
          <p:spPr bwMode="auto">
            <a:xfrm>
              <a:off x="3981450" y="4360863"/>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66"/>
            <p:cNvSpPr>
              <a:spLocks noEditPoints="1"/>
            </p:cNvSpPr>
            <p:nvPr/>
          </p:nvSpPr>
          <p:spPr bwMode="auto">
            <a:xfrm>
              <a:off x="3976688" y="435610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31" name="Oval 67"/>
            <p:cNvSpPr>
              <a:spLocks noChangeArrowheads="1"/>
            </p:cNvSpPr>
            <p:nvPr/>
          </p:nvSpPr>
          <p:spPr bwMode="auto">
            <a:xfrm>
              <a:off x="4029075" y="4027488"/>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68"/>
            <p:cNvSpPr>
              <a:spLocks noEditPoints="1"/>
            </p:cNvSpPr>
            <p:nvPr/>
          </p:nvSpPr>
          <p:spPr bwMode="auto">
            <a:xfrm>
              <a:off x="4024313" y="40227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33" name="Oval 69"/>
            <p:cNvSpPr>
              <a:spLocks noChangeArrowheads="1"/>
            </p:cNvSpPr>
            <p:nvPr/>
          </p:nvSpPr>
          <p:spPr bwMode="auto">
            <a:xfrm>
              <a:off x="4181475" y="4103688"/>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70"/>
            <p:cNvSpPr>
              <a:spLocks noEditPoints="1"/>
            </p:cNvSpPr>
            <p:nvPr/>
          </p:nvSpPr>
          <p:spPr bwMode="auto">
            <a:xfrm>
              <a:off x="4176713" y="40989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35" name="Oval 71"/>
            <p:cNvSpPr>
              <a:spLocks noChangeArrowheads="1"/>
            </p:cNvSpPr>
            <p:nvPr/>
          </p:nvSpPr>
          <p:spPr bwMode="auto">
            <a:xfrm>
              <a:off x="4267200" y="4246563"/>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2"/>
            <p:cNvSpPr>
              <a:spLocks noEditPoints="1"/>
            </p:cNvSpPr>
            <p:nvPr/>
          </p:nvSpPr>
          <p:spPr bwMode="auto">
            <a:xfrm>
              <a:off x="4262438" y="424180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37" name="Oval 73"/>
            <p:cNvSpPr>
              <a:spLocks noChangeArrowheads="1"/>
            </p:cNvSpPr>
            <p:nvPr/>
          </p:nvSpPr>
          <p:spPr bwMode="auto">
            <a:xfrm>
              <a:off x="4295775" y="4141788"/>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4"/>
            <p:cNvSpPr>
              <a:spLocks noEditPoints="1"/>
            </p:cNvSpPr>
            <p:nvPr/>
          </p:nvSpPr>
          <p:spPr bwMode="auto">
            <a:xfrm>
              <a:off x="4291013" y="41370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39" name="Oval 75"/>
            <p:cNvSpPr>
              <a:spLocks noChangeArrowheads="1"/>
            </p:cNvSpPr>
            <p:nvPr/>
          </p:nvSpPr>
          <p:spPr bwMode="auto">
            <a:xfrm>
              <a:off x="4629150" y="4017963"/>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76"/>
            <p:cNvSpPr>
              <a:spLocks noEditPoints="1"/>
            </p:cNvSpPr>
            <p:nvPr/>
          </p:nvSpPr>
          <p:spPr bwMode="auto">
            <a:xfrm>
              <a:off x="4624388" y="401320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1" name="Oval 77"/>
            <p:cNvSpPr>
              <a:spLocks noChangeArrowheads="1"/>
            </p:cNvSpPr>
            <p:nvPr/>
          </p:nvSpPr>
          <p:spPr bwMode="auto">
            <a:xfrm>
              <a:off x="4686300" y="4151313"/>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78"/>
            <p:cNvSpPr>
              <a:spLocks noEditPoints="1"/>
            </p:cNvSpPr>
            <p:nvPr/>
          </p:nvSpPr>
          <p:spPr bwMode="auto">
            <a:xfrm>
              <a:off x="4681538" y="4146551"/>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3" name="Oval 79"/>
            <p:cNvSpPr>
              <a:spLocks noChangeArrowheads="1"/>
            </p:cNvSpPr>
            <p:nvPr/>
          </p:nvSpPr>
          <p:spPr bwMode="auto">
            <a:xfrm>
              <a:off x="4743450" y="3884613"/>
              <a:ext cx="85725"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80"/>
            <p:cNvSpPr>
              <a:spLocks noEditPoints="1"/>
            </p:cNvSpPr>
            <p:nvPr/>
          </p:nvSpPr>
          <p:spPr bwMode="auto">
            <a:xfrm>
              <a:off x="4738688" y="38798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5" name="Oval 81"/>
            <p:cNvSpPr>
              <a:spLocks noChangeArrowheads="1"/>
            </p:cNvSpPr>
            <p:nvPr/>
          </p:nvSpPr>
          <p:spPr bwMode="auto">
            <a:xfrm>
              <a:off x="4924425" y="4446588"/>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82"/>
            <p:cNvSpPr>
              <a:spLocks noEditPoints="1"/>
            </p:cNvSpPr>
            <p:nvPr/>
          </p:nvSpPr>
          <p:spPr bwMode="auto">
            <a:xfrm>
              <a:off x="4919663" y="444182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7" name="Oval 83"/>
            <p:cNvSpPr>
              <a:spLocks noChangeArrowheads="1"/>
            </p:cNvSpPr>
            <p:nvPr/>
          </p:nvSpPr>
          <p:spPr bwMode="auto">
            <a:xfrm>
              <a:off x="4981575" y="3817938"/>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84"/>
            <p:cNvSpPr>
              <a:spLocks noEditPoints="1"/>
            </p:cNvSpPr>
            <p:nvPr/>
          </p:nvSpPr>
          <p:spPr bwMode="auto">
            <a:xfrm>
              <a:off x="4976813" y="38131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49" name="Oval 85"/>
            <p:cNvSpPr>
              <a:spLocks noChangeArrowheads="1"/>
            </p:cNvSpPr>
            <p:nvPr/>
          </p:nvSpPr>
          <p:spPr bwMode="auto">
            <a:xfrm>
              <a:off x="5057775" y="4046538"/>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86"/>
            <p:cNvSpPr>
              <a:spLocks noEditPoints="1"/>
            </p:cNvSpPr>
            <p:nvPr/>
          </p:nvSpPr>
          <p:spPr bwMode="auto">
            <a:xfrm>
              <a:off x="5053013" y="4041776"/>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1" name="Oval 87"/>
            <p:cNvSpPr>
              <a:spLocks noChangeArrowheads="1"/>
            </p:cNvSpPr>
            <p:nvPr/>
          </p:nvSpPr>
          <p:spPr bwMode="auto">
            <a:xfrm>
              <a:off x="5086350" y="4198938"/>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88"/>
            <p:cNvSpPr>
              <a:spLocks noEditPoints="1"/>
            </p:cNvSpPr>
            <p:nvPr/>
          </p:nvSpPr>
          <p:spPr bwMode="auto">
            <a:xfrm>
              <a:off x="5081588" y="41941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3" name="Oval 89"/>
            <p:cNvSpPr>
              <a:spLocks noChangeArrowheads="1"/>
            </p:cNvSpPr>
            <p:nvPr/>
          </p:nvSpPr>
          <p:spPr bwMode="auto">
            <a:xfrm>
              <a:off x="5153025" y="4056063"/>
              <a:ext cx="95250" cy="95250"/>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90"/>
            <p:cNvSpPr>
              <a:spLocks noEditPoints="1"/>
            </p:cNvSpPr>
            <p:nvPr/>
          </p:nvSpPr>
          <p:spPr bwMode="auto">
            <a:xfrm>
              <a:off x="5148263" y="4051301"/>
              <a:ext cx="104775" cy="104775"/>
            </a:xfrm>
            <a:custGeom>
              <a:avLst/>
              <a:gdLst/>
              <a:ahLst/>
              <a:cxnLst>
                <a:cxn ang="0">
                  <a:pos x="176" y="90"/>
                </a:cxn>
                <a:cxn ang="0">
                  <a:pos x="169" y="124"/>
                </a:cxn>
                <a:cxn ang="0">
                  <a:pos x="150" y="152"/>
                </a:cxn>
                <a:cxn ang="0">
                  <a:pos x="121" y="170"/>
                </a:cxn>
                <a:cxn ang="0">
                  <a:pos x="87" y="176"/>
                </a:cxn>
                <a:cxn ang="0">
                  <a:pos x="53" y="169"/>
                </a:cxn>
                <a:cxn ang="0">
                  <a:pos x="26" y="150"/>
                </a:cxn>
                <a:cxn ang="0">
                  <a:pos x="7" y="121"/>
                </a:cxn>
                <a:cxn ang="0">
                  <a:pos x="1" y="87"/>
                </a:cxn>
                <a:cxn ang="0">
                  <a:pos x="8" y="53"/>
                </a:cxn>
                <a:cxn ang="0">
                  <a:pos x="28" y="26"/>
                </a:cxn>
                <a:cxn ang="0">
                  <a:pos x="56" y="7"/>
                </a:cxn>
                <a:cxn ang="0">
                  <a:pos x="90" y="1"/>
                </a:cxn>
                <a:cxn ang="0">
                  <a:pos x="124" y="8"/>
                </a:cxn>
                <a:cxn ang="0">
                  <a:pos x="152" y="28"/>
                </a:cxn>
                <a:cxn ang="0">
                  <a:pos x="170" y="56"/>
                </a:cxn>
                <a:cxn ang="0">
                  <a:pos x="155" y="59"/>
                </a:cxn>
                <a:cxn ang="0">
                  <a:pos x="139" y="37"/>
                </a:cxn>
                <a:cxn ang="0">
                  <a:pos x="115" y="21"/>
                </a:cxn>
                <a:cxn ang="0">
                  <a:pos x="87" y="16"/>
                </a:cxn>
                <a:cxn ang="0">
                  <a:pos x="59" y="22"/>
                </a:cxn>
                <a:cxn ang="0">
                  <a:pos x="37" y="39"/>
                </a:cxn>
                <a:cxn ang="0">
                  <a:pos x="21" y="62"/>
                </a:cxn>
                <a:cxn ang="0">
                  <a:pos x="16" y="90"/>
                </a:cxn>
                <a:cxn ang="0">
                  <a:pos x="22" y="118"/>
                </a:cxn>
                <a:cxn ang="0">
                  <a:pos x="39" y="141"/>
                </a:cxn>
                <a:cxn ang="0">
                  <a:pos x="62" y="156"/>
                </a:cxn>
                <a:cxn ang="0">
                  <a:pos x="90" y="161"/>
                </a:cxn>
                <a:cxn ang="0">
                  <a:pos x="118" y="155"/>
                </a:cxn>
                <a:cxn ang="0">
                  <a:pos x="141" y="139"/>
                </a:cxn>
                <a:cxn ang="0">
                  <a:pos x="156" y="115"/>
                </a:cxn>
                <a:cxn ang="0">
                  <a:pos x="161" y="87"/>
                </a:cxn>
                <a:cxn ang="0">
                  <a:pos x="155" y="59"/>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5" name="Oval 91"/>
            <p:cNvSpPr>
              <a:spLocks noChangeArrowheads="1"/>
            </p:cNvSpPr>
            <p:nvPr/>
          </p:nvSpPr>
          <p:spPr bwMode="auto">
            <a:xfrm>
              <a:off x="5219700" y="4332288"/>
              <a:ext cx="95250"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92"/>
            <p:cNvSpPr>
              <a:spLocks noEditPoints="1"/>
            </p:cNvSpPr>
            <p:nvPr/>
          </p:nvSpPr>
          <p:spPr bwMode="auto">
            <a:xfrm>
              <a:off x="5214938" y="4327526"/>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7" name="Oval 93"/>
            <p:cNvSpPr>
              <a:spLocks noChangeArrowheads="1"/>
            </p:cNvSpPr>
            <p:nvPr/>
          </p:nvSpPr>
          <p:spPr bwMode="auto">
            <a:xfrm>
              <a:off x="5438775" y="3856038"/>
              <a:ext cx="85725" cy="85725"/>
            </a:xfrm>
            <a:prstGeom prst="ellipse">
              <a:avLst/>
            </a:prstGeom>
            <a:solidFill>
              <a:srgbClr val="0066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94"/>
            <p:cNvSpPr>
              <a:spLocks noEditPoints="1"/>
            </p:cNvSpPr>
            <p:nvPr/>
          </p:nvSpPr>
          <p:spPr bwMode="auto">
            <a:xfrm>
              <a:off x="5434013" y="38512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646464"/>
            </a:solidFill>
            <a:ln w="6" cap="flat">
              <a:solidFill>
                <a:srgbClr val="646464"/>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95"/>
            <p:cNvSpPr>
              <a:spLocks/>
            </p:cNvSpPr>
            <p:nvPr/>
          </p:nvSpPr>
          <p:spPr bwMode="auto">
            <a:xfrm>
              <a:off x="4905375" y="3294063"/>
              <a:ext cx="88900" cy="90488"/>
            </a:xfrm>
            <a:custGeom>
              <a:avLst/>
              <a:gdLst/>
              <a:ahLst/>
              <a:cxnLst>
                <a:cxn ang="0">
                  <a:pos x="28" y="0"/>
                </a:cxn>
                <a:cxn ang="0">
                  <a:pos x="56" y="57"/>
                </a:cxn>
                <a:cxn ang="0">
                  <a:pos x="0" y="57"/>
                </a:cxn>
                <a:cxn ang="0">
                  <a:pos x="28" y="0"/>
                </a:cxn>
              </a:cxnLst>
              <a:rect l="0" t="0" r="r" b="b"/>
              <a:pathLst>
                <a:path w="56" h="57">
                  <a:moveTo>
                    <a:pt x="28" y="0"/>
                  </a:moveTo>
                  <a:lnTo>
                    <a:pt x="56" y="57"/>
                  </a:lnTo>
                  <a:lnTo>
                    <a:pt x="0" y="57"/>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96"/>
            <p:cNvSpPr>
              <a:spLocks noEditPoints="1"/>
            </p:cNvSpPr>
            <p:nvPr/>
          </p:nvSpPr>
          <p:spPr bwMode="auto">
            <a:xfrm>
              <a:off x="4900613" y="3289301"/>
              <a:ext cx="98425" cy="100013"/>
            </a:xfrm>
            <a:custGeom>
              <a:avLst/>
              <a:gdLst/>
              <a:ahLst/>
              <a:cxnLst>
                <a:cxn ang="0">
                  <a:pos x="76" y="5"/>
                </a:cxn>
                <a:cxn ang="0">
                  <a:pos x="83" y="0"/>
                </a:cxn>
                <a:cxn ang="0">
                  <a:pos x="90" y="5"/>
                </a:cxn>
                <a:cxn ang="0">
                  <a:pos x="165" y="154"/>
                </a:cxn>
                <a:cxn ang="0">
                  <a:pos x="165" y="162"/>
                </a:cxn>
                <a:cxn ang="0">
                  <a:pos x="158" y="166"/>
                </a:cxn>
                <a:cxn ang="0">
                  <a:pos x="8" y="166"/>
                </a:cxn>
                <a:cxn ang="0">
                  <a:pos x="2" y="162"/>
                </a:cxn>
                <a:cxn ang="0">
                  <a:pos x="1" y="154"/>
                </a:cxn>
                <a:cxn ang="0">
                  <a:pos x="76" y="5"/>
                </a:cxn>
                <a:cxn ang="0">
                  <a:pos x="16" y="161"/>
                </a:cxn>
                <a:cxn ang="0">
                  <a:pos x="8"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6"/>
                    <a:pt x="166" y="159"/>
                    <a:pt x="165" y="162"/>
                  </a:cubicBezTo>
                  <a:cubicBezTo>
                    <a:pt x="163" y="164"/>
                    <a:pt x="161" y="166"/>
                    <a:pt x="158" y="166"/>
                  </a:cubicBezTo>
                  <a:lnTo>
                    <a:pt x="8" y="166"/>
                  </a:lnTo>
                  <a:cubicBezTo>
                    <a:pt x="6" y="166"/>
                    <a:pt x="3" y="164"/>
                    <a:pt x="2" y="162"/>
                  </a:cubicBezTo>
                  <a:cubicBezTo>
                    <a:pt x="0" y="159"/>
                    <a:pt x="0" y="156"/>
                    <a:pt x="1" y="154"/>
                  </a:cubicBezTo>
                  <a:lnTo>
                    <a:pt x="76" y="5"/>
                  </a:lnTo>
                  <a:close/>
                  <a:moveTo>
                    <a:pt x="16" y="161"/>
                  </a:moveTo>
                  <a:lnTo>
                    <a:pt x="8"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97"/>
            <p:cNvSpPr>
              <a:spLocks/>
            </p:cNvSpPr>
            <p:nvPr/>
          </p:nvSpPr>
          <p:spPr bwMode="auto">
            <a:xfrm>
              <a:off x="4910138" y="2774951"/>
              <a:ext cx="88900" cy="88900"/>
            </a:xfrm>
            <a:custGeom>
              <a:avLst/>
              <a:gdLst/>
              <a:ahLst/>
              <a:cxnLst>
                <a:cxn ang="0">
                  <a:pos x="27" y="0"/>
                </a:cxn>
                <a:cxn ang="0">
                  <a:pos x="56" y="56"/>
                </a:cxn>
                <a:cxn ang="0">
                  <a:pos x="0" y="56"/>
                </a:cxn>
                <a:cxn ang="0">
                  <a:pos x="27" y="0"/>
                </a:cxn>
              </a:cxnLst>
              <a:rect l="0" t="0" r="r" b="b"/>
              <a:pathLst>
                <a:path w="56" h="56">
                  <a:moveTo>
                    <a:pt x="27" y="0"/>
                  </a:moveTo>
                  <a:lnTo>
                    <a:pt x="56" y="56"/>
                  </a:lnTo>
                  <a:lnTo>
                    <a:pt x="0" y="56"/>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98"/>
            <p:cNvSpPr>
              <a:spLocks noEditPoints="1"/>
            </p:cNvSpPr>
            <p:nvPr/>
          </p:nvSpPr>
          <p:spPr bwMode="auto">
            <a:xfrm>
              <a:off x="4903788" y="2770188"/>
              <a:ext cx="100013" cy="98425"/>
            </a:xfrm>
            <a:custGeom>
              <a:avLst/>
              <a:gdLst/>
              <a:ahLst/>
              <a:cxnLst>
                <a:cxn ang="0">
                  <a:pos x="76" y="5"/>
                </a:cxn>
                <a:cxn ang="0">
                  <a:pos x="83" y="0"/>
                </a:cxn>
                <a:cxn ang="0">
                  <a:pos x="90" y="5"/>
                </a:cxn>
                <a:cxn ang="0">
                  <a:pos x="165" y="154"/>
                </a:cxn>
                <a:cxn ang="0">
                  <a:pos x="165" y="162"/>
                </a:cxn>
                <a:cxn ang="0">
                  <a:pos x="158" y="166"/>
                </a:cxn>
                <a:cxn ang="0">
                  <a:pos x="9" y="166"/>
                </a:cxn>
                <a:cxn ang="0">
                  <a:pos x="2" y="162"/>
                </a:cxn>
                <a:cxn ang="0">
                  <a:pos x="1" y="154"/>
                </a:cxn>
                <a:cxn ang="0">
                  <a:pos x="76" y="5"/>
                </a:cxn>
                <a:cxn ang="0">
                  <a:pos x="16" y="161"/>
                </a:cxn>
                <a:cxn ang="0">
                  <a:pos x="9"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7"/>
                    <a:pt x="166" y="160"/>
                    <a:pt x="165" y="162"/>
                  </a:cubicBezTo>
                  <a:cubicBezTo>
                    <a:pt x="163" y="164"/>
                    <a:pt x="161" y="166"/>
                    <a:pt x="158" y="166"/>
                  </a:cubicBezTo>
                  <a:lnTo>
                    <a:pt x="9" y="166"/>
                  </a:lnTo>
                  <a:cubicBezTo>
                    <a:pt x="6" y="166"/>
                    <a:pt x="3" y="164"/>
                    <a:pt x="2" y="162"/>
                  </a:cubicBezTo>
                  <a:cubicBezTo>
                    <a:pt x="0" y="160"/>
                    <a:pt x="0" y="157"/>
                    <a:pt x="1" y="154"/>
                  </a:cubicBezTo>
                  <a:lnTo>
                    <a:pt x="76" y="5"/>
                  </a:lnTo>
                  <a:close/>
                  <a:moveTo>
                    <a:pt x="16" y="161"/>
                  </a:moveTo>
                  <a:lnTo>
                    <a:pt x="9"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99"/>
            <p:cNvSpPr>
              <a:spLocks/>
            </p:cNvSpPr>
            <p:nvPr/>
          </p:nvSpPr>
          <p:spPr bwMode="auto">
            <a:xfrm>
              <a:off x="4938713" y="1893888"/>
              <a:ext cx="90488" cy="88900"/>
            </a:xfrm>
            <a:custGeom>
              <a:avLst/>
              <a:gdLst/>
              <a:ahLst/>
              <a:cxnLst>
                <a:cxn ang="0">
                  <a:pos x="29" y="0"/>
                </a:cxn>
                <a:cxn ang="0">
                  <a:pos x="57" y="56"/>
                </a:cxn>
                <a:cxn ang="0">
                  <a:pos x="0" y="56"/>
                </a:cxn>
                <a:cxn ang="0">
                  <a:pos x="29" y="0"/>
                </a:cxn>
              </a:cxnLst>
              <a:rect l="0" t="0" r="r" b="b"/>
              <a:pathLst>
                <a:path w="57" h="56">
                  <a:moveTo>
                    <a:pt x="29" y="0"/>
                  </a:moveTo>
                  <a:lnTo>
                    <a:pt x="57" y="56"/>
                  </a:lnTo>
                  <a:lnTo>
                    <a:pt x="0" y="56"/>
                  </a:lnTo>
                  <a:lnTo>
                    <a:pt x="29"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00"/>
            <p:cNvSpPr>
              <a:spLocks noEditPoints="1"/>
            </p:cNvSpPr>
            <p:nvPr/>
          </p:nvSpPr>
          <p:spPr bwMode="auto">
            <a:xfrm>
              <a:off x="4933950" y="1889126"/>
              <a:ext cx="100013" cy="98425"/>
            </a:xfrm>
            <a:custGeom>
              <a:avLst/>
              <a:gdLst/>
              <a:ahLst/>
              <a:cxnLst>
                <a:cxn ang="0">
                  <a:pos x="76" y="5"/>
                </a:cxn>
                <a:cxn ang="0">
                  <a:pos x="83" y="0"/>
                </a:cxn>
                <a:cxn ang="0">
                  <a:pos x="90" y="5"/>
                </a:cxn>
                <a:cxn ang="0">
                  <a:pos x="165" y="154"/>
                </a:cxn>
                <a:cxn ang="0">
                  <a:pos x="164" y="162"/>
                </a:cxn>
                <a:cxn ang="0">
                  <a:pos x="158" y="166"/>
                </a:cxn>
                <a:cxn ang="0">
                  <a:pos x="8" y="166"/>
                </a:cxn>
                <a:cxn ang="0">
                  <a:pos x="1" y="162"/>
                </a:cxn>
                <a:cxn ang="0">
                  <a:pos x="1" y="154"/>
                </a:cxn>
                <a:cxn ang="0">
                  <a:pos x="76" y="5"/>
                </a:cxn>
                <a:cxn ang="0">
                  <a:pos x="15" y="161"/>
                </a:cxn>
                <a:cxn ang="0">
                  <a:pos x="8" y="150"/>
                </a:cxn>
                <a:cxn ang="0">
                  <a:pos x="158" y="150"/>
                </a:cxn>
                <a:cxn ang="0">
                  <a:pos x="150" y="161"/>
                </a:cxn>
                <a:cxn ang="0">
                  <a:pos x="76" y="12"/>
                </a:cxn>
                <a:cxn ang="0">
                  <a:pos x="90" y="12"/>
                </a:cxn>
                <a:cxn ang="0">
                  <a:pos x="15" y="161"/>
                </a:cxn>
              </a:cxnLst>
              <a:rect l="0" t="0" r="r" b="b"/>
              <a:pathLst>
                <a:path w="166" h="166">
                  <a:moveTo>
                    <a:pt x="76" y="5"/>
                  </a:moveTo>
                  <a:cubicBezTo>
                    <a:pt x="77" y="2"/>
                    <a:pt x="80" y="0"/>
                    <a:pt x="83" y="0"/>
                  </a:cubicBezTo>
                  <a:cubicBezTo>
                    <a:pt x="86" y="0"/>
                    <a:pt x="89" y="2"/>
                    <a:pt x="90" y="5"/>
                  </a:cubicBezTo>
                  <a:lnTo>
                    <a:pt x="165" y="154"/>
                  </a:lnTo>
                  <a:cubicBezTo>
                    <a:pt x="166" y="157"/>
                    <a:pt x="166" y="160"/>
                    <a:pt x="164" y="162"/>
                  </a:cubicBezTo>
                  <a:cubicBezTo>
                    <a:pt x="163" y="164"/>
                    <a:pt x="160" y="166"/>
                    <a:pt x="158" y="166"/>
                  </a:cubicBezTo>
                  <a:lnTo>
                    <a:pt x="8" y="166"/>
                  </a:lnTo>
                  <a:cubicBezTo>
                    <a:pt x="5" y="166"/>
                    <a:pt x="3" y="164"/>
                    <a:pt x="1" y="162"/>
                  </a:cubicBezTo>
                  <a:cubicBezTo>
                    <a:pt x="0" y="160"/>
                    <a:pt x="0" y="157"/>
                    <a:pt x="1" y="154"/>
                  </a:cubicBezTo>
                  <a:lnTo>
                    <a:pt x="76" y="5"/>
                  </a:lnTo>
                  <a:close/>
                  <a:moveTo>
                    <a:pt x="15" y="161"/>
                  </a:moveTo>
                  <a:lnTo>
                    <a:pt x="8" y="150"/>
                  </a:lnTo>
                  <a:lnTo>
                    <a:pt x="158" y="150"/>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01"/>
            <p:cNvSpPr>
              <a:spLocks/>
            </p:cNvSpPr>
            <p:nvPr/>
          </p:nvSpPr>
          <p:spPr bwMode="auto">
            <a:xfrm>
              <a:off x="4975225" y="2646363"/>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02"/>
            <p:cNvSpPr>
              <a:spLocks noEditPoints="1"/>
            </p:cNvSpPr>
            <p:nvPr/>
          </p:nvSpPr>
          <p:spPr bwMode="auto">
            <a:xfrm>
              <a:off x="4970463" y="2641601"/>
              <a:ext cx="98425" cy="98425"/>
            </a:xfrm>
            <a:custGeom>
              <a:avLst/>
              <a:gdLst/>
              <a:ahLst/>
              <a:cxnLst>
                <a:cxn ang="0">
                  <a:pos x="76" y="4"/>
                </a:cxn>
                <a:cxn ang="0">
                  <a:pos x="83" y="0"/>
                </a:cxn>
                <a:cxn ang="0">
                  <a:pos x="90" y="4"/>
                </a:cxn>
                <a:cxn ang="0">
                  <a:pos x="165" y="153"/>
                </a:cxn>
                <a:cxn ang="0">
                  <a:pos x="165" y="161"/>
                </a:cxn>
                <a:cxn ang="0">
                  <a:pos x="158" y="165"/>
                </a:cxn>
                <a:cxn ang="0">
                  <a:pos x="9" y="165"/>
                </a:cxn>
                <a:cxn ang="0">
                  <a:pos x="2" y="161"/>
                </a:cxn>
                <a:cxn ang="0">
                  <a:pos x="1" y="153"/>
                </a:cxn>
                <a:cxn ang="0">
                  <a:pos x="76" y="4"/>
                </a:cxn>
                <a:cxn ang="0">
                  <a:pos x="16" y="161"/>
                </a:cxn>
                <a:cxn ang="0">
                  <a:pos x="9" y="149"/>
                </a:cxn>
                <a:cxn ang="0">
                  <a:pos x="158" y="149"/>
                </a:cxn>
                <a:cxn ang="0">
                  <a:pos x="151" y="161"/>
                </a:cxn>
                <a:cxn ang="0">
                  <a:pos x="76" y="11"/>
                </a:cxn>
                <a:cxn ang="0">
                  <a:pos x="90" y="11"/>
                </a:cxn>
                <a:cxn ang="0">
                  <a:pos x="16" y="161"/>
                </a:cxn>
              </a:cxnLst>
              <a:rect l="0" t="0" r="r" b="b"/>
              <a:pathLst>
                <a:path w="166" h="165">
                  <a:moveTo>
                    <a:pt x="76" y="4"/>
                  </a:moveTo>
                  <a:cubicBezTo>
                    <a:pt x="77" y="1"/>
                    <a:pt x="80" y="0"/>
                    <a:pt x="83" y="0"/>
                  </a:cubicBezTo>
                  <a:cubicBezTo>
                    <a:pt x="86" y="0"/>
                    <a:pt x="89" y="1"/>
                    <a:pt x="90" y="4"/>
                  </a:cubicBezTo>
                  <a:lnTo>
                    <a:pt x="165" y="153"/>
                  </a:lnTo>
                  <a:cubicBezTo>
                    <a:pt x="166" y="156"/>
                    <a:pt x="166" y="159"/>
                    <a:pt x="165" y="161"/>
                  </a:cubicBezTo>
                  <a:cubicBezTo>
                    <a:pt x="163" y="164"/>
                    <a:pt x="161" y="165"/>
                    <a:pt x="158" y="165"/>
                  </a:cubicBezTo>
                  <a:lnTo>
                    <a:pt x="9" y="165"/>
                  </a:lnTo>
                  <a:cubicBezTo>
                    <a:pt x="6" y="165"/>
                    <a:pt x="3" y="164"/>
                    <a:pt x="2" y="161"/>
                  </a:cubicBezTo>
                  <a:cubicBezTo>
                    <a:pt x="0" y="159"/>
                    <a:pt x="0" y="156"/>
                    <a:pt x="1" y="153"/>
                  </a:cubicBezTo>
                  <a:lnTo>
                    <a:pt x="76" y="4"/>
                  </a:lnTo>
                  <a:close/>
                  <a:moveTo>
                    <a:pt x="16" y="161"/>
                  </a:moveTo>
                  <a:lnTo>
                    <a:pt x="9" y="149"/>
                  </a:lnTo>
                  <a:lnTo>
                    <a:pt x="158" y="149"/>
                  </a:lnTo>
                  <a:lnTo>
                    <a:pt x="151" y="161"/>
                  </a:lnTo>
                  <a:lnTo>
                    <a:pt x="76" y="11"/>
                  </a:lnTo>
                  <a:lnTo>
                    <a:pt x="90"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03"/>
            <p:cNvSpPr>
              <a:spLocks/>
            </p:cNvSpPr>
            <p:nvPr/>
          </p:nvSpPr>
          <p:spPr bwMode="auto">
            <a:xfrm>
              <a:off x="4992688" y="287813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04"/>
            <p:cNvSpPr>
              <a:spLocks noEditPoints="1"/>
            </p:cNvSpPr>
            <p:nvPr/>
          </p:nvSpPr>
          <p:spPr bwMode="auto">
            <a:xfrm>
              <a:off x="4987925" y="2873376"/>
              <a:ext cx="98425" cy="98425"/>
            </a:xfrm>
            <a:custGeom>
              <a:avLst/>
              <a:gdLst/>
              <a:ahLst/>
              <a:cxnLst>
                <a:cxn ang="0">
                  <a:pos x="76" y="4"/>
                </a:cxn>
                <a:cxn ang="0">
                  <a:pos x="83" y="0"/>
                </a:cxn>
                <a:cxn ang="0">
                  <a:pos x="91" y="4"/>
                </a:cxn>
                <a:cxn ang="0">
                  <a:pos x="165" y="154"/>
                </a:cxn>
                <a:cxn ang="0">
                  <a:pos x="165" y="161"/>
                </a:cxn>
                <a:cxn ang="0">
                  <a:pos x="158" y="165"/>
                </a:cxn>
                <a:cxn ang="0">
                  <a:pos x="9" y="165"/>
                </a:cxn>
                <a:cxn ang="0">
                  <a:pos x="2" y="161"/>
                </a:cxn>
                <a:cxn ang="0">
                  <a:pos x="2" y="154"/>
                </a:cxn>
                <a:cxn ang="0">
                  <a:pos x="76" y="4"/>
                </a:cxn>
                <a:cxn ang="0">
                  <a:pos x="16" y="161"/>
                </a:cxn>
                <a:cxn ang="0">
                  <a:pos x="9" y="149"/>
                </a:cxn>
                <a:cxn ang="0">
                  <a:pos x="158" y="149"/>
                </a:cxn>
                <a:cxn ang="0">
                  <a:pos x="151" y="161"/>
                </a:cxn>
                <a:cxn ang="0">
                  <a:pos x="76" y="11"/>
                </a:cxn>
                <a:cxn ang="0">
                  <a:pos x="91" y="11"/>
                </a:cxn>
                <a:cxn ang="0">
                  <a:pos x="16" y="161"/>
                </a:cxn>
              </a:cxnLst>
              <a:rect l="0" t="0" r="r" b="b"/>
              <a:pathLst>
                <a:path w="167" h="165">
                  <a:moveTo>
                    <a:pt x="76" y="4"/>
                  </a:moveTo>
                  <a:cubicBezTo>
                    <a:pt x="78" y="2"/>
                    <a:pt x="80" y="0"/>
                    <a:pt x="83" y="0"/>
                  </a:cubicBezTo>
                  <a:cubicBezTo>
                    <a:pt x="87" y="0"/>
                    <a:pt x="89" y="2"/>
                    <a:pt x="91" y="4"/>
                  </a:cubicBezTo>
                  <a:lnTo>
                    <a:pt x="165" y="154"/>
                  </a:lnTo>
                  <a:cubicBezTo>
                    <a:pt x="167" y="156"/>
                    <a:pt x="166" y="159"/>
                    <a:pt x="165" y="161"/>
                  </a:cubicBezTo>
                  <a:cubicBezTo>
                    <a:pt x="163" y="164"/>
                    <a:pt x="161" y="165"/>
                    <a:pt x="158" y="165"/>
                  </a:cubicBezTo>
                  <a:lnTo>
                    <a:pt x="9" y="165"/>
                  </a:lnTo>
                  <a:cubicBezTo>
                    <a:pt x="6" y="165"/>
                    <a:pt x="3" y="164"/>
                    <a:pt x="2" y="161"/>
                  </a:cubicBezTo>
                  <a:cubicBezTo>
                    <a:pt x="1" y="159"/>
                    <a:pt x="0" y="156"/>
                    <a:pt x="2" y="154"/>
                  </a:cubicBezTo>
                  <a:lnTo>
                    <a:pt x="76" y="4"/>
                  </a:lnTo>
                  <a:close/>
                  <a:moveTo>
                    <a:pt x="16" y="161"/>
                  </a:moveTo>
                  <a:lnTo>
                    <a:pt x="9" y="149"/>
                  </a:lnTo>
                  <a:lnTo>
                    <a:pt x="158" y="149"/>
                  </a:lnTo>
                  <a:lnTo>
                    <a:pt x="151" y="161"/>
                  </a:lnTo>
                  <a:lnTo>
                    <a:pt x="76" y="11"/>
                  </a:lnTo>
                  <a:lnTo>
                    <a:pt x="91"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05"/>
            <p:cNvSpPr>
              <a:spLocks/>
            </p:cNvSpPr>
            <p:nvPr/>
          </p:nvSpPr>
          <p:spPr bwMode="auto">
            <a:xfrm>
              <a:off x="4997450" y="340518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106"/>
            <p:cNvSpPr>
              <a:spLocks noEditPoints="1"/>
            </p:cNvSpPr>
            <p:nvPr/>
          </p:nvSpPr>
          <p:spPr bwMode="auto">
            <a:xfrm>
              <a:off x="4991100" y="3400426"/>
              <a:ext cx="100013" cy="98425"/>
            </a:xfrm>
            <a:custGeom>
              <a:avLst/>
              <a:gdLst/>
              <a:ahLst/>
              <a:cxnLst>
                <a:cxn ang="0">
                  <a:pos x="76" y="4"/>
                </a:cxn>
                <a:cxn ang="0">
                  <a:pos x="83" y="0"/>
                </a:cxn>
                <a:cxn ang="0">
                  <a:pos x="91" y="4"/>
                </a:cxn>
                <a:cxn ang="0">
                  <a:pos x="165" y="153"/>
                </a:cxn>
                <a:cxn ang="0">
                  <a:pos x="165" y="161"/>
                </a:cxn>
                <a:cxn ang="0">
                  <a:pos x="158" y="165"/>
                </a:cxn>
                <a:cxn ang="0">
                  <a:pos x="9" y="165"/>
                </a:cxn>
                <a:cxn ang="0">
                  <a:pos x="2" y="161"/>
                </a:cxn>
                <a:cxn ang="0">
                  <a:pos x="2" y="153"/>
                </a:cxn>
                <a:cxn ang="0">
                  <a:pos x="76" y="4"/>
                </a:cxn>
                <a:cxn ang="0">
                  <a:pos x="16" y="160"/>
                </a:cxn>
                <a:cxn ang="0">
                  <a:pos x="9" y="149"/>
                </a:cxn>
                <a:cxn ang="0">
                  <a:pos x="158" y="149"/>
                </a:cxn>
                <a:cxn ang="0">
                  <a:pos x="151" y="160"/>
                </a:cxn>
                <a:cxn ang="0">
                  <a:pos x="76" y="11"/>
                </a:cxn>
                <a:cxn ang="0">
                  <a:pos x="91" y="11"/>
                </a:cxn>
                <a:cxn ang="0">
                  <a:pos x="16" y="160"/>
                </a:cxn>
              </a:cxnLst>
              <a:rect l="0" t="0" r="r" b="b"/>
              <a:pathLst>
                <a:path w="166" h="165">
                  <a:moveTo>
                    <a:pt x="76" y="4"/>
                  </a:moveTo>
                  <a:cubicBezTo>
                    <a:pt x="78" y="1"/>
                    <a:pt x="80" y="0"/>
                    <a:pt x="83" y="0"/>
                  </a:cubicBezTo>
                  <a:cubicBezTo>
                    <a:pt x="86" y="0"/>
                    <a:pt x="89" y="1"/>
                    <a:pt x="91" y="4"/>
                  </a:cubicBezTo>
                  <a:lnTo>
                    <a:pt x="165" y="153"/>
                  </a:lnTo>
                  <a:cubicBezTo>
                    <a:pt x="166" y="156"/>
                    <a:pt x="166" y="159"/>
                    <a:pt x="165" y="161"/>
                  </a:cubicBezTo>
                  <a:cubicBezTo>
                    <a:pt x="163" y="163"/>
                    <a:pt x="161" y="165"/>
                    <a:pt x="158" y="165"/>
                  </a:cubicBezTo>
                  <a:lnTo>
                    <a:pt x="9" y="165"/>
                  </a:lnTo>
                  <a:cubicBezTo>
                    <a:pt x="6" y="165"/>
                    <a:pt x="3" y="163"/>
                    <a:pt x="2" y="161"/>
                  </a:cubicBezTo>
                  <a:cubicBezTo>
                    <a:pt x="0" y="159"/>
                    <a:pt x="0" y="156"/>
                    <a:pt x="2" y="153"/>
                  </a:cubicBezTo>
                  <a:lnTo>
                    <a:pt x="76" y="4"/>
                  </a:lnTo>
                  <a:close/>
                  <a:moveTo>
                    <a:pt x="16" y="160"/>
                  </a:moveTo>
                  <a:lnTo>
                    <a:pt x="9" y="149"/>
                  </a:lnTo>
                  <a:lnTo>
                    <a:pt x="158" y="149"/>
                  </a:lnTo>
                  <a:lnTo>
                    <a:pt x="151" y="160"/>
                  </a:lnTo>
                  <a:lnTo>
                    <a:pt x="76" y="11"/>
                  </a:lnTo>
                  <a:lnTo>
                    <a:pt x="91" y="11"/>
                  </a:lnTo>
                  <a:lnTo>
                    <a:pt x="16" y="160"/>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07"/>
            <p:cNvSpPr>
              <a:spLocks/>
            </p:cNvSpPr>
            <p:nvPr/>
          </p:nvSpPr>
          <p:spPr bwMode="auto">
            <a:xfrm>
              <a:off x="5089525" y="3065463"/>
              <a:ext cx="87313" cy="88900"/>
            </a:xfrm>
            <a:custGeom>
              <a:avLst/>
              <a:gdLst/>
              <a:ahLst/>
              <a:cxnLst>
                <a:cxn ang="0">
                  <a:pos x="27" y="0"/>
                </a:cxn>
                <a:cxn ang="0">
                  <a:pos x="55" y="56"/>
                </a:cxn>
                <a:cxn ang="0">
                  <a:pos x="0" y="56"/>
                </a:cxn>
                <a:cxn ang="0">
                  <a:pos x="27" y="0"/>
                </a:cxn>
              </a:cxnLst>
              <a:rect l="0" t="0" r="r" b="b"/>
              <a:pathLst>
                <a:path w="55" h="56">
                  <a:moveTo>
                    <a:pt x="27" y="0"/>
                  </a:moveTo>
                  <a:lnTo>
                    <a:pt x="55" y="56"/>
                  </a:lnTo>
                  <a:lnTo>
                    <a:pt x="0" y="56"/>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108"/>
            <p:cNvSpPr>
              <a:spLocks noEditPoints="1"/>
            </p:cNvSpPr>
            <p:nvPr/>
          </p:nvSpPr>
          <p:spPr bwMode="auto">
            <a:xfrm>
              <a:off x="5083175" y="3060701"/>
              <a:ext cx="98425" cy="98425"/>
            </a:xfrm>
            <a:custGeom>
              <a:avLst/>
              <a:gdLst/>
              <a:ahLst/>
              <a:cxnLst>
                <a:cxn ang="0">
                  <a:pos x="76" y="5"/>
                </a:cxn>
                <a:cxn ang="0">
                  <a:pos x="83" y="0"/>
                </a:cxn>
                <a:cxn ang="0">
                  <a:pos x="90" y="5"/>
                </a:cxn>
                <a:cxn ang="0">
                  <a:pos x="165" y="154"/>
                </a:cxn>
                <a:cxn ang="0">
                  <a:pos x="165" y="162"/>
                </a:cxn>
                <a:cxn ang="0">
                  <a:pos x="158" y="166"/>
                </a:cxn>
                <a:cxn ang="0">
                  <a:pos x="9" y="166"/>
                </a:cxn>
                <a:cxn ang="0">
                  <a:pos x="2" y="162"/>
                </a:cxn>
                <a:cxn ang="0">
                  <a:pos x="1" y="154"/>
                </a:cxn>
                <a:cxn ang="0">
                  <a:pos x="76" y="5"/>
                </a:cxn>
                <a:cxn ang="0">
                  <a:pos x="16" y="161"/>
                </a:cxn>
                <a:cxn ang="0">
                  <a:pos x="9"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7"/>
                    <a:pt x="166" y="160"/>
                    <a:pt x="165" y="162"/>
                  </a:cubicBezTo>
                  <a:cubicBezTo>
                    <a:pt x="163" y="164"/>
                    <a:pt x="161" y="166"/>
                    <a:pt x="158" y="166"/>
                  </a:cubicBezTo>
                  <a:lnTo>
                    <a:pt x="9" y="166"/>
                  </a:lnTo>
                  <a:cubicBezTo>
                    <a:pt x="6" y="166"/>
                    <a:pt x="3" y="164"/>
                    <a:pt x="2" y="162"/>
                  </a:cubicBezTo>
                  <a:cubicBezTo>
                    <a:pt x="0" y="160"/>
                    <a:pt x="0" y="157"/>
                    <a:pt x="1" y="154"/>
                  </a:cubicBezTo>
                  <a:lnTo>
                    <a:pt x="76" y="5"/>
                  </a:lnTo>
                  <a:close/>
                  <a:moveTo>
                    <a:pt x="16" y="161"/>
                  </a:moveTo>
                  <a:lnTo>
                    <a:pt x="9"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109"/>
            <p:cNvSpPr>
              <a:spLocks/>
            </p:cNvSpPr>
            <p:nvPr/>
          </p:nvSpPr>
          <p:spPr bwMode="auto">
            <a:xfrm>
              <a:off x="5176838" y="325278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10"/>
            <p:cNvSpPr>
              <a:spLocks noEditPoints="1"/>
            </p:cNvSpPr>
            <p:nvPr/>
          </p:nvSpPr>
          <p:spPr bwMode="auto">
            <a:xfrm>
              <a:off x="5172075" y="3248026"/>
              <a:ext cx="98425" cy="98425"/>
            </a:xfrm>
            <a:custGeom>
              <a:avLst/>
              <a:gdLst/>
              <a:ahLst/>
              <a:cxnLst>
                <a:cxn ang="0">
                  <a:pos x="76" y="4"/>
                </a:cxn>
                <a:cxn ang="0">
                  <a:pos x="83" y="0"/>
                </a:cxn>
                <a:cxn ang="0">
                  <a:pos x="90" y="4"/>
                </a:cxn>
                <a:cxn ang="0">
                  <a:pos x="165" y="154"/>
                </a:cxn>
                <a:cxn ang="0">
                  <a:pos x="165" y="161"/>
                </a:cxn>
                <a:cxn ang="0">
                  <a:pos x="158" y="165"/>
                </a:cxn>
                <a:cxn ang="0">
                  <a:pos x="8" y="165"/>
                </a:cxn>
                <a:cxn ang="0">
                  <a:pos x="2" y="161"/>
                </a:cxn>
                <a:cxn ang="0">
                  <a:pos x="1" y="154"/>
                </a:cxn>
                <a:cxn ang="0">
                  <a:pos x="76" y="4"/>
                </a:cxn>
                <a:cxn ang="0">
                  <a:pos x="16" y="161"/>
                </a:cxn>
                <a:cxn ang="0">
                  <a:pos x="8" y="149"/>
                </a:cxn>
                <a:cxn ang="0">
                  <a:pos x="158" y="149"/>
                </a:cxn>
                <a:cxn ang="0">
                  <a:pos x="151" y="161"/>
                </a:cxn>
                <a:cxn ang="0">
                  <a:pos x="76" y="11"/>
                </a:cxn>
                <a:cxn ang="0">
                  <a:pos x="90" y="11"/>
                </a:cxn>
                <a:cxn ang="0">
                  <a:pos x="16" y="161"/>
                </a:cxn>
              </a:cxnLst>
              <a:rect l="0" t="0" r="r" b="b"/>
              <a:pathLst>
                <a:path w="166" h="165">
                  <a:moveTo>
                    <a:pt x="76" y="4"/>
                  </a:moveTo>
                  <a:cubicBezTo>
                    <a:pt x="77" y="1"/>
                    <a:pt x="80" y="0"/>
                    <a:pt x="83" y="0"/>
                  </a:cubicBezTo>
                  <a:cubicBezTo>
                    <a:pt x="86" y="0"/>
                    <a:pt x="89" y="1"/>
                    <a:pt x="90" y="4"/>
                  </a:cubicBezTo>
                  <a:lnTo>
                    <a:pt x="165" y="154"/>
                  </a:lnTo>
                  <a:cubicBezTo>
                    <a:pt x="166" y="156"/>
                    <a:pt x="166" y="159"/>
                    <a:pt x="165" y="161"/>
                  </a:cubicBezTo>
                  <a:cubicBezTo>
                    <a:pt x="163" y="164"/>
                    <a:pt x="161" y="165"/>
                    <a:pt x="158" y="165"/>
                  </a:cubicBezTo>
                  <a:lnTo>
                    <a:pt x="8" y="165"/>
                  </a:lnTo>
                  <a:cubicBezTo>
                    <a:pt x="6" y="165"/>
                    <a:pt x="3" y="164"/>
                    <a:pt x="2" y="161"/>
                  </a:cubicBezTo>
                  <a:cubicBezTo>
                    <a:pt x="0" y="159"/>
                    <a:pt x="0" y="156"/>
                    <a:pt x="1" y="154"/>
                  </a:cubicBezTo>
                  <a:lnTo>
                    <a:pt x="76" y="4"/>
                  </a:lnTo>
                  <a:close/>
                  <a:moveTo>
                    <a:pt x="16" y="161"/>
                  </a:moveTo>
                  <a:lnTo>
                    <a:pt x="8" y="149"/>
                  </a:lnTo>
                  <a:lnTo>
                    <a:pt x="158" y="149"/>
                  </a:lnTo>
                  <a:lnTo>
                    <a:pt x="151" y="161"/>
                  </a:lnTo>
                  <a:lnTo>
                    <a:pt x="76" y="11"/>
                  </a:lnTo>
                  <a:lnTo>
                    <a:pt x="90"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111"/>
            <p:cNvSpPr>
              <a:spLocks/>
            </p:cNvSpPr>
            <p:nvPr/>
          </p:nvSpPr>
          <p:spPr bwMode="auto">
            <a:xfrm>
              <a:off x="5181600" y="33559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112"/>
            <p:cNvSpPr>
              <a:spLocks noEditPoints="1"/>
            </p:cNvSpPr>
            <p:nvPr/>
          </p:nvSpPr>
          <p:spPr bwMode="auto">
            <a:xfrm>
              <a:off x="5176838" y="3351213"/>
              <a:ext cx="98425" cy="98425"/>
            </a:xfrm>
            <a:custGeom>
              <a:avLst/>
              <a:gdLst/>
              <a:ahLst/>
              <a:cxnLst>
                <a:cxn ang="0">
                  <a:pos x="76" y="5"/>
                </a:cxn>
                <a:cxn ang="0">
                  <a:pos x="83" y="0"/>
                </a:cxn>
                <a:cxn ang="0">
                  <a:pos x="91" y="5"/>
                </a:cxn>
                <a:cxn ang="0">
                  <a:pos x="165" y="154"/>
                </a:cxn>
                <a:cxn ang="0">
                  <a:pos x="165" y="162"/>
                </a:cxn>
                <a:cxn ang="0">
                  <a:pos x="158" y="166"/>
                </a:cxn>
                <a:cxn ang="0">
                  <a:pos x="9" y="166"/>
                </a:cxn>
                <a:cxn ang="0">
                  <a:pos x="2" y="162"/>
                </a:cxn>
                <a:cxn ang="0">
                  <a:pos x="2" y="154"/>
                </a:cxn>
                <a:cxn ang="0">
                  <a:pos x="76" y="5"/>
                </a:cxn>
                <a:cxn ang="0">
                  <a:pos x="16" y="161"/>
                </a:cxn>
                <a:cxn ang="0">
                  <a:pos x="9" y="150"/>
                </a:cxn>
                <a:cxn ang="0">
                  <a:pos x="158" y="150"/>
                </a:cxn>
                <a:cxn ang="0">
                  <a:pos x="151" y="161"/>
                </a:cxn>
                <a:cxn ang="0">
                  <a:pos x="76" y="12"/>
                </a:cxn>
                <a:cxn ang="0">
                  <a:pos x="91" y="12"/>
                </a:cxn>
                <a:cxn ang="0">
                  <a:pos x="16" y="161"/>
                </a:cxn>
              </a:cxnLst>
              <a:rect l="0" t="0" r="r" b="b"/>
              <a:pathLst>
                <a:path w="166" h="166">
                  <a:moveTo>
                    <a:pt x="76" y="5"/>
                  </a:moveTo>
                  <a:cubicBezTo>
                    <a:pt x="78" y="2"/>
                    <a:pt x="80" y="0"/>
                    <a:pt x="83" y="0"/>
                  </a:cubicBezTo>
                  <a:cubicBezTo>
                    <a:pt x="86" y="0"/>
                    <a:pt x="89" y="2"/>
                    <a:pt x="91" y="5"/>
                  </a:cubicBezTo>
                  <a:lnTo>
                    <a:pt x="165" y="154"/>
                  </a:lnTo>
                  <a:cubicBezTo>
                    <a:pt x="166" y="156"/>
                    <a:pt x="166" y="159"/>
                    <a:pt x="165" y="162"/>
                  </a:cubicBezTo>
                  <a:cubicBezTo>
                    <a:pt x="163" y="164"/>
                    <a:pt x="161" y="166"/>
                    <a:pt x="158" y="166"/>
                  </a:cubicBezTo>
                  <a:lnTo>
                    <a:pt x="9" y="166"/>
                  </a:lnTo>
                  <a:cubicBezTo>
                    <a:pt x="6" y="166"/>
                    <a:pt x="3" y="164"/>
                    <a:pt x="2" y="162"/>
                  </a:cubicBezTo>
                  <a:cubicBezTo>
                    <a:pt x="0" y="159"/>
                    <a:pt x="0" y="156"/>
                    <a:pt x="2" y="154"/>
                  </a:cubicBezTo>
                  <a:lnTo>
                    <a:pt x="76" y="5"/>
                  </a:lnTo>
                  <a:close/>
                  <a:moveTo>
                    <a:pt x="16" y="161"/>
                  </a:moveTo>
                  <a:lnTo>
                    <a:pt x="9" y="150"/>
                  </a:lnTo>
                  <a:lnTo>
                    <a:pt x="158" y="150"/>
                  </a:lnTo>
                  <a:lnTo>
                    <a:pt x="151" y="161"/>
                  </a:lnTo>
                  <a:lnTo>
                    <a:pt x="76" y="12"/>
                  </a:lnTo>
                  <a:lnTo>
                    <a:pt x="91"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113"/>
            <p:cNvSpPr>
              <a:spLocks/>
            </p:cNvSpPr>
            <p:nvPr/>
          </p:nvSpPr>
          <p:spPr bwMode="auto">
            <a:xfrm>
              <a:off x="5289550" y="346233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114"/>
            <p:cNvSpPr>
              <a:spLocks noEditPoints="1"/>
            </p:cNvSpPr>
            <p:nvPr/>
          </p:nvSpPr>
          <p:spPr bwMode="auto">
            <a:xfrm>
              <a:off x="5284788" y="3457576"/>
              <a:ext cx="98425" cy="98425"/>
            </a:xfrm>
            <a:custGeom>
              <a:avLst/>
              <a:gdLst/>
              <a:ahLst/>
              <a:cxnLst>
                <a:cxn ang="0">
                  <a:pos x="76" y="5"/>
                </a:cxn>
                <a:cxn ang="0">
                  <a:pos x="83" y="0"/>
                </a:cxn>
                <a:cxn ang="0">
                  <a:pos x="90" y="5"/>
                </a:cxn>
                <a:cxn ang="0">
                  <a:pos x="165" y="154"/>
                </a:cxn>
                <a:cxn ang="0">
                  <a:pos x="164" y="162"/>
                </a:cxn>
                <a:cxn ang="0">
                  <a:pos x="157" y="165"/>
                </a:cxn>
                <a:cxn ang="0">
                  <a:pos x="8" y="165"/>
                </a:cxn>
                <a:cxn ang="0">
                  <a:pos x="1" y="162"/>
                </a:cxn>
                <a:cxn ang="0">
                  <a:pos x="1" y="154"/>
                </a:cxn>
                <a:cxn ang="0">
                  <a:pos x="76" y="5"/>
                </a:cxn>
                <a:cxn ang="0">
                  <a:pos x="15" y="161"/>
                </a:cxn>
                <a:cxn ang="0">
                  <a:pos x="8" y="149"/>
                </a:cxn>
                <a:cxn ang="0">
                  <a:pos x="157" y="149"/>
                </a:cxn>
                <a:cxn ang="0">
                  <a:pos x="150" y="161"/>
                </a:cxn>
                <a:cxn ang="0">
                  <a:pos x="76" y="12"/>
                </a:cxn>
                <a:cxn ang="0">
                  <a:pos x="90" y="12"/>
                </a:cxn>
                <a:cxn ang="0">
                  <a:pos x="15" y="161"/>
                </a:cxn>
              </a:cxnLst>
              <a:rect l="0" t="0" r="r" b="b"/>
              <a:pathLst>
                <a:path w="166" h="165">
                  <a:moveTo>
                    <a:pt x="76" y="5"/>
                  </a:moveTo>
                  <a:cubicBezTo>
                    <a:pt x="77" y="2"/>
                    <a:pt x="80" y="0"/>
                    <a:pt x="83" y="0"/>
                  </a:cubicBezTo>
                  <a:cubicBezTo>
                    <a:pt x="86" y="0"/>
                    <a:pt x="89" y="2"/>
                    <a:pt x="90" y="5"/>
                  </a:cubicBezTo>
                  <a:lnTo>
                    <a:pt x="165" y="154"/>
                  </a:lnTo>
                  <a:cubicBezTo>
                    <a:pt x="166" y="156"/>
                    <a:pt x="166" y="159"/>
                    <a:pt x="164" y="162"/>
                  </a:cubicBezTo>
                  <a:cubicBezTo>
                    <a:pt x="163" y="164"/>
                    <a:pt x="160" y="165"/>
                    <a:pt x="157" y="165"/>
                  </a:cubicBezTo>
                  <a:lnTo>
                    <a:pt x="8" y="165"/>
                  </a:lnTo>
                  <a:cubicBezTo>
                    <a:pt x="5" y="165"/>
                    <a:pt x="3" y="164"/>
                    <a:pt x="1" y="162"/>
                  </a:cubicBezTo>
                  <a:cubicBezTo>
                    <a:pt x="0" y="159"/>
                    <a:pt x="0" y="156"/>
                    <a:pt x="1" y="154"/>
                  </a:cubicBezTo>
                  <a:lnTo>
                    <a:pt x="76" y="5"/>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115"/>
            <p:cNvSpPr>
              <a:spLocks/>
            </p:cNvSpPr>
            <p:nvPr/>
          </p:nvSpPr>
          <p:spPr bwMode="auto">
            <a:xfrm>
              <a:off x="5368925" y="3302001"/>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16"/>
            <p:cNvSpPr>
              <a:spLocks noEditPoints="1"/>
            </p:cNvSpPr>
            <p:nvPr/>
          </p:nvSpPr>
          <p:spPr bwMode="auto">
            <a:xfrm>
              <a:off x="5362575" y="3297238"/>
              <a:ext cx="100013" cy="96838"/>
            </a:xfrm>
            <a:custGeom>
              <a:avLst/>
              <a:gdLst/>
              <a:ahLst/>
              <a:cxnLst>
                <a:cxn ang="0">
                  <a:pos x="76" y="4"/>
                </a:cxn>
                <a:cxn ang="0">
                  <a:pos x="84" y="0"/>
                </a:cxn>
                <a:cxn ang="0">
                  <a:pos x="91" y="4"/>
                </a:cxn>
                <a:cxn ang="0">
                  <a:pos x="165" y="154"/>
                </a:cxn>
                <a:cxn ang="0">
                  <a:pos x="165" y="162"/>
                </a:cxn>
                <a:cxn ang="0">
                  <a:pos x="158" y="165"/>
                </a:cxn>
                <a:cxn ang="0">
                  <a:pos x="9" y="165"/>
                </a:cxn>
                <a:cxn ang="0">
                  <a:pos x="2" y="162"/>
                </a:cxn>
                <a:cxn ang="0">
                  <a:pos x="2" y="154"/>
                </a:cxn>
                <a:cxn ang="0">
                  <a:pos x="76" y="4"/>
                </a:cxn>
                <a:cxn ang="0">
                  <a:pos x="16" y="161"/>
                </a:cxn>
                <a:cxn ang="0">
                  <a:pos x="9" y="149"/>
                </a:cxn>
                <a:cxn ang="0">
                  <a:pos x="158" y="149"/>
                </a:cxn>
                <a:cxn ang="0">
                  <a:pos x="151" y="161"/>
                </a:cxn>
                <a:cxn ang="0">
                  <a:pos x="76" y="12"/>
                </a:cxn>
                <a:cxn ang="0">
                  <a:pos x="91" y="12"/>
                </a:cxn>
                <a:cxn ang="0">
                  <a:pos x="16" y="161"/>
                </a:cxn>
              </a:cxnLst>
              <a:rect l="0" t="0" r="r" b="b"/>
              <a:pathLst>
                <a:path w="167" h="165">
                  <a:moveTo>
                    <a:pt x="76" y="4"/>
                  </a:moveTo>
                  <a:cubicBezTo>
                    <a:pt x="78" y="2"/>
                    <a:pt x="80" y="0"/>
                    <a:pt x="84" y="0"/>
                  </a:cubicBezTo>
                  <a:cubicBezTo>
                    <a:pt x="87" y="0"/>
                    <a:pt x="89" y="2"/>
                    <a:pt x="91" y="4"/>
                  </a:cubicBezTo>
                  <a:lnTo>
                    <a:pt x="165" y="154"/>
                  </a:lnTo>
                  <a:cubicBezTo>
                    <a:pt x="167" y="156"/>
                    <a:pt x="166" y="159"/>
                    <a:pt x="165" y="162"/>
                  </a:cubicBezTo>
                  <a:cubicBezTo>
                    <a:pt x="164" y="164"/>
                    <a:pt x="161" y="165"/>
                    <a:pt x="158" y="165"/>
                  </a:cubicBezTo>
                  <a:lnTo>
                    <a:pt x="9" y="165"/>
                  </a:lnTo>
                  <a:cubicBezTo>
                    <a:pt x="6" y="165"/>
                    <a:pt x="3" y="164"/>
                    <a:pt x="2" y="162"/>
                  </a:cubicBezTo>
                  <a:cubicBezTo>
                    <a:pt x="1" y="159"/>
                    <a:pt x="0" y="156"/>
                    <a:pt x="2" y="154"/>
                  </a:cubicBezTo>
                  <a:lnTo>
                    <a:pt x="76" y="4"/>
                  </a:lnTo>
                  <a:close/>
                  <a:moveTo>
                    <a:pt x="16" y="161"/>
                  </a:moveTo>
                  <a:lnTo>
                    <a:pt x="9" y="149"/>
                  </a:lnTo>
                  <a:lnTo>
                    <a:pt x="158" y="149"/>
                  </a:lnTo>
                  <a:lnTo>
                    <a:pt x="151" y="161"/>
                  </a:lnTo>
                  <a:lnTo>
                    <a:pt x="76" y="12"/>
                  </a:lnTo>
                  <a:lnTo>
                    <a:pt x="91"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17"/>
            <p:cNvSpPr>
              <a:spLocks/>
            </p:cNvSpPr>
            <p:nvPr/>
          </p:nvSpPr>
          <p:spPr bwMode="auto">
            <a:xfrm>
              <a:off x="5432425" y="284638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18"/>
            <p:cNvSpPr>
              <a:spLocks noEditPoints="1"/>
            </p:cNvSpPr>
            <p:nvPr/>
          </p:nvSpPr>
          <p:spPr bwMode="auto">
            <a:xfrm>
              <a:off x="5427663" y="2841626"/>
              <a:ext cx="98425" cy="98425"/>
            </a:xfrm>
            <a:custGeom>
              <a:avLst/>
              <a:gdLst/>
              <a:ahLst/>
              <a:cxnLst>
                <a:cxn ang="0">
                  <a:pos x="76" y="4"/>
                </a:cxn>
                <a:cxn ang="0">
                  <a:pos x="83" y="0"/>
                </a:cxn>
                <a:cxn ang="0">
                  <a:pos x="90" y="4"/>
                </a:cxn>
                <a:cxn ang="0">
                  <a:pos x="165" y="153"/>
                </a:cxn>
                <a:cxn ang="0">
                  <a:pos x="165" y="161"/>
                </a:cxn>
                <a:cxn ang="0">
                  <a:pos x="158" y="165"/>
                </a:cxn>
                <a:cxn ang="0">
                  <a:pos x="9" y="165"/>
                </a:cxn>
                <a:cxn ang="0">
                  <a:pos x="2" y="161"/>
                </a:cxn>
                <a:cxn ang="0">
                  <a:pos x="1" y="153"/>
                </a:cxn>
                <a:cxn ang="0">
                  <a:pos x="76" y="4"/>
                </a:cxn>
                <a:cxn ang="0">
                  <a:pos x="16" y="161"/>
                </a:cxn>
                <a:cxn ang="0">
                  <a:pos x="9" y="149"/>
                </a:cxn>
                <a:cxn ang="0">
                  <a:pos x="158" y="149"/>
                </a:cxn>
                <a:cxn ang="0">
                  <a:pos x="151" y="161"/>
                </a:cxn>
                <a:cxn ang="0">
                  <a:pos x="76" y="11"/>
                </a:cxn>
                <a:cxn ang="0">
                  <a:pos x="90" y="11"/>
                </a:cxn>
                <a:cxn ang="0">
                  <a:pos x="16" y="161"/>
                </a:cxn>
              </a:cxnLst>
              <a:rect l="0" t="0" r="r" b="b"/>
              <a:pathLst>
                <a:path w="166" h="165">
                  <a:moveTo>
                    <a:pt x="76" y="4"/>
                  </a:moveTo>
                  <a:cubicBezTo>
                    <a:pt x="78" y="1"/>
                    <a:pt x="80" y="0"/>
                    <a:pt x="83" y="0"/>
                  </a:cubicBezTo>
                  <a:cubicBezTo>
                    <a:pt x="86" y="0"/>
                    <a:pt x="89" y="1"/>
                    <a:pt x="90" y="4"/>
                  </a:cubicBezTo>
                  <a:lnTo>
                    <a:pt x="165" y="153"/>
                  </a:lnTo>
                  <a:cubicBezTo>
                    <a:pt x="166" y="156"/>
                    <a:pt x="166" y="159"/>
                    <a:pt x="165" y="161"/>
                  </a:cubicBezTo>
                  <a:cubicBezTo>
                    <a:pt x="163" y="164"/>
                    <a:pt x="161" y="165"/>
                    <a:pt x="158" y="165"/>
                  </a:cubicBezTo>
                  <a:lnTo>
                    <a:pt x="9" y="165"/>
                  </a:lnTo>
                  <a:cubicBezTo>
                    <a:pt x="6" y="165"/>
                    <a:pt x="3" y="164"/>
                    <a:pt x="2" y="161"/>
                  </a:cubicBezTo>
                  <a:cubicBezTo>
                    <a:pt x="0" y="159"/>
                    <a:pt x="0" y="156"/>
                    <a:pt x="1" y="153"/>
                  </a:cubicBezTo>
                  <a:lnTo>
                    <a:pt x="76" y="4"/>
                  </a:lnTo>
                  <a:close/>
                  <a:moveTo>
                    <a:pt x="16" y="161"/>
                  </a:moveTo>
                  <a:lnTo>
                    <a:pt x="9" y="149"/>
                  </a:lnTo>
                  <a:lnTo>
                    <a:pt x="158" y="149"/>
                  </a:lnTo>
                  <a:lnTo>
                    <a:pt x="151" y="161"/>
                  </a:lnTo>
                  <a:lnTo>
                    <a:pt x="76" y="11"/>
                  </a:lnTo>
                  <a:lnTo>
                    <a:pt x="90"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119"/>
            <p:cNvSpPr>
              <a:spLocks/>
            </p:cNvSpPr>
            <p:nvPr/>
          </p:nvSpPr>
          <p:spPr bwMode="auto">
            <a:xfrm>
              <a:off x="5554663" y="316865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20"/>
            <p:cNvSpPr>
              <a:spLocks noEditPoints="1"/>
            </p:cNvSpPr>
            <p:nvPr/>
          </p:nvSpPr>
          <p:spPr bwMode="auto">
            <a:xfrm>
              <a:off x="5549900" y="3163888"/>
              <a:ext cx="98425" cy="98425"/>
            </a:xfrm>
            <a:custGeom>
              <a:avLst/>
              <a:gdLst/>
              <a:ahLst/>
              <a:cxnLst>
                <a:cxn ang="0">
                  <a:pos x="76" y="4"/>
                </a:cxn>
                <a:cxn ang="0">
                  <a:pos x="83" y="0"/>
                </a:cxn>
                <a:cxn ang="0">
                  <a:pos x="91" y="4"/>
                </a:cxn>
                <a:cxn ang="0">
                  <a:pos x="165" y="154"/>
                </a:cxn>
                <a:cxn ang="0">
                  <a:pos x="165" y="161"/>
                </a:cxn>
                <a:cxn ang="0">
                  <a:pos x="158" y="165"/>
                </a:cxn>
                <a:cxn ang="0">
                  <a:pos x="9" y="165"/>
                </a:cxn>
                <a:cxn ang="0">
                  <a:pos x="2" y="161"/>
                </a:cxn>
                <a:cxn ang="0">
                  <a:pos x="2" y="154"/>
                </a:cxn>
                <a:cxn ang="0">
                  <a:pos x="76" y="4"/>
                </a:cxn>
                <a:cxn ang="0">
                  <a:pos x="16" y="161"/>
                </a:cxn>
                <a:cxn ang="0">
                  <a:pos x="9" y="149"/>
                </a:cxn>
                <a:cxn ang="0">
                  <a:pos x="158" y="149"/>
                </a:cxn>
                <a:cxn ang="0">
                  <a:pos x="151" y="161"/>
                </a:cxn>
                <a:cxn ang="0">
                  <a:pos x="76" y="11"/>
                </a:cxn>
                <a:cxn ang="0">
                  <a:pos x="91" y="11"/>
                </a:cxn>
                <a:cxn ang="0">
                  <a:pos x="16" y="161"/>
                </a:cxn>
              </a:cxnLst>
              <a:rect l="0" t="0" r="r" b="b"/>
              <a:pathLst>
                <a:path w="167" h="165">
                  <a:moveTo>
                    <a:pt x="76" y="4"/>
                  </a:moveTo>
                  <a:cubicBezTo>
                    <a:pt x="78" y="2"/>
                    <a:pt x="80" y="0"/>
                    <a:pt x="83" y="0"/>
                  </a:cubicBezTo>
                  <a:cubicBezTo>
                    <a:pt x="86" y="0"/>
                    <a:pt x="89" y="2"/>
                    <a:pt x="91" y="4"/>
                  </a:cubicBezTo>
                  <a:lnTo>
                    <a:pt x="165" y="154"/>
                  </a:lnTo>
                  <a:cubicBezTo>
                    <a:pt x="167" y="156"/>
                    <a:pt x="166" y="159"/>
                    <a:pt x="165" y="161"/>
                  </a:cubicBezTo>
                  <a:cubicBezTo>
                    <a:pt x="163" y="164"/>
                    <a:pt x="161" y="165"/>
                    <a:pt x="158" y="165"/>
                  </a:cubicBezTo>
                  <a:lnTo>
                    <a:pt x="9" y="165"/>
                  </a:lnTo>
                  <a:cubicBezTo>
                    <a:pt x="6" y="165"/>
                    <a:pt x="3" y="164"/>
                    <a:pt x="2" y="161"/>
                  </a:cubicBezTo>
                  <a:cubicBezTo>
                    <a:pt x="1" y="159"/>
                    <a:pt x="0" y="156"/>
                    <a:pt x="2" y="154"/>
                  </a:cubicBezTo>
                  <a:lnTo>
                    <a:pt x="76" y="4"/>
                  </a:lnTo>
                  <a:close/>
                  <a:moveTo>
                    <a:pt x="16" y="161"/>
                  </a:moveTo>
                  <a:lnTo>
                    <a:pt x="9" y="149"/>
                  </a:lnTo>
                  <a:lnTo>
                    <a:pt x="158" y="149"/>
                  </a:lnTo>
                  <a:lnTo>
                    <a:pt x="151" y="161"/>
                  </a:lnTo>
                  <a:lnTo>
                    <a:pt x="76" y="11"/>
                  </a:lnTo>
                  <a:lnTo>
                    <a:pt x="91"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121"/>
            <p:cNvSpPr>
              <a:spLocks/>
            </p:cNvSpPr>
            <p:nvPr/>
          </p:nvSpPr>
          <p:spPr bwMode="auto">
            <a:xfrm>
              <a:off x="5567363" y="2933701"/>
              <a:ext cx="88900" cy="88900"/>
            </a:xfrm>
            <a:custGeom>
              <a:avLst/>
              <a:gdLst/>
              <a:ahLst/>
              <a:cxnLst>
                <a:cxn ang="0">
                  <a:pos x="27" y="0"/>
                </a:cxn>
                <a:cxn ang="0">
                  <a:pos x="56" y="56"/>
                </a:cxn>
                <a:cxn ang="0">
                  <a:pos x="0" y="56"/>
                </a:cxn>
                <a:cxn ang="0">
                  <a:pos x="27" y="0"/>
                </a:cxn>
              </a:cxnLst>
              <a:rect l="0" t="0" r="r" b="b"/>
              <a:pathLst>
                <a:path w="56" h="56">
                  <a:moveTo>
                    <a:pt x="27" y="0"/>
                  </a:moveTo>
                  <a:lnTo>
                    <a:pt x="56" y="56"/>
                  </a:lnTo>
                  <a:lnTo>
                    <a:pt x="0" y="56"/>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22"/>
            <p:cNvSpPr>
              <a:spLocks noEditPoints="1"/>
            </p:cNvSpPr>
            <p:nvPr/>
          </p:nvSpPr>
          <p:spPr bwMode="auto">
            <a:xfrm>
              <a:off x="5561013" y="2928938"/>
              <a:ext cx="100013" cy="98425"/>
            </a:xfrm>
            <a:custGeom>
              <a:avLst/>
              <a:gdLst/>
              <a:ahLst/>
              <a:cxnLst>
                <a:cxn ang="0">
                  <a:pos x="76" y="4"/>
                </a:cxn>
                <a:cxn ang="0">
                  <a:pos x="83" y="0"/>
                </a:cxn>
                <a:cxn ang="0">
                  <a:pos x="91" y="4"/>
                </a:cxn>
                <a:cxn ang="0">
                  <a:pos x="165" y="154"/>
                </a:cxn>
                <a:cxn ang="0">
                  <a:pos x="165" y="162"/>
                </a:cxn>
                <a:cxn ang="0">
                  <a:pos x="158" y="165"/>
                </a:cxn>
                <a:cxn ang="0">
                  <a:pos x="9" y="165"/>
                </a:cxn>
                <a:cxn ang="0">
                  <a:pos x="2" y="162"/>
                </a:cxn>
                <a:cxn ang="0">
                  <a:pos x="2" y="154"/>
                </a:cxn>
                <a:cxn ang="0">
                  <a:pos x="76" y="4"/>
                </a:cxn>
                <a:cxn ang="0">
                  <a:pos x="16" y="161"/>
                </a:cxn>
                <a:cxn ang="0">
                  <a:pos x="9" y="149"/>
                </a:cxn>
                <a:cxn ang="0">
                  <a:pos x="158" y="149"/>
                </a:cxn>
                <a:cxn ang="0">
                  <a:pos x="151" y="161"/>
                </a:cxn>
                <a:cxn ang="0">
                  <a:pos x="76" y="12"/>
                </a:cxn>
                <a:cxn ang="0">
                  <a:pos x="91" y="12"/>
                </a:cxn>
                <a:cxn ang="0">
                  <a:pos x="16" y="161"/>
                </a:cxn>
              </a:cxnLst>
              <a:rect l="0" t="0" r="r" b="b"/>
              <a:pathLst>
                <a:path w="166" h="165">
                  <a:moveTo>
                    <a:pt x="76" y="4"/>
                  </a:moveTo>
                  <a:cubicBezTo>
                    <a:pt x="78" y="2"/>
                    <a:pt x="80" y="0"/>
                    <a:pt x="83" y="0"/>
                  </a:cubicBezTo>
                  <a:cubicBezTo>
                    <a:pt x="86" y="0"/>
                    <a:pt x="89" y="2"/>
                    <a:pt x="91" y="4"/>
                  </a:cubicBezTo>
                  <a:lnTo>
                    <a:pt x="165" y="154"/>
                  </a:lnTo>
                  <a:cubicBezTo>
                    <a:pt x="166" y="156"/>
                    <a:pt x="166" y="159"/>
                    <a:pt x="165" y="162"/>
                  </a:cubicBezTo>
                  <a:cubicBezTo>
                    <a:pt x="163" y="164"/>
                    <a:pt x="161" y="165"/>
                    <a:pt x="158" y="165"/>
                  </a:cubicBezTo>
                  <a:lnTo>
                    <a:pt x="9" y="165"/>
                  </a:lnTo>
                  <a:cubicBezTo>
                    <a:pt x="6" y="165"/>
                    <a:pt x="3" y="164"/>
                    <a:pt x="2" y="162"/>
                  </a:cubicBezTo>
                  <a:cubicBezTo>
                    <a:pt x="0" y="159"/>
                    <a:pt x="0" y="156"/>
                    <a:pt x="2" y="154"/>
                  </a:cubicBezTo>
                  <a:lnTo>
                    <a:pt x="76" y="4"/>
                  </a:lnTo>
                  <a:close/>
                  <a:moveTo>
                    <a:pt x="16" y="161"/>
                  </a:moveTo>
                  <a:lnTo>
                    <a:pt x="9" y="149"/>
                  </a:lnTo>
                  <a:lnTo>
                    <a:pt x="158" y="149"/>
                  </a:lnTo>
                  <a:lnTo>
                    <a:pt x="151" y="161"/>
                  </a:lnTo>
                  <a:lnTo>
                    <a:pt x="76" y="12"/>
                  </a:lnTo>
                  <a:lnTo>
                    <a:pt x="91"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23"/>
            <p:cNvSpPr>
              <a:spLocks/>
            </p:cNvSpPr>
            <p:nvPr/>
          </p:nvSpPr>
          <p:spPr bwMode="auto">
            <a:xfrm>
              <a:off x="5632450" y="2992438"/>
              <a:ext cx="88900" cy="87313"/>
            </a:xfrm>
            <a:custGeom>
              <a:avLst/>
              <a:gdLst/>
              <a:ahLst/>
              <a:cxnLst>
                <a:cxn ang="0">
                  <a:pos x="28" y="0"/>
                </a:cxn>
                <a:cxn ang="0">
                  <a:pos x="56" y="55"/>
                </a:cxn>
                <a:cxn ang="0">
                  <a:pos x="0" y="55"/>
                </a:cxn>
                <a:cxn ang="0">
                  <a:pos x="28" y="0"/>
                </a:cxn>
              </a:cxnLst>
              <a:rect l="0" t="0" r="r" b="b"/>
              <a:pathLst>
                <a:path w="56" h="55">
                  <a:moveTo>
                    <a:pt x="28" y="0"/>
                  </a:moveTo>
                  <a:lnTo>
                    <a:pt x="56" y="55"/>
                  </a:lnTo>
                  <a:lnTo>
                    <a:pt x="0" y="55"/>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24"/>
            <p:cNvSpPr>
              <a:spLocks noEditPoints="1"/>
            </p:cNvSpPr>
            <p:nvPr/>
          </p:nvSpPr>
          <p:spPr bwMode="auto">
            <a:xfrm>
              <a:off x="5627688" y="2987676"/>
              <a:ext cx="98425" cy="96838"/>
            </a:xfrm>
            <a:custGeom>
              <a:avLst/>
              <a:gdLst/>
              <a:ahLst/>
              <a:cxnLst>
                <a:cxn ang="0">
                  <a:pos x="76" y="4"/>
                </a:cxn>
                <a:cxn ang="0">
                  <a:pos x="83" y="0"/>
                </a:cxn>
                <a:cxn ang="0">
                  <a:pos x="90" y="4"/>
                </a:cxn>
                <a:cxn ang="0">
                  <a:pos x="165" y="153"/>
                </a:cxn>
                <a:cxn ang="0">
                  <a:pos x="164" y="161"/>
                </a:cxn>
                <a:cxn ang="0">
                  <a:pos x="158" y="165"/>
                </a:cxn>
                <a:cxn ang="0">
                  <a:pos x="8" y="165"/>
                </a:cxn>
                <a:cxn ang="0">
                  <a:pos x="2" y="161"/>
                </a:cxn>
                <a:cxn ang="0">
                  <a:pos x="1" y="153"/>
                </a:cxn>
                <a:cxn ang="0">
                  <a:pos x="76" y="4"/>
                </a:cxn>
                <a:cxn ang="0">
                  <a:pos x="15" y="161"/>
                </a:cxn>
                <a:cxn ang="0">
                  <a:pos x="8" y="149"/>
                </a:cxn>
                <a:cxn ang="0">
                  <a:pos x="158" y="149"/>
                </a:cxn>
                <a:cxn ang="0">
                  <a:pos x="150" y="161"/>
                </a:cxn>
                <a:cxn ang="0">
                  <a:pos x="76" y="11"/>
                </a:cxn>
                <a:cxn ang="0">
                  <a:pos x="90" y="11"/>
                </a:cxn>
                <a:cxn ang="0">
                  <a:pos x="15" y="161"/>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4"/>
                    <a:pt x="160" y="165"/>
                    <a:pt x="158" y="165"/>
                  </a:cubicBezTo>
                  <a:lnTo>
                    <a:pt x="8" y="165"/>
                  </a:lnTo>
                  <a:cubicBezTo>
                    <a:pt x="6" y="165"/>
                    <a:pt x="3" y="164"/>
                    <a:pt x="2" y="161"/>
                  </a:cubicBezTo>
                  <a:cubicBezTo>
                    <a:pt x="0" y="159"/>
                    <a:pt x="0" y="156"/>
                    <a:pt x="1" y="153"/>
                  </a:cubicBezTo>
                  <a:lnTo>
                    <a:pt x="76" y="4"/>
                  </a:lnTo>
                  <a:close/>
                  <a:moveTo>
                    <a:pt x="15" y="161"/>
                  </a:moveTo>
                  <a:lnTo>
                    <a:pt x="8" y="149"/>
                  </a:lnTo>
                  <a:lnTo>
                    <a:pt x="158" y="149"/>
                  </a:lnTo>
                  <a:lnTo>
                    <a:pt x="150" y="161"/>
                  </a:lnTo>
                  <a:lnTo>
                    <a:pt x="76"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25"/>
            <p:cNvSpPr>
              <a:spLocks/>
            </p:cNvSpPr>
            <p:nvPr/>
          </p:nvSpPr>
          <p:spPr bwMode="auto">
            <a:xfrm>
              <a:off x="5675313" y="3124201"/>
              <a:ext cx="87313" cy="88900"/>
            </a:xfrm>
            <a:custGeom>
              <a:avLst/>
              <a:gdLst/>
              <a:ahLst/>
              <a:cxnLst>
                <a:cxn ang="0">
                  <a:pos x="28" y="0"/>
                </a:cxn>
                <a:cxn ang="0">
                  <a:pos x="55" y="56"/>
                </a:cxn>
                <a:cxn ang="0">
                  <a:pos x="0" y="56"/>
                </a:cxn>
                <a:cxn ang="0">
                  <a:pos x="28" y="0"/>
                </a:cxn>
              </a:cxnLst>
              <a:rect l="0" t="0" r="r" b="b"/>
              <a:pathLst>
                <a:path w="55" h="56">
                  <a:moveTo>
                    <a:pt x="28" y="0"/>
                  </a:moveTo>
                  <a:lnTo>
                    <a:pt x="55"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26"/>
            <p:cNvSpPr>
              <a:spLocks noEditPoints="1"/>
            </p:cNvSpPr>
            <p:nvPr/>
          </p:nvSpPr>
          <p:spPr bwMode="auto">
            <a:xfrm>
              <a:off x="5670550" y="3119438"/>
              <a:ext cx="98425" cy="98425"/>
            </a:xfrm>
            <a:custGeom>
              <a:avLst/>
              <a:gdLst/>
              <a:ahLst/>
              <a:cxnLst>
                <a:cxn ang="0">
                  <a:pos x="75" y="4"/>
                </a:cxn>
                <a:cxn ang="0">
                  <a:pos x="83" y="0"/>
                </a:cxn>
                <a:cxn ang="0">
                  <a:pos x="90" y="4"/>
                </a:cxn>
                <a:cxn ang="0">
                  <a:pos x="164" y="154"/>
                </a:cxn>
                <a:cxn ang="0">
                  <a:pos x="164" y="161"/>
                </a:cxn>
                <a:cxn ang="0">
                  <a:pos x="157" y="165"/>
                </a:cxn>
                <a:cxn ang="0">
                  <a:pos x="8" y="165"/>
                </a:cxn>
                <a:cxn ang="0">
                  <a:pos x="1" y="161"/>
                </a:cxn>
                <a:cxn ang="0">
                  <a:pos x="1" y="154"/>
                </a:cxn>
                <a:cxn ang="0">
                  <a:pos x="75" y="4"/>
                </a:cxn>
                <a:cxn ang="0">
                  <a:pos x="15" y="161"/>
                </a:cxn>
                <a:cxn ang="0">
                  <a:pos x="8" y="149"/>
                </a:cxn>
                <a:cxn ang="0">
                  <a:pos x="157" y="149"/>
                </a:cxn>
                <a:cxn ang="0">
                  <a:pos x="150" y="161"/>
                </a:cxn>
                <a:cxn ang="0">
                  <a:pos x="75" y="11"/>
                </a:cxn>
                <a:cxn ang="0">
                  <a:pos x="90" y="11"/>
                </a:cxn>
                <a:cxn ang="0">
                  <a:pos x="15" y="161"/>
                </a:cxn>
              </a:cxnLst>
              <a:rect l="0" t="0" r="r" b="b"/>
              <a:pathLst>
                <a:path w="166" h="165">
                  <a:moveTo>
                    <a:pt x="75" y="4"/>
                  </a:moveTo>
                  <a:cubicBezTo>
                    <a:pt x="77" y="2"/>
                    <a:pt x="80" y="0"/>
                    <a:pt x="83" y="0"/>
                  </a:cubicBezTo>
                  <a:cubicBezTo>
                    <a:pt x="86" y="0"/>
                    <a:pt x="88" y="2"/>
                    <a:pt x="90" y="4"/>
                  </a:cubicBezTo>
                  <a:lnTo>
                    <a:pt x="164" y="154"/>
                  </a:lnTo>
                  <a:cubicBezTo>
                    <a:pt x="166" y="156"/>
                    <a:pt x="166" y="159"/>
                    <a:pt x="164" y="161"/>
                  </a:cubicBezTo>
                  <a:cubicBezTo>
                    <a:pt x="163" y="164"/>
                    <a:pt x="160" y="165"/>
                    <a:pt x="157" y="165"/>
                  </a:cubicBezTo>
                  <a:lnTo>
                    <a:pt x="8" y="165"/>
                  </a:lnTo>
                  <a:cubicBezTo>
                    <a:pt x="5" y="165"/>
                    <a:pt x="3" y="164"/>
                    <a:pt x="1" y="161"/>
                  </a:cubicBezTo>
                  <a:cubicBezTo>
                    <a:pt x="0" y="159"/>
                    <a:pt x="0" y="156"/>
                    <a:pt x="1" y="154"/>
                  </a:cubicBezTo>
                  <a:lnTo>
                    <a:pt x="75" y="4"/>
                  </a:lnTo>
                  <a:close/>
                  <a:moveTo>
                    <a:pt x="15" y="161"/>
                  </a:moveTo>
                  <a:lnTo>
                    <a:pt x="8" y="149"/>
                  </a:lnTo>
                  <a:lnTo>
                    <a:pt x="157" y="149"/>
                  </a:lnTo>
                  <a:lnTo>
                    <a:pt x="150" y="161"/>
                  </a:lnTo>
                  <a:lnTo>
                    <a:pt x="75"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27"/>
            <p:cNvSpPr>
              <a:spLocks/>
            </p:cNvSpPr>
            <p:nvPr/>
          </p:nvSpPr>
          <p:spPr bwMode="auto">
            <a:xfrm>
              <a:off x="5676900" y="2803526"/>
              <a:ext cx="88900" cy="90488"/>
            </a:xfrm>
            <a:custGeom>
              <a:avLst/>
              <a:gdLst/>
              <a:ahLst/>
              <a:cxnLst>
                <a:cxn ang="0">
                  <a:pos x="28" y="0"/>
                </a:cxn>
                <a:cxn ang="0">
                  <a:pos x="56" y="57"/>
                </a:cxn>
                <a:cxn ang="0">
                  <a:pos x="0" y="57"/>
                </a:cxn>
                <a:cxn ang="0">
                  <a:pos x="28" y="0"/>
                </a:cxn>
              </a:cxnLst>
              <a:rect l="0" t="0" r="r" b="b"/>
              <a:pathLst>
                <a:path w="56" h="57">
                  <a:moveTo>
                    <a:pt x="28" y="0"/>
                  </a:moveTo>
                  <a:lnTo>
                    <a:pt x="56" y="57"/>
                  </a:lnTo>
                  <a:lnTo>
                    <a:pt x="0" y="57"/>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28"/>
            <p:cNvSpPr>
              <a:spLocks noEditPoints="1"/>
            </p:cNvSpPr>
            <p:nvPr/>
          </p:nvSpPr>
          <p:spPr bwMode="auto">
            <a:xfrm>
              <a:off x="5672138" y="2798763"/>
              <a:ext cx="98425" cy="100013"/>
            </a:xfrm>
            <a:custGeom>
              <a:avLst/>
              <a:gdLst/>
              <a:ahLst/>
              <a:cxnLst>
                <a:cxn ang="0">
                  <a:pos x="76" y="5"/>
                </a:cxn>
                <a:cxn ang="0">
                  <a:pos x="83" y="0"/>
                </a:cxn>
                <a:cxn ang="0">
                  <a:pos x="90" y="5"/>
                </a:cxn>
                <a:cxn ang="0">
                  <a:pos x="165" y="154"/>
                </a:cxn>
                <a:cxn ang="0">
                  <a:pos x="165" y="162"/>
                </a:cxn>
                <a:cxn ang="0">
                  <a:pos x="158" y="166"/>
                </a:cxn>
                <a:cxn ang="0">
                  <a:pos x="9" y="166"/>
                </a:cxn>
                <a:cxn ang="0">
                  <a:pos x="2" y="162"/>
                </a:cxn>
                <a:cxn ang="0">
                  <a:pos x="1" y="154"/>
                </a:cxn>
                <a:cxn ang="0">
                  <a:pos x="76" y="5"/>
                </a:cxn>
                <a:cxn ang="0">
                  <a:pos x="16" y="161"/>
                </a:cxn>
                <a:cxn ang="0">
                  <a:pos x="9"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6"/>
                    <a:pt x="166" y="159"/>
                    <a:pt x="165" y="162"/>
                  </a:cubicBezTo>
                  <a:cubicBezTo>
                    <a:pt x="163" y="164"/>
                    <a:pt x="161" y="166"/>
                    <a:pt x="158" y="166"/>
                  </a:cubicBezTo>
                  <a:lnTo>
                    <a:pt x="9" y="166"/>
                  </a:lnTo>
                  <a:cubicBezTo>
                    <a:pt x="6" y="166"/>
                    <a:pt x="3" y="164"/>
                    <a:pt x="2" y="162"/>
                  </a:cubicBezTo>
                  <a:cubicBezTo>
                    <a:pt x="0" y="159"/>
                    <a:pt x="0" y="156"/>
                    <a:pt x="1" y="154"/>
                  </a:cubicBezTo>
                  <a:lnTo>
                    <a:pt x="76" y="5"/>
                  </a:lnTo>
                  <a:close/>
                  <a:moveTo>
                    <a:pt x="16" y="161"/>
                  </a:moveTo>
                  <a:lnTo>
                    <a:pt x="9"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29"/>
            <p:cNvSpPr>
              <a:spLocks/>
            </p:cNvSpPr>
            <p:nvPr/>
          </p:nvSpPr>
          <p:spPr bwMode="auto">
            <a:xfrm>
              <a:off x="5768975" y="3203576"/>
              <a:ext cx="88900" cy="90488"/>
            </a:xfrm>
            <a:custGeom>
              <a:avLst/>
              <a:gdLst/>
              <a:ahLst/>
              <a:cxnLst>
                <a:cxn ang="0">
                  <a:pos x="28" y="0"/>
                </a:cxn>
                <a:cxn ang="0">
                  <a:pos x="56" y="57"/>
                </a:cxn>
                <a:cxn ang="0">
                  <a:pos x="0" y="57"/>
                </a:cxn>
                <a:cxn ang="0">
                  <a:pos x="28" y="0"/>
                </a:cxn>
              </a:cxnLst>
              <a:rect l="0" t="0" r="r" b="b"/>
              <a:pathLst>
                <a:path w="56" h="57">
                  <a:moveTo>
                    <a:pt x="28" y="0"/>
                  </a:moveTo>
                  <a:lnTo>
                    <a:pt x="56" y="57"/>
                  </a:lnTo>
                  <a:lnTo>
                    <a:pt x="0" y="57"/>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30"/>
            <p:cNvSpPr>
              <a:spLocks noEditPoints="1"/>
            </p:cNvSpPr>
            <p:nvPr/>
          </p:nvSpPr>
          <p:spPr bwMode="auto">
            <a:xfrm>
              <a:off x="5764213" y="3198813"/>
              <a:ext cx="98425" cy="100013"/>
            </a:xfrm>
            <a:custGeom>
              <a:avLst/>
              <a:gdLst/>
              <a:ahLst/>
              <a:cxnLst>
                <a:cxn ang="0">
                  <a:pos x="76" y="5"/>
                </a:cxn>
                <a:cxn ang="0">
                  <a:pos x="83" y="0"/>
                </a:cxn>
                <a:cxn ang="0">
                  <a:pos x="90" y="5"/>
                </a:cxn>
                <a:cxn ang="0">
                  <a:pos x="165" y="154"/>
                </a:cxn>
                <a:cxn ang="0">
                  <a:pos x="165" y="162"/>
                </a:cxn>
                <a:cxn ang="0">
                  <a:pos x="158" y="166"/>
                </a:cxn>
                <a:cxn ang="0">
                  <a:pos x="8" y="166"/>
                </a:cxn>
                <a:cxn ang="0">
                  <a:pos x="2" y="162"/>
                </a:cxn>
                <a:cxn ang="0">
                  <a:pos x="1" y="154"/>
                </a:cxn>
                <a:cxn ang="0">
                  <a:pos x="76" y="5"/>
                </a:cxn>
                <a:cxn ang="0">
                  <a:pos x="16" y="161"/>
                </a:cxn>
                <a:cxn ang="0">
                  <a:pos x="8"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7"/>
                    <a:pt x="166" y="160"/>
                    <a:pt x="165" y="162"/>
                  </a:cubicBezTo>
                  <a:cubicBezTo>
                    <a:pt x="163" y="164"/>
                    <a:pt x="161" y="166"/>
                    <a:pt x="158" y="166"/>
                  </a:cubicBezTo>
                  <a:lnTo>
                    <a:pt x="8" y="166"/>
                  </a:lnTo>
                  <a:cubicBezTo>
                    <a:pt x="6" y="166"/>
                    <a:pt x="3" y="164"/>
                    <a:pt x="2" y="162"/>
                  </a:cubicBezTo>
                  <a:cubicBezTo>
                    <a:pt x="0" y="160"/>
                    <a:pt x="0" y="157"/>
                    <a:pt x="1" y="154"/>
                  </a:cubicBezTo>
                  <a:lnTo>
                    <a:pt x="76" y="5"/>
                  </a:lnTo>
                  <a:close/>
                  <a:moveTo>
                    <a:pt x="16" y="161"/>
                  </a:moveTo>
                  <a:lnTo>
                    <a:pt x="8"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31"/>
            <p:cNvSpPr>
              <a:spLocks/>
            </p:cNvSpPr>
            <p:nvPr/>
          </p:nvSpPr>
          <p:spPr bwMode="auto">
            <a:xfrm>
              <a:off x="5897563" y="3014663"/>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32"/>
            <p:cNvSpPr>
              <a:spLocks noEditPoints="1"/>
            </p:cNvSpPr>
            <p:nvPr/>
          </p:nvSpPr>
          <p:spPr bwMode="auto">
            <a:xfrm>
              <a:off x="5892800" y="3009901"/>
              <a:ext cx="98425" cy="98425"/>
            </a:xfrm>
            <a:custGeom>
              <a:avLst/>
              <a:gdLst/>
              <a:ahLst/>
              <a:cxnLst>
                <a:cxn ang="0">
                  <a:pos x="76" y="4"/>
                </a:cxn>
                <a:cxn ang="0">
                  <a:pos x="83" y="0"/>
                </a:cxn>
                <a:cxn ang="0">
                  <a:pos x="90" y="4"/>
                </a:cxn>
                <a:cxn ang="0">
                  <a:pos x="165" y="153"/>
                </a:cxn>
                <a:cxn ang="0">
                  <a:pos x="164" y="161"/>
                </a:cxn>
                <a:cxn ang="0">
                  <a:pos x="158" y="165"/>
                </a:cxn>
                <a:cxn ang="0">
                  <a:pos x="8" y="165"/>
                </a:cxn>
                <a:cxn ang="0">
                  <a:pos x="1" y="161"/>
                </a:cxn>
                <a:cxn ang="0">
                  <a:pos x="1" y="153"/>
                </a:cxn>
                <a:cxn ang="0">
                  <a:pos x="76" y="4"/>
                </a:cxn>
                <a:cxn ang="0">
                  <a:pos x="15" y="161"/>
                </a:cxn>
                <a:cxn ang="0">
                  <a:pos x="8" y="149"/>
                </a:cxn>
                <a:cxn ang="0">
                  <a:pos x="158" y="149"/>
                </a:cxn>
                <a:cxn ang="0">
                  <a:pos x="150" y="161"/>
                </a:cxn>
                <a:cxn ang="0">
                  <a:pos x="76" y="11"/>
                </a:cxn>
                <a:cxn ang="0">
                  <a:pos x="90" y="11"/>
                </a:cxn>
                <a:cxn ang="0">
                  <a:pos x="15" y="161"/>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4"/>
                    <a:pt x="160" y="165"/>
                    <a:pt x="158" y="165"/>
                  </a:cubicBezTo>
                  <a:lnTo>
                    <a:pt x="8" y="165"/>
                  </a:lnTo>
                  <a:cubicBezTo>
                    <a:pt x="6" y="165"/>
                    <a:pt x="3" y="164"/>
                    <a:pt x="1" y="161"/>
                  </a:cubicBezTo>
                  <a:cubicBezTo>
                    <a:pt x="0" y="159"/>
                    <a:pt x="0" y="156"/>
                    <a:pt x="1" y="153"/>
                  </a:cubicBezTo>
                  <a:lnTo>
                    <a:pt x="76" y="4"/>
                  </a:lnTo>
                  <a:close/>
                  <a:moveTo>
                    <a:pt x="15" y="161"/>
                  </a:moveTo>
                  <a:lnTo>
                    <a:pt x="8" y="149"/>
                  </a:lnTo>
                  <a:lnTo>
                    <a:pt x="158" y="149"/>
                  </a:lnTo>
                  <a:lnTo>
                    <a:pt x="150" y="161"/>
                  </a:lnTo>
                  <a:lnTo>
                    <a:pt x="76"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33"/>
            <p:cNvSpPr>
              <a:spLocks/>
            </p:cNvSpPr>
            <p:nvPr/>
          </p:nvSpPr>
          <p:spPr bwMode="auto">
            <a:xfrm>
              <a:off x="5910263" y="3074988"/>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34"/>
            <p:cNvSpPr>
              <a:spLocks noEditPoints="1"/>
            </p:cNvSpPr>
            <p:nvPr/>
          </p:nvSpPr>
          <p:spPr bwMode="auto">
            <a:xfrm>
              <a:off x="5905500" y="3070226"/>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1"/>
                </a:cxn>
                <a:cxn ang="0">
                  <a:pos x="8" y="149"/>
                </a:cxn>
                <a:cxn ang="0">
                  <a:pos x="157" y="149"/>
                </a:cxn>
                <a:cxn ang="0">
                  <a:pos x="150" y="161"/>
                </a:cxn>
                <a:cxn ang="0">
                  <a:pos x="76" y="11"/>
                </a:cxn>
                <a:cxn ang="0">
                  <a:pos x="90" y="11"/>
                </a:cxn>
                <a:cxn ang="0">
                  <a:pos x="15" y="161"/>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4"/>
                    <a:pt x="160" y="165"/>
                    <a:pt x="157" y="165"/>
                  </a:cubicBezTo>
                  <a:lnTo>
                    <a:pt x="8" y="165"/>
                  </a:lnTo>
                  <a:cubicBezTo>
                    <a:pt x="5" y="165"/>
                    <a:pt x="3" y="164"/>
                    <a:pt x="1" y="161"/>
                  </a:cubicBezTo>
                  <a:cubicBezTo>
                    <a:pt x="0" y="159"/>
                    <a:pt x="0" y="156"/>
                    <a:pt x="1" y="153"/>
                  </a:cubicBezTo>
                  <a:lnTo>
                    <a:pt x="76" y="4"/>
                  </a:lnTo>
                  <a:close/>
                  <a:moveTo>
                    <a:pt x="15" y="161"/>
                  </a:moveTo>
                  <a:lnTo>
                    <a:pt x="8" y="149"/>
                  </a:lnTo>
                  <a:lnTo>
                    <a:pt x="157" y="149"/>
                  </a:lnTo>
                  <a:lnTo>
                    <a:pt x="150" y="161"/>
                  </a:lnTo>
                  <a:lnTo>
                    <a:pt x="76"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35"/>
            <p:cNvSpPr>
              <a:spLocks/>
            </p:cNvSpPr>
            <p:nvPr/>
          </p:nvSpPr>
          <p:spPr bwMode="auto">
            <a:xfrm>
              <a:off x="6129338" y="3203576"/>
              <a:ext cx="88900" cy="90488"/>
            </a:xfrm>
            <a:custGeom>
              <a:avLst/>
              <a:gdLst/>
              <a:ahLst/>
              <a:cxnLst>
                <a:cxn ang="0">
                  <a:pos x="27" y="0"/>
                </a:cxn>
                <a:cxn ang="0">
                  <a:pos x="56" y="57"/>
                </a:cxn>
                <a:cxn ang="0">
                  <a:pos x="0" y="57"/>
                </a:cxn>
                <a:cxn ang="0">
                  <a:pos x="27" y="0"/>
                </a:cxn>
              </a:cxnLst>
              <a:rect l="0" t="0" r="r" b="b"/>
              <a:pathLst>
                <a:path w="56" h="57">
                  <a:moveTo>
                    <a:pt x="27" y="0"/>
                  </a:moveTo>
                  <a:lnTo>
                    <a:pt x="56" y="57"/>
                  </a:lnTo>
                  <a:lnTo>
                    <a:pt x="0" y="57"/>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36"/>
            <p:cNvSpPr>
              <a:spLocks noEditPoints="1"/>
            </p:cNvSpPr>
            <p:nvPr/>
          </p:nvSpPr>
          <p:spPr bwMode="auto">
            <a:xfrm>
              <a:off x="6122988" y="3198813"/>
              <a:ext cx="100013" cy="100013"/>
            </a:xfrm>
            <a:custGeom>
              <a:avLst/>
              <a:gdLst/>
              <a:ahLst/>
              <a:cxnLst>
                <a:cxn ang="0">
                  <a:pos x="76" y="5"/>
                </a:cxn>
                <a:cxn ang="0">
                  <a:pos x="83" y="0"/>
                </a:cxn>
                <a:cxn ang="0">
                  <a:pos x="91" y="5"/>
                </a:cxn>
                <a:cxn ang="0">
                  <a:pos x="165" y="154"/>
                </a:cxn>
                <a:cxn ang="0">
                  <a:pos x="165" y="162"/>
                </a:cxn>
                <a:cxn ang="0">
                  <a:pos x="158" y="166"/>
                </a:cxn>
                <a:cxn ang="0">
                  <a:pos x="9" y="166"/>
                </a:cxn>
                <a:cxn ang="0">
                  <a:pos x="2" y="162"/>
                </a:cxn>
                <a:cxn ang="0">
                  <a:pos x="2" y="154"/>
                </a:cxn>
                <a:cxn ang="0">
                  <a:pos x="76" y="5"/>
                </a:cxn>
                <a:cxn ang="0">
                  <a:pos x="16" y="161"/>
                </a:cxn>
                <a:cxn ang="0">
                  <a:pos x="9" y="150"/>
                </a:cxn>
                <a:cxn ang="0">
                  <a:pos x="158" y="150"/>
                </a:cxn>
                <a:cxn ang="0">
                  <a:pos x="151" y="161"/>
                </a:cxn>
                <a:cxn ang="0">
                  <a:pos x="76" y="12"/>
                </a:cxn>
                <a:cxn ang="0">
                  <a:pos x="91" y="12"/>
                </a:cxn>
                <a:cxn ang="0">
                  <a:pos x="16" y="161"/>
                </a:cxn>
              </a:cxnLst>
              <a:rect l="0" t="0" r="r" b="b"/>
              <a:pathLst>
                <a:path w="166" h="166">
                  <a:moveTo>
                    <a:pt x="76" y="5"/>
                  </a:moveTo>
                  <a:cubicBezTo>
                    <a:pt x="78" y="2"/>
                    <a:pt x="80" y="0"/>
                    <a:pt x="83" y="0"/>
                  </a:cubicBezTo>
                  <a:cubicBezTo>
                    <a:pt x="86" y="0"/>
                    <a:pt x="89" y="2"/>
                    <a:pt x="91" y="5"/>
                  </a:cubicBezTo>
                  <a:lnTo>
                    <a:pt x="165" y="154"/>
                  </a:lnTo>
                  <a:cubicBezTo>
                    <a:pt x="166" y="157"/>
                    <a:pt x="166" y="160"/>
                    <a:pt x="165" y="162"/>
                  </a:cubicBezTo>
                  <a:cubicBezTo>
                    <a:pt x="163" y="164"/>
                    <a:pt x="161" y="166"/>
                    <a:pt x="158" y="166"/>
                  </a:cubicBezTo>
                  <a:lnTo>
                    <a:pt x="9" y="166"/>
                  </a:lnTo>
                  <a:cubicBezTo>
                    <a:pt x="6" y="166"/>
                    <a:pt x="3" y="164"/>
                    <a:pt x="2" y="162"/>
                  </a:cubicBezTo>
                  <a:cubicBezTo>
                    <a:pt x="0" y="160"/>
                    <a:pt x="0" y="157"/>
                    <a:pt x="2" y="154"/>
                  </a:cubicBezTo>
                  <a:lnTo>
                    <a:pt x="76" y="5"/>
                  </a:lnTo>
                  <a:close/>
                  <a:moveTo>
                    <a:pt x="16" y="161"/>
                  </a:moveTo>
                  <a:lnTo>
                    <a:pt x="9" y="150"/>
                  </a:lnTo>
                  <a:lnTo>
                    <a:pt x="158" y="150"/>
                  </a:lnTo>
                  <a:lnTo>
                    <a:pt x="151" y="161"/>
                  </a:lnTo>
                  <a:lnTo>
                    <a:pt x="76" y="12"/>
                  </a:lnTo>
                  <a:lnTo>
                    <a:pt x="91"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37"/>
            <p:cNvSpPr>
              <a:spLocks/>
            </p:cNvSpPr>
            <p:nvPr/>
          </p:nvSpPr>
          <p:spPr bwMode="auto">
            <a:xfrm>
              <a:off x="6205538" y="315277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38"/>
            <p:cNvSpPr>
              <a:spLocks noEditPoints="1"/>
            </p:cNvSpPr>
            <p:nvPr/>
          </p:nvSpPr>
          <p:spPr bwMode="auto">
            <a:xfrm>
              <a:off x="6200775" y="3148013"/>
              <a:ext cx="98425" cy="98425"/>
            </a:xfrm>
            <a:custGeom>
              <a:avLst/>
              <a:gdLst/>
              <a:ahLst/>
              <a:cxnLst>
                <a:cxn ang="0">
                  <a:pos x="76" y="4"/>
                </a:cxn>
                <a:cxn ang="0">
                  <a:pos x="83" y="0"/>
                </a:cxn>
                <a:cxn ang="0">
                  <a:pos x="90" y="4"/>
                </a:cxn>
                <a:cxn ang="0">
                  <a:pos x="165" y="153"/>
                </a:cxn>
                <a:cxn ang="0">
                  <a:pos x="164" y="161"/>
                </a:cxn>
                <a:cxn ang="0">
                  <a:pos x="157" y="165"/>
                </a:cxn>
                <a:cxn ang="0">
                  <a:pos x="8" y="165"/>
                </a:cxn>
                <a:cxn ang="0">
                  <a:pos x="1" y="161"/>
                </a:cxn>
                <a:cxn ang="0">
                  <a:pos x="1" y="153"/>
                </a:cxn>
                <a:cxn ang="0">
                  <a:pos x="76" y="4"/>
                </a:cxn>
                <a:cxn ang="0">
                  <a:pos x="15" y="161"/>
                </a:cxn>
                <a:cxn ang="0">
                  <a:pos x="8" y="149"/>
                </a:cxn>
                <a:cxn ang="0">
                  <a:pos x="157" y="149"/>
                </a:cxn>
                <a:cxn ang="0">
                  <a:pos x="150" y="161"/>
                </a:cxn>
                <a:cxn ang="0">
                  <a:pos x="76" y="11"/>
                </a:cxn>
                <a:cxn ang="0">
                  <a:pos x="90" y="11"/>
                </a:cxn>
                <a:cxn ang="0">
                  <a:pos x="15" y="161"/>
                </a:cxn>
              </a:cxnLst>
              <a:rect l="0" t="0" r="r" b="b"/>
              <a:pathLst>
                <a:path w="166" h="165">
                  <a:moveTo>
                    <a:pt x="76" y="4"/>
                  </a:moveTo>
                  <a:cubicBezTo>
                    <a:pt x="77" y="1"/>
                    <a:pt x="80" y="0"/>
                    <a:pt x="83" y="0"/>
                  </a:cubicBezTo>
                  <a:cubicBezTo>
                    <a:pt x="86" y="0"/>
                    <a:pt x="89" y="1"/>
                    <a:pt x="90" y="4"/>
                  </a:cubicBezTo>
                  <a:lnTo>
                    <a:pt x="165" y="153"/>
                  </a:lnTo>
                  <a:cubicBezTo>
                    <a:pt x="166" y="156"/>
                    <a:pt x="166" y="159"/>
                    <a:pt x="164" y="161"/>
                  </a:cubicBezTo>
                  <a:cubicBezTo>
                    <a:pt x="163" y="164"/>
                    <a:pt x="160" y="165"/>
                    <a:pt x="157" y="165"/>
                  </a:cubicBezTo>
                  <a:lnTo>
                    <a:pt x="8" y="165"/>
                  </a:lnTo>
                  <a:cubicBezTo>
                    <a:pt x="5" y="165"/>
                    <a:pt x="3" y="164"/>
                    <a:pt x="1" y="161"/>
                  </a:cubicBezTo>
                  <a:cubicBezTo>
                    <a:pt x="0" y="159"/>
                    <a:pt x="0" y="156"/>
                    <a:pt x="1" y="153"/>
                  </a:cubicBezTo>
                  <a:lnTo>
                    <a:pt x="76" y="4"/>
                  </a:lnTo>
                  <a:close/>
                  <a:moveTo>
                    <a:pt x="15" y="161"/>
                  </a:moveTo>
                  <a:lnTo>
                    <a:pt x="8" y="149"/>
                  </a:lnTo>
                  <a:lnTo>
                    <a:pt x="157" y="149"/>
                  </a:lnTo>
                  <a:lnTo>
                    <a:pt x="150" y="161"/>
                  </a:lnTo>
                  <a:lnTo>
                    <a:pt x="76" y="11"/>
                  </a:lnTo>
                  <a:lnTo>
                    <a:pt x="90" y="11"/>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39"/>
            <p:cNvSpPr>
              <a:spLocks/>
            </p:cNvSpPr>
            <p:nvPr/>
          </p:nvSpPr>
          <p:spPr bwMode="auto">
            <a:xfrm>
              <a:off x="6284913" y="3175001"/>
              <a:ext cx="87313" cy="88900"/>
            </a:xfrm>
            <a:custGeom>
              <a:avLst/>
              <a:gdLst/>
              <a:ahLst/>
              <a:cxnLst>
                <a:cxn ang="0">
                  <a:pos x="27" y="0"/>
                </a:cxn>
                <a:cxn ang="0">
                  <a:pos x="55" y="56"/>
                </a:cxn>
                <a:cxn ang="0">
                  <a:pos x="0" y="56"/>
                </a:cxn>
                <a:cxn ang="0">
                  <a:pos x="27" y="0"/>
                </a:cxn>
              </a:cxnLst>
              <a:rect l="0" t="0" r="r" b="b"/>
              <a:pathLst>
                <a:path w="55" h="56">
                  <a:moveTo>
                    <a:pt x="27" y="0"/>
                  </a:moveTo>
                  <a:lnTo>
                    <a:pt x="55" y="56"/>
                  </a:lnTo>
                  <a:lnTo>
                    <a:pt x="0" y="56"/>
                  </a:lnTo>
                  <a:lnTo>
                    <a:pt x="27"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40"/>
            <p:cNvSpPr>
              <a:spLocks noEditPoints="1"/>
            </p:cNvSpPr>
            <p:nvPr/>
          </p:nvSpPr>
          <p:spPr bwMode="auto">
            <a:xfrm>
              <a:off x="6278563" y="3170238"/>
              <a:ext cx="98425" cy="98425"/>
            </a:xfrm>
            <a:custGeom>
              <a:avLst/>
              <a:gdLst/>
              <a:ahLst/>
              <a:cxnLst>
                <a:cxn ang="0">
                  <a:pos x="76" y="4"/>
                </a:cxn>
                <a:cxn ang="0">
                  <a:pos x="83" y="0"/>
                </a:cxn>
                <a:cxn ang="0">
                  <a:pos x="91" y="4"/>
                </a:cxn>
                <a:cxn ang="0">
                  <a:pos x="165" y="153"/>
                </a:cxn>
                <a:cxn ang="0">
                  <a:pos x="165" y="161"/>
                </a:cxn>
                <a:cxn ang="0">
                  <a:pos x="158" y="165"/>
                </a:cxn>
                <a:cxn ang="0">
                  <a:pos x="9" y="165"/>
                </a:cxn>
                <a:cxn ang="0">
                  <a:pos x="2" y="161"/>
                </a:cxn>
                <a:cxn ang="0">
                  <a:pos x="2" y="153"/>
                </a:cxn>
                <a:cxn ang="0">
                  <a:pos x="76" y="4"/>
                </a:cxn>
                <a:cxn ang="0">
                  <a:pos x="16" y="161"/>
                </a:cxn>
                <a:cxn ang="0">
                  <a:pos x="9" y="149"/>
                </a:cxn>
                <a:cxn ang="0">
                  <a:pos x="158" y="149"/>
                </a:cxn>
                <a:cxn ang="0">
                  <a:pos x="151" y="161"/>
                </a:cxn>
                <a:cxn ang="0">
                  <a:pos x="76" y="11"/>
                </a:cxn>
                <a:cxn ang="0">
                  <a:pos x="91" y="11"/>
                </a:cxn>
                <a:cxn ang="0">
                  <a:pos x="16" y="161"/>
                </a:cxn>
              </a:cxnLst>
              <a:rect l="0" t="0" r="r" b="b"/>
              <a:pathLst>
                <a:path w="166" h="165">
                  <a:moveTo>
                    <a:pt x="76" y="4"/>
                  </a:moveTo>
                  <a:cubicBezTo>
                    <a:pt x="78" y="1"/>
                    <a:pt x="80" y="0"/>
                    <a:pt x="83" y="0"/>
                  </a:cubicBezTo>
                  <a:cubicBezTo>
                    <a:pt x="86" y="0"/>
                    <a:pt x="89" y="1"/>
                    <a:pt x="91" y="4"/>
                  </a:cubicBezTo>
                  <a:lnTo>
                    <a:pt x="165" y="153"/>
                  </a:lnTo>
                  <a:cubicBezTo>
                    <a:pt x="166" y="156"/>
                    <a:pt x="166" y="159"/>
                    <a:pt x="165" y="161"/>
                  </a:cubicBezTo>
                  <a:cubicBezTo>
                    <a:pt x="163" y="164"/>
                    <a:pt x="161" y="165"/>
                    <a:pt x="158" y="165"/>
                  </a:cubicBezTo>
                  <a:lnTo>
                    <a:pt x="9" y="165"/>
                  </a:lnTo>
                  <a:cubicBezTo>
                    <a:pt x="6" y="165"/>
                    <a:pt x="3" y="164"/>
                    <a:pt x="2" y="161"/>
                  </a:cubicBezTo>
                  <a:cubicBezTo>
                    <a:pt x="0" y="159"/>
                    <a:pt x="0" y="156"/>
                    <a:pt x="2" y="153"/>
                  </a:cubicBezTo>
                  <a:lnTo>
                    <a:pt x="76" y="4"/>
                  </a:lnTo>
                  <a:close/>
                  <a:moveTo>
                    <a:pt x="16" y="161"/>
                  </a:moveTo>
                  <a:lnTo>
                    <a:pt x="9" y="149"/>
                  </a:lnTo>
                  <a:lnTo>
                    <a:pt x="158" y="149"/>
                  </a:lnTo>
                  <a:lnTo>
                    <a:pt x="151" y="161"/>
                  </a:lnTo>
                  <a:lnTo>
                    <a:pt x="76" y="11"/>
                  </a:lnTo>
                  <a:lnTo>
                    <a:pt x="91" y="11"/>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41"/>
            <p:cNvSpPr>
              <a:spLocks/>
            </p:cNvSpPr>
            <p:nvPr/>
          </p:nvSpPr>
          <p:spPr bwMode="auto">
            <a:xfrm>
              <a:off x="6316663" y="314325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42"/>
            <p:cNvSpPr>
              <a:spLocks noEditPoints="1"/>
            </p:cNvSpPr>
            <p:nvPr/>
          </p:nvSpPr>
          <p:spPr bwMode="auto">
            <a:xfrm>
              <a:off x="6310313" y="3138488"/>
              <a:ext cx="100013" cy="98425"/>
            </a:xfrm>
            <a:custGeom>
              <a:avLst/>
              <a:gdLst/>
              <a:ahLst/>
              <a:cxnLst>
                <a:cxn ang="0">
                  <a:pos x="76" y="5"/>
                </a:cxn>
                <a:cxn ang="0">
                  <a:pos x="83" y="0"/>
                </a:cxn>
                <a:cxn ang="0">
                  <a:pos x="91" y="5"/>
                </a:cxn>
                <a:cxn ang="0">
                  <a:pos x="165" y="154"/>
                </a:cxn>
                <a:cxn ang="0">
                  <a:pos x="165" y="162"/>
                </a:cxn>
                <a:cxn ang="0">
                  <a:pos x="158" y="166"/>
                </a:cxn>
                <a:cxn ang="0">
                  <a:pos x="9" y="166"/>
                </a:cxn>
                <a:cxn ang="0">
                  <a:pos x="2" y="162"/>
                </a:cxn>
                <a:cxn ang="0">
                  <a:pos x="2" y="154"/>
                </a:cxn>
                <a:cxn ang="0">
                  <a:pos x="76" y="5"/>
                </a:cxn>
                <a:cxn ang="0">
                  <a:pos x="16" y="161"/>
                </a:cxn>
                <a:cxn ang="0">
                  <a:pos x="9" y="150"/>
                </a:cxn>
                <a:cxn ang="0">
                  <a:pos x="158" y="150"/>
                </a:cxn>
                <a:cxn ang="0">
                  <a:pos x="151" y="161"/>
                </a:cxn>
                <a:cxn ang="0">
                  <a:pos x="76" y="12"/>
                </a:cxn>
                <a:cxn ang="0">
                  <a:pos x="91" y="12"/>
                </a:cxn>
                <a:cxn ang="0">
                  <a:pos x="16" y="161"/>
                </a:cxn>
              </a:cxnLst>
              <a:rect l="0" t="0" r="r" b="b"/>
              <a:pathLst>
                <a:path w="167" h="166">
                  <a:moveTo>
                    <a:pt x="76" y="5"/>
                  </a:moveTo>
                  <a:cubicBezTo>
                    <a:pt x="78" y="2"/>
                    <a:pt x="80" y="0"/>
                    <a:pt x="83" y="0"/>
                  </a:cubicBezTo>
                  <a:cubicBezTo>
                    <a:pt x="87" y="0"/>
                    <a:pt x="89" y="2"/>
                    <a:pt x="91" y="5"/>
                  </a:cubicBezTo>
                  <a:lnTo>
                    <a:pt x="165" y="154"/>
                  </a:lnTo>
                  <a:cubicBezTo>
                    <a:pt x="167" y="157"/>
                    <a:pt x="166" y="160"/>
                    <a:pt x="165" y="162"/>
                  </a:cubicBezTo>
                  <a:cubicBezTo>
                    <a:pt x="164" y="164"/>
                    <a:pt x="161" y="166"/>
                    <a:pt x="158" y="166"/>
                  </a:cubicBezTo>
                  <a:lnTo>
                    <a:pt x="9" y="166"/>
                  </a:lnTo>
                  <a:cubicBezTo>
                    <a:pt x="6" y="166"/>
                    <a:pt x="3" y="164"/>
                    <a:pt x="2" y="162"/>
                  </a:cubicBezTo>
                  <a:cubicBezTo>
                    <a:pt x="1" y="160"/>
                    <a:pt x="0" y="157"/>
                    <a:pt x="2" y="154"/>
                  </a:cubicBezTo>
                  <a:lnTo>
                    <a:pt x="76" y="5"/>
                  </a:lnTo>
                  <a:close/>
                  <a:moveTo>
                    <a:pt x="16" y="161"/>
                  </a:moveTo>
                  <a:lnTo>
                    <a:pt x="9" y="150"/>
                  </a:lnTo>
                  <a:lnTo>
                    <a:pt x="158" y="150"/>
                  </a:lnTo>
                  <a:lnTo>
                    <a:pt x="151" y="161"/>
                  </a:lnTo>
                  <a:lnTo>
                    <a:pt x="76" y="12"/>
                  </a:lnTo>
                  <a:lnTo>
                    <a:pt x="91"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43"/>
            <p:cNvSpPr>
              <a:spLocks/>
            </p:cNvSpPr>
            <p:nvPr/>
          </p:nvSpPr>
          <p:spPr bwMode="auto">
            <a:xfrm>
              <a:off x="6327775" y="3194051"/>
              <a:ext cx="88900" cy="90488"/>
            </a:xfrm>
            <a:custGeom>
              <a:avLst/>
              <a:gdLst/>
              <a:ahLst/>
              <a:cxnLst>
                <a:cxn ang="0">
                  <a:pos x="28" y="0"/>
                </a:cxn>
                <a:cxn ang="0">
                  <a:pos x="56" y="57"/>
                </a:cxn>
                <a:cxn ang="0">
                  <a:pos x="0" y="57"/>
                </a:cxn>
                <a:cxn ang="0">
                  <a:pos x="28" y="0"/>
                </a:cxn>
              </a:cxnLst>
              <a:rect l="0" t="0" r="r" b="b"/>
              <a:pathLst>
                <a:path w="56" h="57">
                  <a:moveTo>
                    <a:pt x="28" y="0"/>
                  </a:moveTo>
                  <a:lnTo>
                    <a:pt x="56" y="57"/>
                  </a:lnTo>
                  <a:lnTo>
                    <a:pt x="0" y="57"/>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44"/>
            <p:cNvSpPr>
              <a:spLocks noEditPoints="1"/>
            </p:cNvSpPr>
            <p:nvPr/>
          </p:nvSpPr>
          <p:spPr bwMode="auto">
            <a:xfrm>
              <a:off x="6323013" y="3189288"/>
              <a:ext cx="98425" cy="100013"/>
            </a:xfrm>
            <a:custGeom>
              <a:avLst/>
              <a:gdLst/>
              <a:ahLst/>
              <a:cxnLst>
                <a:cxn ang="0">
                  <a:pos x="76" y="5"/>
                </a:cxn>
                <a:cxn ang="0">
                  <a:pos x="83" y="0"/>
                </a:cxn>
                <a:cxn ang="0">
                  <a:pos x="90" y="5"/>
                </a:cxn>
                <a:cxn ang="0">
                  <a:pos x="165" y="154"/>
                </a:cxn>
                <a:cxn ang="0">
                  <a:pos x="164" y="162"/>
                </a:cxn>
                <a:cxn ang="0">
                  <a:pos x="158" y="166"/>
                </a:cxn>
                <a:cxn ang="0">
                  <a:pos x="8" y="166"/>
                </a:cxn>
                <a:cxn ang="0">
                  <a:pos x="1" y="162"/>
                </a:cxn>
                <a:cxn ang="0">
                  <a:pos x="1" y="154"/>
                </a:cxn>
                <a:cxn ang="0">
                  <a:pos x="76" y="5"/>
                </a:cxn>
                <a:cxn ang="0">
                  <a:pos x="15" y="161"/>
                </a:cxn>
                <a:cxn ang="0">
                  <a:pos x="8" y="150"/>
                </a:cxn>
                <a:cxn ang="0">
                  <a:pos x="158" y="150"/>
                </a:cxn>
                <a:cxn ang="0">
                  <a:pos x="150" y="161"/>
                </a:cxn>
                <a:cxn ang="0">
                  <a:pos x="76" y="12"/>
                </a:cxn>
                <a:cxn ang="0">
                  <a:pos x="90" y="12"/>
                </a:cxn>
                <a:cxn ang="0">
                  <a:pos x="15" y="161"/>
                </a:cxn>
              </a:cxnLst>
              <a:rect l="0" t="0" r="r" b="b"/>
              <a:pathLst>
                <a:path w="166" h="166">
                  <a:moveTo>
                    <a:pt x="76" y="5"/>
                  </a:moveTo>
                  <a:cubicBezTo>
                    <a:pt x="77" y="2"/>
                    <a:pt x="80" y="0"/>
                    <a:pt x="83" y="0"/>
                  </a:cubicBezTo>
                  <a:cubicBezTo>
                    <a:pt x="86" y="0"/>
                    <a:pt x="89" y="2"/>
                    <a:pt x="90" y="5"/>
                  </a:cubicBezTo>
                  <a:lnTo>
                    <a:pt x="165" y="154"/>
                  </a:lnTo>
                  <a:cubicBezTo>
                    <a:pt x="166" y="156"/>
                    <a:pt x="166" y="159"/>
                    <a:pt x="164" y="162"/>
                  </a:cubicBezTo>
                  <a:cubicBezTo>
                    <a:pt x="163" y="164"/>
                    <a:pt x="160" y="166"/>
                    <a:pt x="158" y="166"/>
                  </a:cubicBezTo>
                  <a:lnTo>
                    <a:pt x="8" y="166"/>
                  </a:lnTo>
                  <a:cubicBezTo>
                    <a:pt x="5" y="166"/>
                    <a:pt x="3" y="164"/>
                    <a:pt x="1" y="162"/>
                  </a:cubicBezTo>
                  <a:cubicBezTo>
                    <a:pt x="0" y="159"/>
                    <a:pt x="0" y="156"/>
                    <a:pt x="1" y="154"/>
                  </a:cubicBezTo>
                  <a:lnTo>
                    <a:pt x="76" y="5"/>
                  </a:lnTo>
                  <a:close/>
                  <a:moveTo>
                    <a:pt x="15" y="161"/>
                  </a:moveTo>
                  <a:lnTo>
                    <a:pt x="8" y="150"/>
                  </a:lnTo>
                  <a:lnTo>
                    <a:pt x="158" y="150"/>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45"/>
            <p:cNvSpPr>
              <a:spLocks/>
            </p:cNvSpPr>
            <p:nvPr/>
          </p:nvSpPr>
          <p:spPr bwMode="auto">
            <a:xfrm>
              <a:off x="6624638" y="3121026"/>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46"/>
            <p:cNvSpPr>
              <a:spLocks noEditPoints="1"/>
            </p:cNvSpPr>
            <p:nvPr/>
          </p:nvSpPr>
          <p:spPr bwMode="auto">
            <a:xfrm>
              <a:off x="6619875" y="3116263"/>
              <a:ext cx="98425" cy="98425"/>
            </a:xfrm>
            <a:custGeom>
              <a:avLst/>
              <a:gdLst/>
              <a:ahLst/>
              <a:cxnLst>
                <a:cxn ang="0">
                  <a:pos x="76" y="5"/>
                </a:cxn>
                <a:cxn ang="0">
                  <a:pos x="83" y="0"/>
                </a:cxn>
                <a:cxn ang="0">
                  <a:pos x="90" y="5"/>
                </a:cxn>
                <a:cxn ang="0">
                  <a:pos x="165" y="154"/>
                </a:cxn>
                <a:cxn ang="0">
                  <a:pos x="165" y="162"/>
                </a:cxn>
                <a:cxn ang="0">
                  <a:pos x="158" y="166"/>
                </a:cxn>
                <a:cxn ang="0">
                  <a:pos x="9" y="166"/>
                </a:cxn>
                <a:cxn ang="0">
                  <a:pos x="2" y="162"/>
                </a:cxn>
                <a:cxn ang="0">
                  <a:pos x="1" y="154"/>
                </a:cxn>
                <a:cxn ang="0">
                  <a:pos x="76" y="5"/>
                </a:cxn>
                <a:cxn ang="0">
                  <a:pos x="16" y="161"/>
                </a:cxn>
                <a:cxn ang="0">
                  <a:pos x="9" y="150"/>
                </a:cxn>
                <a:cxn ang="0">
                  <a:pos x="158" y="150"/>
                </a:cxn>
                <a:cxn ang="0">
                  <a:pos x="151" y="161"/>
                </a:cxn>
                <a:cxn ang="0">
                  <a:pos x="76" y="12"/>
                </a:cxn>
                <a:cxn ang="0">
                  <a:pos x="90" y="12"/>
                </a:cxn>
                <a:cxn ang="0">
                  <a:pos x="16" y="161"/>
                </a:cxn>
              </a:cxnLst>
              <a:rect l="0" t="0" r="r" b="b"/>
              <a:pathLst>
                <a:path w="166" h="166">
                  <a:moveTo>
                    <a:pt x="76" y="5"/>
                  </a:moveTo>
                  <a:cubicBezTo>
                    <a:pt x="77" y="2"/>
                    <a:pt x="80" y="0"/>
                    <a:pt x="83" y="0"/>
                  </a:cubicBezTo>
                  <a:cubicBezTo>
                    <a:pt x="86" y="0"/>
                    <a:pt x="89" y="2"/>
                    <a:pt x="90" y="5"/>
                  </a:cubicBezTo>
                  <a:lnTo>
                    <a:pt x="165" y="154"/>
                  </a:lnTo>
                  <a:cubicBezTo>
                    <a:pt x="166" y="157"/>
                    <a:pt x="166" y="160"/>
                    <a:pt x="165" y="162"/>
                  </a:cubicBezTo>
                  <a:cubicBezTo>
                    <a:pt x="163" y="164"/>
                    <a:pt x="161" y="166"/>
                    <a:pt x="158" y="166"/>
                  </a:cubicBezTo>
                  <a:lnTo>
                    <a:pt x="9" y="166"/>
                  </a:lnTo>
                  <a:cubicBezTo>
                    <a:pt x="6" y="166"/>
                    <a:pt x="3" y="164"/>
                    <a:pt x="2" y="162"/>
                  </a:cubicBezTo>
                  <a:cubicBezTo>
                    <a:pt x="0" y="160"/>
                    <a:pt x="0" y="157"/>
                    <a:pt x="1" y="154"/>
                  </a:cubicBezTo>
                  <a:lnTo>
                    <a:pt x="76" y="5"/>
                  </a:lnTo>
                  <a:close/>
                  <a:moveTo>
                    <a:pt x="16" y="161"/>
                  </a:moveTo>
                  <a:lnTo>
                    <a:pt x="9" y="150"/>
                  </a:lnTo>
                  <a:lnTo>
                    <a:pt x="158" y="150"/>
                  </a:lnTo>
                  <a:lnTo>
                    <a:pt x="151" y="161"/>
                  </a:lnTo>
                  <a:lnTo>
                    <a:pt x="76" y="12"/>
                  </a:lnTo>
                  <a:lnTo>
                    <a:pt x="90" y="12"/>
                  </a:lnTo>
                  <a:lnTo>
                    <a:pt x="16"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47"/>
            <p:cNvSpPr>
              <a:spLocks/>
            </p:cNvSpPr>
            <p:nvPr/>
          </p:nvSpPr>
          <p:spPr bwMode="auto">
            <a:xfrm>
              <a:off x="6635750" y="3162301"/>
              <a:ext cx="88900" cy="88900"/>
            </a:xfrm>
            <a:custGeom>
              <a:avLst/>
              <a:gdLst/>
              <a:ahLst/>
              <a:cxnLst>
                <a:cxn ang="0">
                  <a:pos x="28" y="0"/>
                </a:cxn>
                <a:cxn ang="0">
                  <a:pos x="56" y="56"/>
                </a:cxn>
                <a:cxn ang="0">
                  <a:pos x="0" y="56"/>
                </a:cxn>
                <a:cxn ang="0">
                  <a:pos x="28" y="0"/>
                </a:cxn>
              </a:cxnLst>
              <a:rect l="0" t="0" r="r" b="b"/>
              <a:pathLst>
                <a:path w="56" h="56">
                  <a:moveTo>
                    <a:pt x="28" y="0"/>
                  </a:moveTo>
                  <a:lnTo>
                    <a:pt x="56" y="56"/>
                  </a:lnTo>
                  <a:lnTo>
                    <a:pt x="0" y="56"/>
                  </a:lnTo>
                  <a:lnTo>
                    <a:pt x="28" y="0"/>
                  </a:lnTo>
                  <a:close/>
                </a:path>
              </a:pathLst>
            </a:cu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48"/>
            <p:cNvSpPr>
              <a:spLocks noEditPoints="1"/>
            </p:cNvSpPr>
            <p:nvPr/>
          </p:nvSpPr>
          <p:spPr bwMode="auto">
            <a:xfrm>
              <a:off x="6630988" y="3157538"/>
              <a:ext cx="98425" cy="98425"/>
            </a:xfrm>
            <a:custGeom>
              <a:avLst/>
              <a:gdLst/>
              <a:ahLst/>
              <a:cxnLst>
                <a:cxn ang="0">
                  <a:pos x="76" y="4"/>
                </a:cxn>
                <a:cxn ang="0">
                  <a:pos x="83" y="0"/>
                </a:cxn>
                <a:cxn ang="0">
                  <a:pos x="90" y="4"/>
                </a:cxn>
                <a:cxn ang="0">
                  <a:pos x="165" y="154"/>
                </a:cxn>
                <a:cxn ang="0">
                  <a:pos x="164" y="162"/>
                </a:cxn>
                <a:cxn ang="0">
                  <a:pos x="157" y="165"/>
                </a:cxn>
                <a:cxn ang="0">
                  <a:pos x="8" y="165"/>
                </a:cxn>
                <a:cxn ang="0">
                  <a:pos x="1" y="162"/>
                </a:cxn>
                <a:cxn ang="0">
                  <a:pos x="1" y="154"/>
                </a:cxn>
                <a:cxn ang="0">
                  <a:pos x="76" y="4"/>
                </a:cxn>
                <a:cxn ang="0">
                  <a:pos x="15" y="161"/>
                </a:cxn>
                <a:cxn ang="0">
                  <a:pos x="8" y="149"/>
                </a:cxn>
                <a:cxn ang="0">
                  <a:pos x="157" y="149"/>
                </a:cxn>
                <a:cxn ang="0">
                  <a:pos x="150" y="161"/>
                </a:cxn>
                <a:cxn ang="0">
                  <a:pos x="76" y="12"/>
                </a:cxn>
                <a:cxn ang="0">
                  <a:pos x="90" y="12"/>
                </a:cxn>
                <a:cxn ang="0">
                  <a:pos x="15" y="161"/>
                </a:cxn>
              </a:cxnLst>
              <a:rect l="0" t="0" r="r" b="b"/>
              <a:pathLst>
                <a:path w="166" h="165">
                  <a:moveTo>
                    <a:pt x="76" y="4"/>
                  </a:moveTo>
                  <a:cubicBezTo>
                    <a:pt x="77" y="2"/>
                    <a:pt x="80" y="0"/>
                    <a:pt x="83" y="0"/>
                  </a:cubicBezTo>
                  <a:cubicBezTo>
                    <a:pt x="86" y="0"/>
                    <a:pt x="89" y="2"/>
                    <a:pt x="90" y="4"/>
                  </a:cubicBezTo>
                  <a:lnTo>
                    <a:pt x="165" y="154"/>
                  </a:lnTo>
                  <a:cubicBezTo>
                    <a:pt x="166" y="156"/>
                    <a:pt x="166" y="159"/>
                    <a:pt x="164" y="162"/>
                  </a:cubicBezTo>
                  <a:cubicBezTo>
                    <a:pt x="163" y="164"/>
                    <a:pt x="160" y="165"/>
                    <a:pt x="157" y="165"/>
                  </a:cubicBezTo>
                  <a:lnTo>
                    <a:pt x="8" y="165"/>
                  </a:lnTo>
                  <a:cubicBezTo>
                    <a:pt x="5" y="165"/>
                    <a:pt x="3" y="164"/>
                    <a:pt x="1" y="162"/>
                  </a:cubicBezTo>
                  <a:cubicBezTo>
                    <a:pt x="0" y="159"/>
                    <a:pt x="0" y="156"/>
                    <a:pt x="1" y="154"/>
                  </a:cubicBezTo>
                  <a:lnTo>
                    <a:pt x="76" y="4"/>
                  </a:lnTo>
                  <a:close/>
                  <a:moveTo>
                    <a:pt x="15" y="161"/>
                  </a:moveTo>
                  <a:lnTo>
                    <a:pt x="8" y="149"/>
                  </a:lnTo>
                  <a:lnTo>
                    <a:pt x="157" y="149"/>
                  </a:lnTo>
                  <a:lnTo>
                    <a:pt x="150" y="161"/>
                  </a:lnTo>
                  <a:lnTo>
                    <a:pt x="76" y="12"/>
                  </a:lnTo>
                  <a:lnTo>
                    <a:pt x="90" y="12"/>
                  </a:lnTo>
                  <a:lnTo>
                    <a:pt x="15" y="161"/>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3" name="Oval 149"/>
            <p:cNvSpPr>
              <a:spLocks noChangeArrowheads="1"/>
            </p:cNvSpPr>
            <p:nvPr/>
          </p:nvSpPr>
          <p:spPr bwMode="auto">
            <a:xfrm>
              <a:off x="3324225" y="4418013"/>
              <a:ext cx="95250"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50"/>
            <p:cNvSpPr>
              <a:spLocks noEditPoints="1"/>
            </p:cNvSpPr>
            <p:nvPr/>
          </p:nvSpPr>
          <p:spPr bwMode="auto">
            <a:xfrm>
              <a:off x="3319463" y="44132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5" name="Oval 151"/>
            <p:cNvSpPr>
              <a:spLocks noChangeArrowheads="1"/>
            </p:cNvSpPr>
            <p:nvPr/>
          </p:nvSpPr>
          <p:spPr bwMode="auto">
            <a:xfrm>
              <a:off x="3343275" y="4760913"/>
              <a:ext cx="95250"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52"/>
            <p:cNvSpPr>
              <a:spLocks noEditPoints="1"/>
            </p:cNvSpPr>
            <p:nvPr/>
          </p:nvSpPr>
          <p:spPr bwMode="auto">
            <a:xfrm>
              <a:off x="3338513" y="47561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7" name="Oval 153"/>
            <p:cNvSpPr>
              <a:spLocks noChangeArrowheads="1"/>
            </p:cNvSpPr>
            <p:nvPr/>
          </p:nvSpPr>
          <p:spPr bwMode="auto">
            <a:xfrm>
              <a:off x="3371850" y="4303713"/>
              <a:ext cx="85725"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54"/>
            <p:cNvSpPr>
              <a:spLocks noEditPoints="1"/>
            </p:cNvSpPr>
            <p:nvPr/>
          </p:nvSpPr>
          <p:spPr bwMode="auto">
            <a:xfrm>
              <a:off x="3367088" y="42989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9" name="Oval 155"/>
            <p:cNvSpPr>
              <a:spLocks noChangeArrowheads="1"/>
            </p:cNvSpPr>
            <p:nvPr/>
          </p:nvSpPr>
          <p:spPr bwMode="auto">
            <a:xfrm>
              <a:off x="4514850" y="4332288"/>
              <a:ext cx="85725" cy="95250"/>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56"/>
            <p:cNvSpPr>
              <a:spLocks noEditPoints="1"/>
            </p:cNvSpPr>
            <p:nvPr/>
          </p:nvSpPr>
          <p:spPr bwMode="auto">
            <a:xfrm>
              <a:off x="4510088" y="4327526"/>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1" name="Oval 157"/>
            <p:cNvSpPr>
              <a:spLocks noChangeArrowheads="1"/>
            </p:cNvSpPr>
            <p:nvPr/>
          </p:nvSpPr>
          <p:spPr bwMode="auto">
            <a:xfrm>
              <a:off x="4876800" y="3770313"/>
              <a:ext cx="85725"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58"/>
            <p:cNvSpPr>
              <a:spLocks noEditPoints="1"/>
            </p:cNvSpPr>
            <p:nvPr/>
          </p:nvSpPr>
          <p:spPr bwMode="auto">
            <a:xfrm>
              <a:off x="4872038" y="3765551"/>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3" name="Oval 159"/>
            <p:cNvSpPr>
              <a:spLocks noChangeArrowheads="1"/>
            </p:cNvSpPr>
            <p:nvPr/>
          </p:nvSpPr>
          <p:spPr bwMode="auto">
            <a:xfrm>
              <a:off x="5181600" y="3808413"/>
              <a:ext cx="95250"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60"/>
            <p:cNvSpPr>
              <a:spLocks noEditPoints="1"/>
            </p:cNvSpPr>
            <p:nvPr/>
          </p:nvSpPr>
          <p:spPr bwMode="auto">
            <a:xfrm>
              <a:off x="5176838" y="3803651"/>
              <a:ext cx="104775" cy="95250"/>
            </a:xfrm>
            <a:custGeom>
              <a:avLst/>
              <a:gdLst/>
              <a:ahLst/>
              <a:cxnLst>
                <a:cxn ang="0">
                  <a:pos x="176" y="82"/>
                </a:cxn>
                <a:cxn ang="0">
                  <a:pos x="169" y="113"/>
                </a:cxn>
                <a:cxn ang="0">
                  <a:pos x="149" y="138"/>
                </a:cxn>
                <a:cxn ang="0">
                  <a:pos x="121" y="154"/>
                </a:cxn>
                <a:cxn ang="0">
                  <a:pos x="87" y="160"/>
                </a:cxn>
                <a:cxn ang="0">
                  <a:pos x="53" y="153"/>
                </a:cxn>
                <a:cxn ang="0">
                  <a:pos x="26" y="136"/>
                </a:cxn>
                <a:cxn ang="0">
                  <a:pos x="7" y="110"/>
                </a:cxn>
                <a:cxn ang="0">
                  <a:pos x="1" y="79"/>
                </a:cxn>
                <a:cxn ang="0">
                  <a:pos x="8" y="48"/>
                </a:cxn>
                <a:cxn ang="0">
                  <a:pos x="28" y="23"/>
                </a:cxn>
                <a:cxn ang="0">
                  <a:pos x="56" y="7"/>
                </a:cxn>
                <a:cxn ang="0">
                  <a:pos x="90" y="1"/>
                </a:cxn>
                <a:cxn ang="0">
                  <a:pos x="123" y="8"/>
                </a:cxn>
                <a:cxn ang="0">
                  <a:pos x="152" y="25"/>
                </a:cxn>
                <a:cxn ang="0">
                  <a:pos x="170" y="51"/>
                </a:cxn>
                <a:cxn ang="0">
                  <a:pos x="155" y="54"/>
                </a:cxn>
                <a:cxn ang="0">
                  <a:pos x="139" y="34"/>
                </a:cxn>
                <a:cxn ang="0">
                  <a:pos x="115" y="21"/>
                </a:cxn>
                <a:cxn ang="0">
                  <a:pos x="87" y="16"/>
                </a:cxn>
                <a:cxn ang="0">
                  <a:pos x="59" y="22"/>
                </a:cxn>
                <a:cxn ang="0">
                  <a:pos x="37" y="36"/>
                </a:cxn>
                <a:cxn ang="0">
                  <a:pos x="21" y="57"/>
                </a:cxn>
                <a:cxn ang="0">
                  <a:pos x="16" y="82"/>
                </a:cxn>
                <a:cxn ang="0">
                  <a:pos x="22" y="107"/>
                </a:cxn>
                <a:cxn ang="0">
                  <a:pos x="39" y="127"/>
                </a:cxn>
                <a:cxn ang="0">
                  <a:pos x="62" y="140"/>
                </a:cxn>
                <a:cxn ang="0">
                  <a:pos x="90" y="145"/>
                </a:cxn>
                <a:cxn ang="0">
                  <a:pos x="118" y="139"/>
                </a:cxn>
                <a:cxn ang="0">
                  <a:pos x="141" y="125"/>
                </a:cxn>
                <a:cxn ang="0">
                  <a:pos x="156" y="104"/>
                </a:cxn>
                <a:cxn ang="0">
                  <a:pos x="161" y="79"/>
                </a:cxn>
                <a:cxn ang="0">
                  <a:pos x="155" y="54"/>
                </a:cxn>
              </a:cxnLst>
              <a:rect l="0" t="0" r="r" b="b"/>
              <a:pathLst>
                <a:path w="177" h="161">
                  <a:moveTo>
                    <a:pt x="176" y="79"/>
                  </a:moveTo>
                  <a:cubicBezTo>
                    <a:pt x="177" y="80"/>
                    <a:pt x="177" y="81"/>
                    <a:pt x="176" y="82"/>
                  </a:cubicBezTo>
                  <a:lnTo>
                    <a:pt x="170" y="110"/>
                  </a:lnTo>
                  <a:cubicBezTo>
                    <a:pt x="170" y="111"/>
                    <a:pt x="170" y="112"/>
                    <a:pt x="169" y="113"/>
                  </a:cubicBezTo>
                  <a:lnTo>
                    <a:pt x="152" y="136"/>
                  </a:lnTo>
                  <a:cubicBezTo>
                    <a:pt x="151" y="137"/>
                    <a:pt x="150" y="138"/>
                    <a:pt x="149" y="138"/>
                  </a:cubicBezTo>
                  <a:lnTo>
                    <a:pt x="123" y="153"/>
                  </a:lnTo>
                  <a:cubicBezTo>
                    <a:pt x="123" y="154"/>
                    <a:pt x="122" y="154"/>
                    <a:pt x="121" y="154"/>
                  </a:cubicBezTo>
                  <a:lnTo>
                    <a:pt x="90" y="160"/>
                  </a:lnTo>
                  <a:cubicBezTo>
                    <a:pt x="89" y="161"/>
                    <a:pt x="88" y="161"/>
                    <a:pt x="87" y="160"/>
                  </a:cubicBezTo>
                  <a:lnTo>
                    <a:pt x="56" y="154"/>
                  </a:lnTo>
                  <a:cubicBezTo>
                    <a:pt x="55" y="154"/>
                    <a:pt x="54" y="154"/>
                    <a:pt x="53" y="153"/>
                  </a:cubicBezTo>
                  <a:lnTo>
                    <a:pt x="28" y="138"/>
                  </a:lnTo>
                  <a:cubicBezTo>
                    <a:pt x="28" y="138"/>
                    <a:pt x="27" y="137"/>
                    <a:pt x="26" y="136"/>
                  </a:cubicBezTo>
                  <a:lnTo>
                    <a:pt x="8" y="113"/>
                  </a:lnTo>
                  <a:cubicBezTo>
                    <a:pt x="7" y="112"/>
                    <a:pt x="7" y="111"/>
                    <a:pt x="7" y="110"/>
                  </a:cubicBezTo>
                  <a:lnTo>
                    <a:pt x="1" y="82"/>
                  </a:lnTo>
                  <a:cubicBezTo>
                    <a:pt x="0" y="81"/>
                    <a:pt x="0" y="80"/>
                    <a:pt x="1" y="79"/>
                  </a:cubicBezTo>
                  <a:lnTo>
                    <a:pt x="7" y="51"/>
                  </a:lnTo>
                  <a:cubicBezTo>
                    <a:pt x="7" y="50"/>
                    <a:pt x="7" y="48"/>
                    <a:pt x="8" y="48"/>
                  </a:cubicBezTo>
                  <a:lnTo>
                    <a:pt x="26" y="25"/>
                  </a:lnTo>
                  <a:cubicBezTo>
                    <a:pt x="27" y="24"/>
                    <a:pt x="28" y="23"/>
                    <a:pt x="28" y="23"/>
                  </a:cubicBezTo>
                  <a:lnTo>
                    <a:pt x="53" y="8"/>
                  </a:lnTo>
                  <a:cubicBezTo>
                    <a:pt x="54" y="7"/>
                    <a:pt x="55" y="7"/>
                    <a:pt x="56" y="7"/>
                  </a:cubicBezTo>
                  <a:lnTo>
                    <a:pt x="87" y="1"/>
                  </a:lnTo>
                  <a:cubicBezTo>
                    <a:pt x="88" y="0"/>
                    <a:pt x="89" y="0"/>
                    <a:pt x="90" y="1"/>
                  </a:cubicBezTo>
                  <a:lnTo>
                    <a:pt x="121" y="7"/>
                  </a:lnTo>
                  <a:cubicBezTo>
                    <a:pt x="122" y="7"/>
                    <a:pt x="123" y="7"/>
                    <a:pt x="123" y="8"/>
                  </a:cubicBezTo>
                  <a:lnTo>
                    <a:pt x="149" y="23"/>
                  </a:lnTo>
                  <a:cubicBezTo>
                    <a:pt x="150" y="23"/>
                    <a:pt x="151" y="24"/>
                    <a:pt x="152" y="25"/>
                  </a:cubicBezTo>
                  <a:lnTo>
                    <a:pt x="169" y="48"/>
                  </a:lnTo>
                  <a:cubicBezTo>
                    <a:pt x="170" y="49"/>
                    <a:pt x="170" y="50"/>
                    <a:pt x="170" y="51"/>
                  </a:cubicBezTo>
                  <a:lnTo>
                    <a:pt x="176" y="79"/>
                  </a:lnTo>
                  <a:close/>
                  <a:moveTo>
                    <a:pt x="155" y="54"/>
                  </a:moveTo>
                  <a:lnTo>
                    <a:pt x="156" y="57"/>
                  </a:lnTo>
                  <a:lnTo>
                    <a:pt x="139" y="34"/>
                  </a:lnTo>
                  <a:lnTo>
                    <a:pt x="141" y="36"/>
                  </a:lnTo>
                  <a:lnTo>
                    <a:pt x="115" y="21"/>
                  </a:lnTo>
                  <a:lnTo>
                    <a:pt x="118" y="22"/>
                  </a:lnTo>
                  <a:lnTo>
                    <a:pt x="87" y="16"/>
                  </a:lnTo>
                  <a:lnTo>
                    <a:pt x="90" y="16"/>
                  </a:lnTo>
                  <a:lnTo>
                    <a:pt x="59" y="22"/>
                  </a:lnTo>
                  <a:lnTo>
                    <a:pt x="62" y="21"/>
                  </a:lnTo>
                  <a:lnTo>
                    <a:pt x="37" y="36"/>
                  </a:lnTo>
                  <a:lnTo>
                    <a:pt x="39" y="34"/>
                  </a:lnTo>
                  <a:lnTo>
                    <a:pt x="21" y="57"/>
                  </a:lnTo>
                  <a:lnTo>
                    <a:pt x="22" y="54"/>
                  </a:lnTo>
                  <a:lnTo>
                    <a:pt x="16" y="82"/>
                  </a:lnTo>
                  <a:lnTo>
                    <a:pt x="16" y="79"/>
                  </a:lnTo>
                  <a:lnTo>
                    <a:pt x="22" y="107"/>
                  </a:lnTo>
                  <a:lnTo>
                    <a:pt x="21" y="104"/>
                  </a:lnTo>
                  <a:lnTo>
                    <a:pt x="39" y="127"/>
                  </a:lnTo>
                  <a:lnTo>
                    <a:pt x="37" y="125"/>
                  </a:lnTo>
                  <a:lnTo>
                    <a:pt x="62" y="140"/>
                  </a:lnTo>
                  <a:lnTo>
                    <a:pt x="59" y="139"/>
                  </a:lnTo>
                  <a:lnTo>
                    <a:pt x="90" y="145"/>
                  </a:lnTo>
                  <a:lnTo>
                    <a:pt x="87" y="145"/>
                  </a:lnTo>
                  <a:lnTo>
                    <a:pt x="118" y="139"/>
                  </a:lnTo>
                  <a:lnTo>
                    <a:pt x="115" y="140"/>
                  </a:lnTo>
                  <a:lnTo>
                    <a:pt x="141" y="125"/>
                  </a:lnTo>
                  <a:lnTo>
                    <a:pt x="139" y="127"/>
                  </a:lnTo>
                  <a:lnTo>
                    <a:pt x="156" y="104"/>
                  </a:lnTo>
                  <a:lnTo>
                    <a:pt x="155" y="107"/>
                  </a:lnTo>
                  <a:lnTo>
                    <a:pt x="161" y="79"/>
                  </a:lnTo>
                  <a:lnTo>
                    <a:pt x="161" y="82"/>
                  </a:lnTo>
                  <a:lnTo>
                    <a:pt x="155"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5" name="Oval 161"/>
            <p:cNvSpPr>
              <a:spLocks noChangeArrowheads="1"/>
            </p:cNvSpPr>
            <p:nvPr/>
          </p:nvSpPr>
          <p:spPr bwMode="auto">
            <a:xfrm>
              <a:off x="5200650" y="4084638"/>
              <a:ext cx="85725" cy="85725"/>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62"/>
            <p:cNvSpPr>
              <a:spLocks noEditPoints="1"/>
            </p:cNvSpPr>
            <p:nvPr/>
          </p:nvSpPr>
          <p:spPr bwMode="auto">
            <a:xfrm>
              <a:off x="5195888" y="4079876"/>
              <a:ext cx="95250" cy="95250"/>
            </a:xfrm>
            <a:custGeom>
              <a:avLst/>
              <a:gdLst/>
              <a:ahLst/>
              <a:cxnLst>
                <a:cxn ang="0">
                  <a:pos x="160" y="82"/>
                </a:cxn>
                <a:cxn ang="0">
                  <a:pos x="153" y="113"/>
                </a:cxn>
                <a:cxn ang="0">
                  <a:pos x="136" y="138"/>
                </a:cxn>
                <a:cxn ang="0">
                  <a:pos x="110" y="154"/>
                </a:cxn>
                <a:cxn ang="0">
                  <a:pos x="79" y="160"/>
                </a:cxn>
                <a:cxn ang="0">
                  <a:pos x="48" y="153"/>
                </a:cxn>
                <a:cxn ang="0">
                  <a:pos x="23" y="136"/>
                </a:cxn>
                <a:cxn ang="0">
                  <a:pos x="7" y="110"/>
                </a:cxn>
                <a:cxn ang="0">
                  <a:pos x="1" y="79"/>
                </a:cxn>
                <a:cxn ang="0">
                  <a:pos x="8" y="48"/>
                </a:cxn>
                <a:cxn ang="0">
                  <a:pos x="25" y="23"/>
                </a:cxn>
                <a:cxn ang="0">
                  <a:pos x="51" y="7"/>
                </a:cxn>
                <a:cxn ang="0">
                  <a:pos x="82" y="1"/>
                </a:cxn>
                <a:cxn ang="0">
                  <a:pos x="113" y="8"/>
                </a:cxn>
                <a:cxn ang="0">
                  <a:pos x="138" y="25"/>
                </a:cxn>
                <a:cxn ang="0">
                  <a:pos x="154" y="51"/>
                </a:cxn>
                <a:cxn ang="0">
                  <a:pos x="139" y="54"/>
                </a:cxn>
                <a:cxn ang="0">
                  <a:pos x="125" y="34"/>
                </a:cxn>
                <a:cxn ang="0">
                  <a:pos x="104" y="21"/>
                </a:cxn>
                <a:cxn ang="0">
                  <a:pos x="79" y="16"/>
                </a:cxn>
                <a:cxn ang="0">
                  <a:pos x="54" y="22"/>
                </a:cxn>
                <a:cxn ang="0">
                  <a:pos x="34" y="36"/>
                </a:cxn>
                <a:cxn ang="0">
                  <a:pos x="21" y="57"/>
                </a:cxn>
                <a:cxn ang="0">
                  <a:pos x="16" y="82"/>
                </a:cxn>
                <a:cxn ang="0">
                  <a:pos x="22" y="107"/>
                </a:cxn>
                <a:cxn ang="0">
                  <a:pos x="36" y="127"/>
                </a:cxn>
                <a:cxn ang="0">
                  <a:pos x="57" y="140"/>
                </a:cxn>
                <a:cxn ang="0">
                  <a:pos x="82" y="145"/>
                </a:cxn>
                <a:cxn ang="0">
                  <a:pos x="107" y="139"/>
                </a:cxn>
                <a:cxn ang="0">
                  <a:pos x="127" y="125"/>
                </a:cxn>
                <a:cxn ang="0">
                  <a:pos x="140" y="104"/>
                </a:cxn>
                <a:cxn ang="0">
                  <a:pos x="145" y="79"/>
                </a:cxn>
                <a:cxn ang="0">
                  <a:pos x="139" y="54"/>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7" name="Oval 163"/>
            <p:cNvSpPr>
              <a:spLocks noChangeArrowheads="1"/>
            </p:cNvSpPr>
            <p:nvPr/>
          </p:nvSpPr>
          <p:spPr bwMode="auto">
            <a:xfrm>
              <a:off x="5248275" y="4189413"/>
              <a:ext cx="85725" cy="95250"/>
            </a:xfrm>
            <a:prstGeom prst="ellipse">
              <a:avLst/>
            </a:prstGeom>
            <a:solidFill>
              <a:srgbClr val="33CC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64"/>
            <p:cNvSpPr>
              <a:spLocks noEditPoints="1"/>
            </p:cNvSpPr>
            <p:nvPr/>
          </p:nvSpPr>
          <p:spPr bwMode="auto">
            <a:xfrm>
              <a:off x="5243513" y="4184651"/>
              <a:ext cx="95250" cy="104775"/>
            </a:xfrm>
            <a:custGeom>
              <a:avLst/>
              <a:gdLst/>
              <a:ahLst/>
              <a:cxnLst>
                <a:cxn ang="0">
                  <a:pos x="160" y="90"/>
                </a:cxn>
                <a:cxn ang="0">
                  <a:pos x="153" y="123"/>
                </a:cxn>
                <a:cxn ang="0">
                  <a:pos x="136" y="152"/>
                </a:cxn>
                <a:cxn ang="0">
                  <a:pos x="110" y="170"/>
                </a:cxn>
                <a:cxn ang="0">
                  <a:pos x="79" y="176"/>
                </a:cxn>
                <a:cxn ang="0">
                  <a:pos x="48" y="169"/>
                </a:cxn>
                <a:cxn ang="0">
                  <a:pos x="23" y="149"/>
                </a:cxn>
                <a:cxn ang="0">
                  <a:pos x="7" y="121"/>
                </a:cxn>
                <a:cxn ang="0">
                  <a:pos x="1" y="87"/>
                </a:cxn>
                <a:cxn ang="0">
                  <a:pos x="8" y="53"/>
                </a:cxn>
                <a:cxn ang="0">
                  <a:pos x="25" y="26"/>
                </a:cxn>
                <a:cxn ang="0">
                  <a:pos x="51" y="7"/>
                </a:cxn>
                <a:cxn ang="0">
                  <a:pos x="82" y="1"/>
                </a:cxn>
                <a:cxn ang="0">
                  <a:pos x="113" y="8"/>
                </a:cxn>
                <a:cxn ang="0">
                  <a:pos x="138" y="28"/>
                </a:cxn>
                <a:cxn ang="0">
                  <a:pos x="154" y="56"/>
                </a:cxn>
                <a:cxn ang="0">
                  <a:pos x="139" y="59"/>
                </a:cxn>
                <a:cxn ang="0">
                  <a:pos x="125" y="37"/>
                </a:cxn>
                <a:cxn ang="0">
                  <a:pos x="104" y="21"/>
                </a:cxn>
                <a:cxn ang="0">
                  <a:pos x="79" y="16"/>
                </a:cxn>
                <a:cxn ang="0">
                  <a:pos x="54" y="22"/>
                </a:cxn>
                <a:cxn ang="0">
                  <a:pos x="34" y="39"/>
                </a:cxn>
                <a:cxn ang="0">
                  <a:pos x="21" y="62"/>
                </a:cxn>
                <a:cxn ang="0">
                  <a:pos x="16" y="90"/>
                </a:cxn>
                <a:cxn ang="0">
                  <a:pos x="22" y="118"/>
                </a:cxn>
                <a:cxn ang="0">
                  <a:pos x="36" y="141"/>
                </a:cxn>
                <a:cxn ang="0">
                  <a:pos x="57" y="156"/>
                </a:cxn>
                <a:cxn ang="0">
                  <a:pos x="82" y="161"/>
                </a:cxn>
                <a:cxn ang="0">
                  <a:pos x="107" y="155"/>
                </a:cxn>
                <a:cxn ang="0">
                  <a:pos x="127" y="139"/>
                </a:cxn>
                <a:cxn ang="0">
                  <a:pos x="140" y="115"/>
                </a:cxn>
                <a:cxn ang="0">
                  <a:pos x="145" y="87"/>
                </a:cxn>
                <a:cxn ang="0">
                  <a:pos x="139" y="59"/>
                </a:cxn>
              </a:cxnLst>
              <a:rect l="0" t="0" r="r" b="b"/>
              <a:pathLst>
                <a:path w="161" h="177">
                  <a:moveTo>
                    <a:pt x="160" y="87"/>
                  </a:moveTo>
                  <a:cubicBezTo>
                    <a:pt x="161" y="88"/>
                    <a:pt x="161" y="89"/>
                    <a:pt x="160" y="90"/>
                  </a:cubicBezTo>
                  <a:lnTo>
                    <a:pt x="154" y="121"/>
                  </a:lnTo>
                  <a:cubicBezTo>
                    <a:pt x="154" y="122"/>
                    <a:pt x="154" y="123"/>
                    <a:pt x="153" y="123"/>
                  </a:cubicBezTo>
                  <a:lnTo>
                    <a:pt x="138" y="149"/>
                  </a:lnTo>
                  <a:cubicBezTo>
                    <a:pt x="138" y="150"/>
                    <a:pt x="137" y="151"/>
                    <a:pt x="136" y="152"/>
                  </a:cubicBezTo>
                  <a:lnTo>
                    <a:pt x="113" y="169"/>
                  </a:lnTo>
                  <a:cubicBezTo>
                    <a:pt x="112" y="170"/>
                    <a:pt x="111" y="170"/>
                    <a:pt x="110" y="170"/>
                  </a:cubicBezTo>
                  <a:lnTo>
                    <a:pt x="82" y="176"/>
                  </a:lnTo>
                  <a:cubicBezTo>
                    <a:pt x="81" y="177"/>
                    <a:pt x="80" y="177"/>
                    <a:pt x="79" y="176"/>
                  </a:cubicBezTo>
                  <a:lnTo>
                    <a:pt x="51" y="170"/>
                  </a:lnTo>
                  <a:cubicBezTo>
                    <a:pt x="50" y="170"/>
                    <a:pt x="49" y="170"/>
                    <a:pt x="48" y="169"/>
                  </a:cubicBezTo>
                  <a:lnTo>
                    <a:pt x="25" y="152"/>
                  </a:lnTo>
                  <a:cubicBezTo>
                    <a:pt x="24" y="151"/>
                    <a:pt x="23" y="150"/>
                    <a:pt x="23" y="149"/>
                  </a:cubicBezTo>
                  <a:lnTo>
                    <a:pt x="8" y="123"/>
                  </a:lnTo>
                  <a:cubicBezTo>
                    <a:pt x="7" y="123"/>
                    <a:pt x="7" y="122"/>
                    <a:pt x="7" y="121"/>
                  </a:cubicBezTo>
                  <a:lnTo>
                    <a:pt x="1" y="90"/>
                  </a:lnTo>
                  <a:cubicBezTo>
                    <a:pt x="0" y="89"/>
                    <a:pt x="0" y="88"/>
                    <a:pt x="1" y="87"/>
                  </a:cubicBezTo>
                  <a:lnTo>
                    <a:pt x="7" y="56"/>
                  </a:lnTo>
                  <a:cubicBezTo>
                    <a:pt x="7" y="55"/>
                    <a:pt x="7" y="54"/>
                    <a:pt x="8" y="53"/>
                  </a:cubicBezTo>
                  <a:lnTo>
                    <a:pt x="23" y="28"/>
                  </a:lnTo>
                  <a:cubicBezTo>
                    <a:pt x="23" y="28"/>
                    <a:pt x="24" y="27"/>
                    <a:pt x="25" y="26"/>
                  </a:cubicBezTo>
                  <a:lnTo>
                    <a:pt x="48" y="8"/>
                  </a:lnTo>
                  <a:cubicBezTo>
                    <a:pt x="48" y="7"/>
                    <a:pt x="50" y="7"/>
                    <a:pt x="51" y="7"/>
                  </a:cubicBezTo>
                  <a:lnTo>
                    <a:pt x="79" y="1"/>
                  </a:lnTo>
                  <a:cubicBezTo>
                    <a:pt x="80" y="0"/>
                    <a:pt x="81" y="0"/>
                    <a:pt x="82" y="1"/>
                  </a:cubicBezTo>
                  <a:lnTo>
                    <a:pt x="110" y="7"/>
                  </a:lnTo>
                  <a:cubicBezTo>
                    <a:pt x="111" y="7"/>
                    <a:pt x="112" y="7"/>
                    <a:pt x="113" y="8"/>
                  </a:cubicBezTo>
                  <a:lnTo>
                    <a:pt x="136" y="26"/>
                  </a:lnTo>
                  <a:cubicBezTo>
                    <a:pt x="137" y="27"/>
                    <a:pt x="138" y="28"/>
                    <a:pt x="138" y="28"/>
                  </a:cubicBezTo>
                  <a:lnTo>
                    <a:pt x="153" y="53"/>
                  </a:lnTo>
                  <a:cubicBezTo>
                    <a:pt x="154" y="54"/>
                    <a:pt x="154" y="55"/>
                    <a:pt x="154" y="56"/>
                  </a:cubicBezTo>
                  <a:lnTo>
                    <a:pt x="160" y="87"/>
                  </a:lnTo>
                  <a:close/>
                  <a:moveTo>
                    <a:pt x="139" y="59"/>
                  </a:moveTo>
                  <a:lnTo>
                    <a:pt x="140" y="62"/>
                  </a:lnTo>
                  <a:lnTo>
                    <a:pt x="125" y="37"/>
                  </a:lnTo>
                  <a:lnTo>
                    <a:pt x="127" y="39"/>
                  </a:lnTo>
                  <a:lnTo>
                    <a:pt x="104" y="21"/>
                  </a:lnTo>
                  <a:lnTo>
                    <a:pt x="107" y="22"/>
                  </a:lnTo>
                  <a:lnTo>
                    <a:pt x="79" y="16"/>
                  </a:lnTo>
                  <a:lnTo>
                    <a:pt x="82" y="16"/>
                  </a:lnTo>
                  <a:lnTo>
                    <a:pt x="54" y="22"/>
                  </a:lnTo>
                  <a:lnTo>
                    <a:pt x="57" y="21"/>
                  </a:lnTo>
                  <a:lnTo>
                    <a:pt x="34" y="39"/>
                  </a:lnTo>
                  <a:lnTo>
                    <a:pt x="36" y="37"/>
                  </a:lnTo>
                  <a:lnTo>
                    <a:pt x="21" y="62"/>
                  </a:lnTo>
                  <a:lnTo>
                    <a:pt x="22" y="59"/>
                  </a:lnTo>
                  <a:lnTo>
                    <a:pt x="16" y="90"/>
                  </a:lnTo>
                  <a:lnTo>
                    <a:pt x="16" y="87"/>
                  </a:lnTo>
                  <a:lnTo>
                    <a:pt x="22" y="118"/>
                  </a:lnTo>
                  <a:lnTo>
                    <a:pt x="21" y="115"/>
                  </a:lnTo>
                  <a:lnTo>
                    <a:pt x="36" y="141"/>
                  </a:lnTo>
                  <a:lnTo>
                    <a:pt x="34" y="139"/>
                  </a:lnTo>
                  <a:lnTo>
                    <a:pt x="57" y="156"/>
                  </a:lnTo>
                  <a:lnTo>
                    <a:pt x="54" y="155"/>
                  </a:lnTo>
                  <a:lnTo>
                    <a:pt x="82" y="161"/>
                  </a:lnTo>
                  <a:lnTo>
                    <a:pt x="79" y="161"/>
                  </a:lnTo>
                  <a:lnTo>
                    <a:pt x="107" y="155"/>
                  </a:lnTo>
                  <a:lnTo>
                    <a:pt x="104" y="156"/>
                  </a:lnTo>
                  <a:lnTo>
                    <a:pt x="127" y="139"/>
                  </a:lnTo>
                  <a:lnTo>
                    <a:pt x="125" y="141"/>
                  </a:lnTo>
                  <a:lnTo>
                    <a:pt x="140" y="115"/>
                  </a:lnTo>
                  <a:lnTo>
                    <a:pt x="139" y="118"/>
                  </a:lnTo>
                  <a:lnTo>
                    <a:pt x="145" y="87"/>
                  </a:lnTo>
                  <a:lnTo>
                    <a:pt x="145" y="90"/>
                  </a:lnTo>
                  <a:lnTo>
                    <a:pt x="139" y="59"/>
                  </a:lnTo>
                  <a:close/>
                </a:path>
              </a:pathLst>
            </a:custGeom>
            <a:solidFill>
              <a:srgbClr val="000000"/>
            </a:solidFill>
            <a:ln w="6"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65"/>
            <p:cNvSpPr>
              <a:spLocks noEditPoints="1"/>
            </p:cNvSpPr>
            <p:nvPr/>
          </p:nvSpPr>
          <p:spPr bwMode="auto">
            <a:xfrm>
              <a:off x="3549650" y="1938338"/>
              <a:ext cx="1425575" cy="1663700"/>
            </a:xfrm>
            <a:custGeom>
              <a:avLst/>
              <a:gdLst/>
              <a:ahLst/>
              <a:cxnLst>
                <a:cxn ang="0">
                  <a:pos x="0" y="322"/>
                </a:cxn>
                <a:cxn ang="0">
                  <a:pos x="58" y="372"/>
                </a:cxn>
                <a:cxn ang="0">
                  <a:pos x="0" y="372"/>
                </a:cxn>
                <a:cxn ang="0">
                  <a:pos x="58" y="322"/>
                </a:cxn>
                <a:cxn ang="0">
                  <a:pos x="0" y="372"/>
                </a:cxn>
                <a:cxn ang="0">
                  <a:pos x="378" y="988"/>
                </a:cxn>
                <a:cxn ang="0">
                  <a:pos x="436" y="1044"/>
                </a:cxn>
                <a:cxn ang="0">
                  <a:pos x="378" y="1044"/>
                </a:cxn>
                <a:cxn ang="0">
                  <a:pos x="436" y="988"/>
                </a:cxn>
                <a:cxn ang="0">
                  <a:pos x="378" y="1044"/>
                </a:cxn>
                <a:cxn ang="0">
                  <a:pos x="456" y="670"/>
                </a:cxn>
                <a:cxn ang="0">
                  <a:pos x="514" y="720"/>
                </a:cxn>
                <a:cxn ang="0">
                  <a:pos x="456" y="720"/>
                </a:cxn>
                <a:cxn ang="0">
                  <a:pos x="514" y="670"/>
                </a:cxn>
                <a:cxn ang="0">
                  <a:pos x="456" y="720"/>
                </a:cxn>
                <a:cxn ang="0">
                  <a:pos x="486" y="4"/>
                </a:cxn>
                <a:cxn ang="0">
                  <a:pos x="544" y="54"/>
                </a:cxn>
                <a:cxn ang="0">
                  <a:pos x="486" y="54"/>
                </a:cxn>
                <a:cxn ang="0">
                  <a:pos x="544" y="4"/>
                </a:cxn>
                <a:cxn ang="0">
                  <a:pos x="486" y="54"/>
                </a:cxn>
                <a:cxn ang="0">
                  <a:pos x="504" y="874"/>
                </a:cxn>
                <a:cxn ang="0">
                  <a:pos x="562" y="924"/>
                </a:cxn>
                <a:cxn ang="0">
                  <a:pos x="504" y="924"/>
                </a:cxn>
                <a:cxn ang="0">
                  <a:pos x="562" y="874"/>
                </a:cxn>
                <a:cxn ang="0">
                  <a:pos x="504" y="924"/>
                </a:cxn>
                <a:cxn ang="0">
                  <a:pos x="540" y="730"/>
                </a:cxn>
                <a:cxn ang="0">
                  <a:pos x="604" y="780"/>
                </a:cxn>
                <a:cxn ang="0">
                  <a:pos x="540" y="780"/>
                </a:cxn>
                <a:cxn ang="0">
                  <a:pos x="604" y="730"/>
                </a:cxn>
                <a:cxn ang="0">
                  <a:pos x="540" y="780"/>
                </a:cxn>
                <a:cxn ang="0">
                  <a:pos x="582" y="652"/>
                </a:cxn>
                <a:cxn ang="0">
                  <a:pos x="640" y="708"/>
                </a:cxn>
                <a:cxn ang="0">
                  <a:pos x="582" y="708"/>
                </a:cxn>
                <a:cxn ang="0">
                  <a:pos x="640" y="652"/>
                </a:cxn>
                <a:cxn ang="0">
                  <a:pos x="582" y="708"/>
                </a:cxn>
                <a:cxn ang="0">
                  <a:pos x="612" y="724"/>
                </a:cxn>
                <a:cxn ang="0">
                  <a:pos x="676" y="774"/>
                </a:cxn>
                <a:cxn ang="0">
                  <a:pos x="612" y="774"/>
                </a:cxn>
                <a:cxn ang="0">
                  <a:pos x="676" y="724"/>
                </a:cxn>
                <a:cxn ang="0">
                  <a:pos x="612" y="774"/>
                </a:cxn>
                <a:cxn ang="0">
                  <a:pos x="654" y="142"/>
                </a:cxn>
                <a:cxn ang="0">
                  <a:pos x="712" y="192"/>
                </a:cxn>
                <a:cxn ang="0">
                  <a:pos x="654" y="192"/>
                </a:cxn>
                <a:cxn ang="0">
                  <a:pos x="712" y="142"/>
                </a:cxn>
                <a:cxn ang="0">
                  <a:pos x="654" y="192"/>
                </a:cxn>
                <a:cxn ang="0">
                  <a:pos x="744" y="736"/>
                </a:cxn>
                <a:cxn ang="0">
                  <a:pos x="802" y="786"/>
                </a:cxn>
                <a:cxn ang="0">
                  <a:pos x="744" y="786"/>
                </a:cxn>
                <a:cxn ang="0">
                  <a:pos x="802" y="736"/>
                </a:cxn>
                <a:cxn ang="0">
                  <a:pos x="744" y="786"/>
                </a:cxn>
                <a:cxn ang="0">
                  <a:pos x="834" y="250"/>
                </a:cxn>
                <a:cxn ang="0">
                  <a:pos x="898" y="300"/>
                </a:cxn>
                <a:cxn ang="0">
                  <a:pos x="834" y="300"/>
                </a:cxn>
                <a:cxn ang="0">
                  <a:pos x="898" y="250"/>
                </a:cxn>
                <a:cxn ang="0">
                  <a:pos x="834" y="300"/>
                </a:cxn>
              </a:cxnLst>
              <a:rect l="0" t="0" r="r" b="b"/>
              <a:pathLst>
                <a:path w="898" h="1048">
                  <a:moveTo>
                    <a:pt x="54" y="376"/>
                  </a:moveTo>
                  <a:lnTo>
                    <a:pt x="0" y="322"/>
                  </a:lnTo>
                  <a:lnTo>
                    <a:pt x="4" y="318"/>
                  </a:lnTo>
                  <a:lnTo>
                    <a:pt x="58" y="372"/>
                  </a:lnTo>
                  <a:lnTo>
                    <a:pt x="54" y="376"/>
                  </a:lnTo>
                  <a:close/>
                  <a:moveTo>
                    <a:pt x="0" y="372"/>
                  </a:moveTo>
                  <a:lnTo>
                    <a:pt x="54" y="318"/>
                  </a:lnTo>
                  <a:lnTo>
                    <a:pt x="58" y="322"/>
                  </a:lnTo>
                  <a:lnTo>
                    <a:pt x="4" y="376"/>
                  </a:lnTo>
                  <a:lnTo>
                    <a:pt x="0" y="372"/>
                  </a:lnTo>
                  <a:close/>
                  <a:moveTo>
                    <a:pt x="432" y="1048"/>
                  </a:moveTo>
                  <a:lnTo>
                    <a:pt x="378" y="988"/>
                  </a:lnTo>
                  <a:lnTo>
                    <a:pt x="382" y="984"/>
                  </a:lnTo>
                  <a:lnTo>
                    <a:pt x="436" y="1044"/>
                  </a:lnTo>
                  <a:lnTo>
                    <a:pt x="432" y="1048"/>
                  </a:lnTo>
                  <a:close/>
                  <a:moveTo>
                    <a:pt x="378" y="1044"/>
                  </a:moveTo>
                  <a:lnTo>
                    <a:pt x="432" y="984"/>
                  </a:lnTo>
                  <a:lnTo>
                    <a:pt x="436" y="988"/>
                  </a:lnTo>
                  <a:lnTo>
                    <a:pt x="382" y="1048"/>
                  </a:lnTo>
                  <a:lnTo>
                    <a:pt x="378" y="1044"/>
                  </a:lnTo>
                  <a:close/>
                  <a:moveTo>
                    <a:pt x="510" y="724"/>
                  </a:moveTo>
                  <a:lnTo>
                    <a:pt x="456" y="670"/>
                  </a:lnTo>
                  <a:lnTo>
                    <a:pt x="460" y="666"/>
                  </a:lnTo>
                  <a:lnTo>
                    <a:pt x="514" y="720"/>
                  </a:lnTo>
                  <a:lnTo>
                    <a:pt x="510" y="724"/>
                  </a:lnTo>
                  <a:close/>
                  <a:moveTo>
                    <a:pt x="456" y="720"/>
                  </a:moveTo>
                  <a:lnTo>
                    <a:pt x="510" y="666"/>
                  </a:lnTo>
                  <a:lnTo>
                    <a:pt x="514" y="670"/>
                  </a:lnTo>
                  <a:lnTo>
                    <a:pt x="460" y="724"/>
                  </a:lnTo>
                  <a:lnTo>
                    <a:pt x="456" y="720"/>
                  </a:lnTo>
                  <a:close/>
                  <a:moveTo>
                    <a:pt x="540" y="58"/>
                  </a:moveTo>
                  <a:lnTo>
                    <a:pt x="486" y="4"/>
                  </a:lnTo>
                  <a:lnTo>
                    <a:pt x="490" y="0"/>
                  </a:lnTo>
                  <a:lnTo>
                    <a:pt x="544" y="54"/>
                  </a:lnTo>
                  <a:lnTo>
                    <a:pt x="540" y="58"/>
                  </a:lnTo>
                  <a:close/>
                  <a:moveTo>
                    <a:pt x="486" y="54"/>
                  </a:moveTo>
                  <a:lnTo>
                    <a:pt x="540" y="0"/>
                  </a:lnTo>
                  <a:lnTo>
                    <a:pt x="544" y="4"/>
                  </a:lnTo>
                  <a:lnTo>
                    <a:pt x="490" y="58"/>
                  </a:lnTo>
                  <a:lnTo>
                    <a:pt x="486" y="54"/>
                  </a:lnTo>
                  <a:close/>
                  <a:moveTo>
                    <a:pt x="558" y="928"/>
                  </a:moveTo>
                  <a:lnTo>
                    <a:pt x="504" y="874"/>
                  </a:lnTo>
                  <a:lnTo>
                    <a:pt x="508" y="870"/>
                  </a:lnTo>
                  <a:lnTo>
                    <a:pt x="562" y="924"/>
                  </a:lnTo>
                  <a:lnTo>
                    <a:pt x="558" y="928"/>
                  </a:lnTo>
                  <a:close/>
                  <a:moveTo>
                    <a:pt x="504" y="924"/>
                  </a:moveTo>
                  <a:lnTo>
                    <a:pt x="558" y="870"/>
                  </a:lnTo>
                  <a:lnTo>
                    <a:pt x="562" y="874"/>
                  </a:lnTo>
                  <a:lnTo>
                    <a:pt x="508" y="928"/>
                  </a:lnTo>
                  <a:lnTo>
                    <a:pt x="504" y="924"/>
                  </a:lnTo>
                  <a:close/>
                  <a:moveTo>
                    <a:pt x="600" y="784"/>
                  </a:moveTo>
                  <a:lnTo>
                    <a:pt x="540" y="730"/>
                  </a:lnTo>
                  <a:lnTo>
                    <a:pt x="544" y="726"/>
                  </a:lnTo>
                  <a:lnTo>
                    <a:pt x="604" y="780"/>
                  </a:lnTo>
                  <a:lnTo>
                    <a:pt x="600" y="784"/>
                  </a:lnTo>
                  <a:close/>
                  <a:moveTo>
                    <a:pt x="540" y="780"/>
                  </a:moveTo>
                  <a:lnTo>
                    <a:pt x="600" y="726"/>
                  </a:lnTo>
                  <a:lnTo>
                    <a:pt x="604" y="730"/>
                  </a:lnTo>
                  <a:lnTo>
                    <a:pt x="544" y="784"/>
                  </a:lnTo>
                  <a:lnTo>
                    <a:pt x="540" y="780"/>
                  </a:lnTo>
                  <a:close/>
                  <a:moveTo>
                    <a:pt x="636" y="712"/>
                  </a:moveTo>
                  <a:lnTo>
                    <a:pt x="582" y="652"/>
                  </a:lnTo>
                  <a:lnTo>
                    <a:pt x="586" y="648"/>
                  </a:lnTo>
                  <a:lnTo>
                    <a:pt x="640" y="708"/>
                  </a:lnTo>
                  <a:lnTo>
                    <a:pt x="636" y="712"/>
                  </a:lnTo>
                  <a:close/>
                  <a:moveTo>
                    <a:pt x="582" y="708"/>
                  </a:moveTo>
                  <a:lnTo>
                    <a:pt x="636" y="648"/>
                  </a:lnTo>
                  <a:lnTo>
                    <a:pt x="640" y="652"/>
                  </a:lnTo>
                  <a:lnTo>
                    <a:pt x="586" y="712"/>
                  </a:lnTo>
                  <a:lnTo>
                    <a:pt x="582" y="708"/>
                  </a:lnTo>
                  <a:close/>
                  <a:moveTo>
                    <a:pt x="672" y="778"/>
                  </a:moveTo>
                  <a:lnTo>
                    <a:pt x="612" y="724"/>
                  </a:lnTo>
                  <a:lnTo>
                    <a:pt x="616" y="720"/>
                  </a:lnTo>
                  <a:lnTo>
                    <a:pt x="676" y="774"/>
                  </a:lnTo>
                  <a:lnTo>
                    <a:pt x="672" y="778"/>
                  </a:lnTo>
                  <a:close/>
                  <a:moveTo>
                    <a:pt x="612" y="774"/>
                  </a:moveTo>
                  <a:lnTo>
                    <a:pt x="672" y="720"/>
                  </a:lnTo>
                  <a:lnTo>
                    <a:pt x="676" y="724"/>
                  </a:lnTo>
                  <a:lnTo>
                    <a:pt x="616" y="778"/>
                  </a:lnTo>
                  <a:lnTo>
                    <a:pt x="612" y="774"/>
                  </a:lnTo>
                  <a:close/>
                  <a:moveTo>
                    <a:pt x="708" y="196"/>
                  </a:moveTo>
                  <a:lnTo>
                    <a:pt x="654" y="142"/>
                  </a:lnTo>
                  <a:lnTo>
                    <a:pt x="658" y="138"/>
                  </a:lnTo>
                  <a:lnTo>
                    <a:pt x="712" y="192"/>
                  </a:lnTo>
                  <a:lnTo>
                    <a:pt x="708" y="196"/>
                  </a:lnTo>
                  <a:close/>
                  <a:moveTo>
                    <a:pt x="654" y="192"/>
                  </a:moveTo>
                  <a:lnTo>
                    <a:pt x="708" y="138"/>
                  </a:lnTo>
                  <a:lnTo>
                    <a:pt x="712" y="142"/>
                  </a:lnTo>
                  <a:lnTo>
                    <a:pt x="658" y="196"/>
                  </a:lnTo>
                  <a:lnTo>
                    <a:pt x="654" y="192"/>
                  </a:lnTo>
                  <a:close/>
                  <a:moveTo>
                    <a:pt x="798" y="790"/>
                  </a:moveTo>
                  <a:lnTo>
                    <a:pt x="744" y="736"/>
                  </a:lnTo>
                  <a:lnTo>
                    <a:pt x="748" y="732"/>
                  </a:lnTo>
                  <a:lnTo>
                    <a:pt x="802" y="786"/>
                  </a:lnTo>
                  <a:lnTo>
                    <a:pt x="798" y="790"/>
                  </a:lnTo>
                  <a:close/>
                  <a:moveTo>
                    <a:pt x="744" y="786"/>
                  </a:moveTo>
                  <a:lnTo>
                    <a:pt x="798" y="732"/>
                  </a:lnTo>
                  <a:lnTo>
                    <a:pt x="802" y="736"/>
                  </a:lnTo>
                  <a:lnTo>
                    <a:pt x="748" y="790"/>
                  </a:lnTo>
                  <a:lnTo>
                    <a:pt x="744" y="786"/>
                  </a:lnTo>
                  <a:close/>
                  <a:moveTo>
                    <a:pt x="894" y="304"/>
                  </a:moveTo>
                  <a:lnTo>
                    <a:pt x="834" y="250"/>
                  </a:lnTo>
                  <a:lnTo>
                    <a:pt x="838" y="246"/>
                  </a:lnTo>
                  <a:lnTo>
                    <a:pt x="898" y="300"/>
                  </a:lnTo>
                  <a:lnTo>
                    <a:pt x="894" y="304"/>
                  </a:lnTo>
                  <a:close/>
                  <a:moveTo>
                    <a:pt x="834" y="300"/>
                  </a:moveTo>
                  <a:lnTo>
                    <a:pt x="894" y="246"/>
                  </a:lnTo>
                  <a:lnTo>
                    <a:pt x="898" y="250"/>
                  </a:lnTo>
                  <a:lnTo>
                    <a:pt x="838" y="304"/>
                  </a:lnTo>
                  <a:lnTo>
                    <a:pt x="834" y="300"/>
                  </a:lnTo>
                  <a:close/>
                </a:path>
              </a:pathLst>
            </a:custGeom>
            <a:solidFill>
              <a:srgbClr val="333333"/>
            </a:solidFill>
            <a:ln w="6" cap="flat">
              <a:solidFill>
                <a:srgbClr val="333333"/>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30" name="Rectangle 166"/>
            <p:cNvSpPr>
              <a:spLocks noChangeArrowheads="1"/>
            </p:cNvSpPr>
            <p:nvPr/>
          </p:nvSpPr>
          <p:spPr bwMode="auto">
            <a:xfrm>
              <a:off x="2368550" y="4887913"/>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531" name="Rectangle 167"/>
            <p:cNvSpPr>
              <a:spLocks noChangeArrowheads="1"/>
            </p:cNvSpPr>
            <p:nvPr/>
          </p:nvSpPr>
          <p:spPr bwMode="auto">
            <a:xfrm>
              <a:off x="2416175" y="4887913"/>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15</a:t>
              </a:r>
              <a:endParaRPr kumimoji="0" lang="en-US" sz="1800" b="0" i="0" u="none" strike="noStrike" cap="none" normalizeH="0" baseline="0">
                <a:ln>
                  <a:noFill/>
                </a:ln>
                <a:solidFill>
                  <a:schemeClr val="tx1"/>
                </a:solidFill>
                <a:effectLst/>
                <a:latin typeface="Arial" pitchFamily="34" charset="0"/>
              </a:endParaRPr>
            </a:p>
          </p:txBody>
        </p:sp>
        <p:sp>
          <p:nvSpPr>
            <p:cNvPr id="532" name="Rectangle 168"/>
            <p:cNvSpPr>
              <a:spLocks noChangeArrowheads="1"/>
            </p:cNvSpPr>
            <p:nvPr/>
          </p:nvSpPr>
          <p:spPr bwMode="auto">
            <a:xfrm>
              <a:off x="2368550" y="4359276"/>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533" name="Rectangle 169"/>
            <p:cNvSpPr>
              <a:spLocks noChangeArrowheads="1"/>
            </p:cNvSpPr>
            <p:nvPr/>
          </p:nvSpPr>
          <p:spPr bwMode="auto">
            <a:xfrm>
              <a:off x="2416175" y="4359276"/>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sp>
          <p:nvSpPr>
            <p:cNvPr id="534" name="Rectangle 170"/>
            <p:cNvSpPr>
              <a:spLocks noChangeArrowheads="1"/>
            </p:cNvSpPr>
            <p:nvPr/>
          </p:nvSpPr>
          <p:spPr bwMode="auto">
            <a:xfrm>
              <a:off x="2459038" y="3830638"/>
              <a:ext cx="1143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535" name="Rectangle 171"/>
            <p:cNvSpPr>
              <a:spLocks noChangeArrowheads="1"/>
            </p:cNvSpPr>
            <p:nvPr/>
          </p:nvSpPr>
          <p:spPr bwMode="auto">
            <a:xfrm>
              <a:off x="2506663" y="3830638"/>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rPr>
                <a:t>5</a:t>
              </a:r>
              <a:endParaRPr kumimoji="0" lang="en-US" sz="1800" b="0" i="0" u="none" strike="noStrike" cap="none" normalizeH="0" baseline="0" dirty="0">
                <a:ln>
                  <a:noFill/>
                </a:ln>
                <a:solidFill>
                  <a:schemeClr val="tx1"/>
                </a:solidFill>
                <a:effectLst/>
                <a:latin typeface="Arial" pitchFamily="34" charset="0"/>
              </a:endParaRPr>
            </a:p>
          </p:txBody>
        </p:sp>
        <p:sp>
          <p:nvSpPr>
            <p:cNvPr id="536" name="Rectangle 172"/>
            <p:cNvSpPr>
              <a:spLocks noChangeArrowheads="1"/>
            </p:cNvSpPr>
            <p:nvPr/>
          </p:nvSpPr>
          <p:spPr bwMode="auto">
            <a:xfrm>
              <a:off x="2503488" y="3302001"/>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537" name="Rectangle 173"/>
            <p:cNvSpPr>
              <a:spLocks noChangeArrowheads="1"/>
            </p:cNvSpPr>
            <p:nvPr/>
          </p:nvSpPr>
          <p:spPr bwMode="auto">
            <a:xfrm>
              <a:off x="2503488" y="2773363"/>
              <a:ext cx="152400"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5</a:t>
              </a:r>
              <a:endParaRPr kumimoji="0" lang="en-US" sz="1800" b="0" i="0" u="none" strike="noStrike" cap="none" normalizeH="0" baseline="0">
                <a:ln>
                  <a:noFill/>
                </a:ln>
                <a:solidFill>
                  <a:schemeClr val="tx1"/>
                </a:solidFill>
                <a:effectLst/>
                <a:latin typeface="Arial" pitchFamily="34" charset="0"/>
              </a:endParaRPr>
            </a:p>
          </p:txBody>
        </p:sp>
        <p:sp>
          <p:nvSpPr>
            <p:cNvPr id="538" name="Rectangle 174"/>
            <p:cNvSpPr>
              <a:spLocks noChangeArrowheads="1"/>
            </p:cNvSpPr>
            <p:nvPr/>
          </p:nvSpPr>
          <p:spPr bwMode="auto">
            <a:xfrm>
              <a:off x="2422525" y="2244726"/>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sp>
          <p:nvSpPr>
            <p:cNvPr id="539" name="Rectangle 175"/>
            <p:cNvSpPr>
              <a:spLocks noChangeArrowheads="1"/>
            </p:cNvSpPr>
            <p:nvPr/>
          </p:nvSpPr>
          <p:spPr bwMode="auto">
            <a:xfrm>
              <a:off x="2422525" y="1716088"/>
              <a:ext cx="23812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rPr>
                <a:t>15</a:t>
              </a:r>
              <a:endParaRPr kumimoji="0" lang="en-US" sz="1800" b="0" i="0" u="none" strike="noStrike" cap="none" normalizeH="0" baseline="0">
                <a:ln>
                  <a:noFill/>
                </a:ln>
                <a:solidFill>
                  <a:schemeClr val="tx1"/>
                </a:solidFill>
                <a:effectLst/>
                <a:latin typeface="Arial" pitchFamily="34" charset="0"/>
              </a:endParaRPr>
            </a:p>
          </p:txBody>
        </p:sp>
        <p:grpSp>
          <p:nvGrpSpPr>
            <p:cNvPr id="540" name="Group 539"/>
            <p:cNvGrpSpPr/>
            <p:nvPr/>
          </p:nvGrpSpPr>
          <p:grpSpPr>
            <a:xfrm>
              <a:off x="2638425" y="3441701"/>
              <a:ext cx="4324350" cy="152400"/>
              <a:chOff x="2638425" y="3508376"/>
              <a:chExt cx="4324350" cy="152400"/>
            </a:xfrm>
          </p:grpSpPr>
          <p:sp>
            <p:nvSpPr>
              <p:cNvPr id="543" name="Rectangle 176"/>
              <p:cNvSpPr>
                <a:spLocks noChangeArrowheads="1"/>
              </p:cNvSpPr>
              <p:nvPr/>
            </p:nvSpPr>
            <p:spPr bwMode="auto">
              <a:xfrm>
                <a:off x="263842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rPr>
                  <a:t>0.0</a:t>
                </a:r>
                <a:endParaRPr kumimoji="0" lang="en-US" sz="1800" b="0" i="0" u="none" strike="noStrike" cap="none" normalizeH="0" baseline="0" dirty="0">
                  <a:ln>
                    <a:noFill/>
                  </a:ln>
                  <a:solidFill>
                    <a:schemeClr val="tx1"/>
                  </a:solidFill>
                  <a:effectLst/>
                  <a:latin typeface="Arial" pitchFamily="34" charset="0"/>
                </a:endParaRPr>
              </a:p>
            </p:txBody>
          </p:sp>
          <p:sp>
            <p:nvSpPr>
              <p:cNvPr id="544" name="Rectangle 177"/>
              <p:cNvSpPr>
                <a:spLocks noChangeArrowheads="1"/>
              </p:cNvSpPr>
              <p:nvPr/>
            </p:nvSpPr>
            <p:spPr bwMode="auto">
              <a:xfrm>
                <a:off x="345757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0.2</a:t>
                </a:r>
                <a:endParaRPr kumimoji="0" lang="en-US" sz="1800" b="0" i="0" u="none" strike="noStrike" cap="none" normalizeH="0" baseline="0">
                  <a:ln>
                    <a:noFill/>
                  </a:ln>
                  <a:solidFill>
                    <a:schemeClr val="tx1"/>
                  </a:solidFill>
                  <a:effectLst/>
                  <a:latin typeface="Arial" pitchFamily="34" charset="0"/>
                </a:endParaRPr>
              </a:p>
            </p:txBody>
          </p:sp>
          <p:sp>
            <p:nvSpPr>
              <p:cNvPr id="545" name="Rectangle 178"/>
              <p:cNvSpPr>
                <a:spLocks noChangeArrowheads="1"/>
              </p:cNvSpPr>
              <p:nvPr/>
            </p:nvSpPr>
            <p:spPr bwMode="auto">
              <a:xfrm>
                <a:off x="427672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0.4</a:t>
                </a:r>
                <a:endParaRPr kumimoji="0" lang="en-US" sz="1800" b="0" i="0" u="none" strike="noStrike" cap="none" normalizeH="0" baseline="0">
                  <a:ln>
                    <a:noFill/>
                  </a:ln>
                  <a:solidFill>
                    <a:schemeClr val="tx1"/>
                  </a:solidFill>
                  <a:effectLst/>
                  <a:latin typeface="Arial" pitchFamily="34" charset="0"/>
                </a:endParaRPr>
              </a:p>
            </p:txBody>
          </p:sp>
          <p:sp>
            <p:nvSpPr>
              <p:cNvPr id="546" name="Rectangle 179"/>
              <p:cNvSpPr>
                <a:spLocks noChangeArrowheads="1"/>
              </p:cNvSpPr>
              <p:nvPr/>
            </p:nvSpPr>
            <p:spPr bwMode="auto">
              <a:xfrm>
                <a:off x="509587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0.6</a:t>
                </a:r>
                <a:endParaRPr kumimoji="0" lang="en-US" sz="1800" b="0" i="0" u="none" strike="noStrike" cap="none" normalizeH="0" baseline="0">
                  <a:ln>
                    <a:noFill/>
                  </a:ln>
                  <a:solidFill>
                    <a:schemeClr val="tx1"/>
                  </a:solidFill>
                  <a:effectLst/>
                  <a:latin typeface="Arial" pitchFamily="34" charset="0"/>
                </a:endParaRPr>
              </a:p>
            </p:txBody>
          </p:sp>
          <p:sp>
            <p:nvSpPr>
              <p:cNvPr id="547" name="Rectangle 180"/>
              <p:cNvSpPr>
                <a:spLocks noChangeArrowheads="1"/>
              </p:cNvSpPr>
              <p:nvPr/>
            </p:nvSpPr>
            <p:spPr bwMode="auto">
              <a:xfrm>
                <a:off x="591502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0.8</a:t>
                </a:r>
                <a:endParaRPr kumimoji="0" lang="en-US" sz="1800" b="0" i="0" u="none" strike="noStrike" cap="none" normalizeH="0" baseline="0">
                  <a:ln>
                    <a:noFill/>
                  </a:ln>
                  <a:solidFill>
                    <a:schemeClr val="tx1"/>
                  </a:solidFill>
                  <a:effectLst/>
                  <a:latin typeface="Arial" pitchFamily="34" charset="0"/>
                </a:endParaRPr>
              </a:p>
            </p:txBody>
          </p:sp>
          <p:sp>
            <p:nvSpPr>
              <p:cNvPr id="548" name="Rectangle 181"/>
              <p:cNvSpPr>
                <a:spLocks noChangeArrowheads="1"/>
              </p:cNvSpPr>
              <p:nvPr/>
            </p:nvSpPr>
            <p:spPr bwMode="auto">
              <a:xfrm>
                <a:off x="6734175" y="3508376"/>
                <a:ext cx="228600" cy="1524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rPr>
                  <a:t>1.0</a:t>
                </a:r>
                <a:endParaRPr kumimoji="0" lang="en-US" sz="1800" b="0" i="0" u="none" strike="noStrike" cap="none" normalizeH="0" baseline="0">
                  <a:ln>
                    <a:noFill/>
                  </a:ln>
                  <a:solidFill>
                    <a:schemeClr val="tx1"/>
                  </a:solidFill>
                  <a:effectLst/>
                  <a:latin typeface="Arial" pitchFamily="34" charset="0"/>
                </a:endParaRPr>
              </a:p>
            </p:txBody>
          </p:sp>
        </p:grpSp>
        <p:sp>
          <p:nvSpPr>
            <p:cNvPr id="541" name="Rectangle 247"/>
            <p:cNvSpPr>
              <a:spLocks noChangeArrowheads="1"/>
            </p:cNvSpPr>
            <p:nvPr/>
          </p:nvSpPr>
          <p:spPr bwMode="auto">
            <a:xfrm>
              <a:off x="3440341" y="4816093"/>
              <a:ext cx="21830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pitchFamily="34" charset="0"/>
                </a:rPr>
                <a:t>Adaptation (last/first</a:t>
              </a:r>
              <a:r>
                <a:rPr kumimoji="0" lang="en-US" sz="1200" b="0" i="1" u="none" strike="noStrike" cap="none" normalizeH="0" dirty="0">
                  <a:ln>
                    <a:noFill/>
                  </a:ln>
                  <a:solidFill>
                    <a:srgbClr val="000000"/>
                  </a:solidFill>
                  <a:effectLst/>
                  <a:latin typeface="Arial" pitchFamily="34" charset="0"/>
                </a:rPr>
                <a:t> AP interval)</a:t>
              </a:r>
              <a:endParaRPr kumimoji="0" lang="en-US" sz="1800" b="0" i="0" u="none" strike="noStrike" cap="none" normalizeH="0" baseline="0" dirty="0">
                <a:ln>
                  <a:noFill/>
                </a:ln>
                <a:solidFill>
                  <a:schemeClr val="tx1"/>
                </a:solidFill>
                <a:effectLst/>
                <a:latin typeface="Arial" pitchFamily="34" charset="0"/>
              </a:endParaRPr>
            </a:p>
          </p:txBody>
        </p:sp>
        <p:sp>
          <p:nvSpPr>
            <p:cNvPr id="542" name="Rectangle 247"/>
            <p:cNvSpPr>
              <a:spLocks noChangeArrowheads="1"/>
            </p:cNvSpPr>
            <p:nvPr/>
          </p:nvSpPr>
          <p:spPr bwMode="auto">
            <a:xfrm rot="16200000">
              <a:off x="1156886" y="3232390"/>
              <a:ext cx="222798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pitchFamily="34" charset="0"/>
                </a:rPr>
                <a:t>First minus </a:t>
              </a:r>
              <a:r>
                <a:rPr lang="en-US" sz="1200" i="1" dirty="0">
                  <a:solidFill>
                    <a:srgbClr val="000000"/>
                  </a:solidFill>
                  <a:latin typeface="Arial" pitchFamily="34" charset="0"/>
                </a:rPr>
                <a:t>Last </a:t>
              </a:r>
              <a:r>
                <a:rPr kumimoji="0" lang="en-US" sz="1200" b="0" i="1" u="none" strike="noStrike" cap="none" normalizeH="0" baseline="0" dirty="0">
                  <a:ln>
                    <a:noFill/>
                  </a:ln>
                  <a:solidFill>
                    <a:srgbClr val="000000"/>
                  </a:solidFill>
                  <a:effectLst/>
                  <a:latin typeface="Arial" pitchFamily="34" charset="0"/>
                </a:rPr>
                <a:t>AHP peak  (mV)</a:t>
              </a:r>
              <a:endParaRPr kumimoji="0" lang="en-US" sz="1800" b="0" i="0" u="none" strike="noStrike" cap="none" normalizeH="0" baseline="0" dirty="0">
                <a:ln>
                  <a:noFill/>
                </a:ln>
                <a:solidFill>
                  <a:schemeClr val="tx1"/>
                </a:solidFill>
                <a:effectLst/>
                <a:latin typeface="Arial" pitchFamily="34" charset="0"/>
              </a:endParaRPr>
            </a:p>
          </p:txBody>
        </p:sp>
      </p:grpSp>
      <p:sp>
        <p:nvSpPr>
          <p:cNvPr id="552" name="TextBox 551"/>
          <p:cNvSpPr txBox="1"/>
          <p:nvPr/>
        </p:nvSpPr>
        <p:spPr>
          <a:xfrm>
            <a:off x="8913379" y="2610100"/>
            <a:ext cx="1274708" cy="369332"/>
          </a:xfrm>
          <a:prstGeom prst="rect">
            <a:avLst/>
          </a:prstGeom>
          <a:noFill/>
        </p:spPr>
        <p:txBody>
          <a:bodyPr wrap="none" rtlCol="0">
            <a:spAutoFit/>
          </a:bodyPr>
          <a:lstStyle/>
          <a:p>
            <a:r>
              <a:rPr lang="en-US" i="1" dirty="0"/>
              <a:t>PMR Cells</a:t>
            </a:r>
          </a:p>
        </p:txBody>
      </p:sp>
      <p:sp>
        <p:nvSpPr>
          <p:cNvPr id="553" name="TextBox 552"/>
          <p:cNvSpPr txBox="1"/>
          <p:nvPr/>
        </p:nvSpPr>
        <p:spPr>
          <a:xfrm>
            <a:off x="5394414" y="6241005"/>
            <a:ext cx="3020769" cy="246221"/>
          </a:xfrm>
          <a:prstGeom prst="rect">
            <a:avLst/>
          </a:prstGeom>
          <a:noFill/>
        </p:spPr>
        <p:txBody>
          <a:bodyPr wrap="square" rtlCol="0">
            <a:spAutoFit/>
          </a:bodyPr>
          <a:lstStyle/>
          <a:p>
            <a:r>
              <a:rPr lang="en-US" sz="1000" i="1" dirty="0">
                <a:solidFill>
                  <a:schemeClr val="tx1">
                    <a:lumMod val="65000"/>
                    <a:lumOff val="35000"/>
                  </a:schemeClr>
                </a:solidFill>
              </a:rPr>
              <a:t>George &amp; Jacobs 2011 Brain Res, 1374: 116-128.</a:t>
            </a:r>
          </a:p>
        </p:txBody>
      </p:sp>
      <p:grpSp>
        <p:nvGrpSpPr>
          <p:cNvPr id="556" name="Group 555"/>
          <p:cNvGrpSpPr/>
          <p:nvPr/>
        </p:nvGrpSpPr>
        <p:grpSpPr>
          <a:xfrm>
            <a:off x="3149697" y="893918"/>
            <a:ext cx="5195887" cy="1252711"/>
            <a:chOff x="3377335" y="799668"/>
            <a:chExt cx="5195887" cy="1252711"/>
          </a:xfrm>
        </p:grpSpPr>
        <p:grpSp>
          <p:nvGrpSpPr>
            <p:cNvPr id="368" name="Group 367"/>
            <p:cNvGrpSpPr/>
            <p:nvPr/>
          </p:nvGrpSpPr>
          <p:grpSpPr>
            <a:xfrm>
              <a:off x="3377335" y="799668"/>
              <a:ext cx="5195887" cy="896937"/>
              <a:chOff x="4937393" y="965201"/>
              <a:chExt cx="5195887" cy="896937"/>
            </a:xfrm>
          </p:grpSpPr>
          <p:graphicFrame>
            <p:nvGraphicFramePr>
              <p:cNvPr id="357" name="Object 563"/>
              <p:cNvGraphicFramePr>
                <a:graphicFrameLocks noChangeAspect="1"/>
              </p:cNvGraphicFramePr>
              <p:nvPr>
                <p:extLst>
                  <p:ext uri="{D42A27DB-BD31-4B8C-83A1-F6EECF244321}">
                    <p14:modId xmlns:p14="http://schemas.microsoft.com/office/powerpoint/2010/main" val="2227439138"/>
                  </p:ext>
                </p:extLst>
              </p:nvPr>
            </p:nvGraphicFramePr>
            <p:xfrm>
              <a:off x="7668800" y="965201"/>
              <a:ext cx="1160462" cy="895350"/>
            </p:xfrm>
            <a:graphic>
              <a:graphicData uri="http://schemas.openxmlformats.org/presentationml/2006/ole">
                <mc:AlternateContent xmlns:mc="http://schemas.openxmlformats.org/markup-compatibility/2006">
                  <mc:Choice xmlns:v="urn:schemas-microsoft-com:vml" Requires="v">
                    <p:oleObj spid="_x0000_s9550" name="Image" r:id="rId4" imgW="6349206" imgH="6095238" progId="">
                      <p:embed/>
                    </p:oleObj>
                  </mc:Choice>
                  <mc:Fallback>
                    <p:oleObj name="Image" r:id="rId4" imgW="6349206" imgH="60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800" y="965201"/>
                            <a:ext cx="1160462" cy="895350"/>
                          </a:xfrm>
                          <a:prstGeom prst="rect">
                            <a:avLst/>
                          </a:prstGeom>
                          <a:noFill/>
                          <a:ln w="381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 name="Object 564"/>
              <p:cNvGraphicFramePr>
                <a:graphicFrameLocks noChangeAspect="1"/>
              </p:cNvGraphicFramePr>
              <p:nvPr>
                <p:extLst>
                  <p:ext uri="{D42A27DB-BD31-4B8C-83A1-F6EECF244321}">
                    <p14:modId xmlns:p14="http://schemas.microsoft.com/office/powerpoint/2010/main" val="3849037739"/>
                  </p:ext>
                </p:extLst>
              </p:nvPr>
            </p:nvGraphicFramePr>
            <p:xfrm>
              <a:off x="8953768" y="965201"/>
              <a:ext cx="1179512" cy="896937"/>
            </p:xfrm>
            <a:graphic>
              <a:graphicData uri="http://schemas.openxmlformats.org/presentationml/2006/ole">
                <mc:AlternateContent xmlns:mc="http://schemas.openxmlformats.org/markup-compatibility/2006">
                  <mc:Choice xmlns:v="urn:schemas-microsoft-com:vml" Requires="v">
                    <p:oleObj spid="_x0000_s9551" name="Image" r:id="rId6" imgW="6349206" imgH="6095238" progId="">
                      <p:embed/>
                    </p:oleObj>
                  </mc:Choice>
                  <mc:Fallback>
                    <p:oleObj name="Image" r:id="rId6" imgW="6349206" imgH="609523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768" y="965201"/>
                            <a:ext cx="1179512" cy="896937"/>
                          </a:xfrm>
                          <a:prstGeom prst="rect">
                            <a:avLst/>
                          </a:prstGeom>
                          <a:noFill/>
                          <a:ln w="381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9" name="Object 565"/>
              <p:cNvGraphicFramePr>
                <a:graphicFrameLocks noChangeAspect="1"/>
              </p:cNvGraphicFramePr>
              <p:nvPr>
                <p:extLst>
                  <p:ext uri="{D42A27DB-BD31-4B8C-83A1-F6EECF244321}">
                    <p14:modId xmlns:p14="http://schemas.microsoft.com/office/powerpoint/2010/main" val="1993425876"/>
                  </p:ext>
                </p:extLst>
              </p:nvPr>
            </p:nvGraphicFramePr>
            <p:xfrm>
              <a:off x="4937393" y="965201"/>
              <a:ext cx="1160462" cy="893763"/>
            </p:xfrm>
            <a:graphic>
              <a:graphicData uri="http://schemas.openxmlformats.org/presentationml/2006/ole">
                <mc:AlternateContent xmlns:mc="http://schemas.openxmlformats.org/markup-compatibility/2006">
                  <mc:Choice xmlns:v="urn:schemas-microsoft-com:vml" Requires="v">
                    <p:oleObj spid="_x0000_s9552" name="Image" r:id="rId8" imgW="6349206" imgH="6095238" progId="">
                      <p:embed/>
                    </p:oleObj>
                  </mc:Choice>
                  <mc:Fallback>
                    <p:oleObj name="Image" r:id="rId8" imgW="6349206" imgH="6095238"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7393" y="965201"/>
                            <a:ext cx="1160462" cy="893763"/>
                          </a:xfrm>
                          <a:prstGeom prst="rect">
                            <a:avLst/>
                          </a:prstGeom>
                          <a:noFill/>
                          <a:ln w="381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0" name="Object 566"/>
              <p:cNvGraphicFramePr>
                <a:graphicFrameLocks noChangeAspect="1"/>
              </p:cNvGraphicFramePr>
              <p:nvPr>
                <p:extLst>
                  <p:ext uri="{D42A27DB-BD31-4B8C-83A1-F6EECF244321}">
                    <p14:modId xmlns:p14="http://schemas.microsoft.com/office/powerpoint/2010/main" val="1916585206"/>
                  </p:ext>
                </p:extLst>
              </p:nvPr>
            </p:nvGraphicFramePr>
            <p:xfrm>
              <a:off x="6222361" y="965201"/>
              <a:ext cx="1179512" cy="893763"/>
            </p:xfrm>
            <a:graphic>
              <a:graphicData uri="http://schemas.openxmlformats.org/presentationml/2006/ole">
                <mc:AlternateContent xmlns:mc="http://schemas.openxmlformats.org/markup-compatibility/2006">
                  <mc:Choice xmlns:v="urn:schemas-microsoft-com:vml" Requires="v">
                    <p:oleObj spid="_x0000_s9553" name="Image" r:id="rId10" imgW="6349206" imgH="6095238" progId="">
                      <p:embed/>
                    </p:oleObj>
                  </mc:Choice>
                  <mc:Fallback>
                    <p:oleObj name="Image" r:id="rId10" imgW="6349206" imgH="6095238"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2361" y="965201"/>
                            <a:ext cx="1179512" cy="893763"/>
                          </a:xfrm>
                          <a:prstGeom prst="rect">
                            <a:avLst/>
                          </a:prstGeom>
                          <a:noFill/>
                          <a:ln w="381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54" name="TextBox 553"/>
            <p:cNvSpPr txBox="1"/>
            <p:nvPr/>
          </p:nvSpPr>
          <p:spPr>
            <a:xfrm>
              <a:off x="4332738" y="1683047"/>
              <a:ext cx="530915" cy="369332"/>
            </a:xfrm>
            <a:prstGeom prst="rect">
              <a:avLst/>
            </a:prstGeom>
            <a:noFill/>
          </p:spPr>
          <p:txBody>
            <a:bodyPr wrap="none" rtlCol="0">
              <a:spAutoFit/>
            </a:bodyPr>
            <a:lstStyle/>
            <a:p>
              <a:r>
                <a:rPr lang="en-US" dirty="0" err="1">
                  <a:solidFill>
                    <a:srgbClr val="006600"/>
                  </a:solidFill>
                </a:rPr>
                <a:t>Pyr</a:t>
              </a:r>
              <a:endParaRPr lang="en-US" dirty="0">
                <a:solidFill>
                  <a:srgbClr val="006600"/>
                </a:solidFill>
              </a:endParaRPr>
            </a:p>
          </p:txBody>
        </p:sp>
        <p:sp>
          <p:nvSpPr>
            <p:cNvPr id="555" name="TextBox 554"/>
            <p:cNvSpPr txBox="1"/>
            <p:nvPr/>
          </p:nvSpPr>
          <p:spPr>
            <a:xfrm>
              <a:off x="6816777" y="1683047"/>
              <a:ext cx="1031051" cy="369332"/>
            </a:xfrm>
            <a:prstGeom prst="rect">
              <a:avLst/>
            </a:prstGeom>
            <a:noFill/>
          </p:spPr>
          <p:txBody>
            <a:bodyPr wrap="none" rtlCol="0">
              <a:spAutoFit/>
            </a:bodyPr>
            <a:lstStyle/>
            <a:p>
              <a:r>
                <a:rPr lang="en-US" dirty="0">
                  <a:solidFill>
                    <a:schemeClr val="tx1">
                      <a:lumMod val="65000"/>
                      <a:lumOff val="35000"/>
                    </a:schemeClr>
                  </a:solidFill>
                </a:rPr>
                <a:t>Non-</a:t>
              </a:r>
              <a:r>
                <a:rPr lang="en-US" dirty="0" err="1">
                  <a:solidFill>
                    <a:schemeClr val="tx1">
                      <a:lumMod val="65000"/>
                      <a:lumOff val="35000"/>
                    </a:schemeClr>
                  </a:solidFill>
                </a:rPr>
                <a:t>Pyr</a:t>
              </a:r>
              <a:endParaRPr lang="en-US" dirty="0">
                <a:solidFill>
                  <a:schemeClr val="tx1">
                    <a:lumMod val="65000"/>
                    <a:lumOff val="35000"/>
                  </a:schemeClr>
                </a:solidFill>
              </a:endParaRPr>
            </a:p>
          </p:txBody>
        </p:sp>
      </p:grpSp>
    </p:spTree>
    <p:extLst>
      <p:ext uri="{BB962C8B-B14F-4D97-AF65-F5344CB8AC3E}">
        <p14:creationId xmlns:p14="http://schemas.microsoft.com/office/powerpoint/2010/main" val="266058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 162"/>
          <p:cNvGrpSpPr/>
          <p:nvPr/>
        </p:nvGrpSpPr>
        <p:grpSpPr>
          <a:xfrm>
            <a:off x="3827470" y="2242073"/>
            <a:ext cx="1015080" cy="3579964"/>
            <a:chOff x="2054087" y="2442967"/>
            <a:chExt cx="1015080" cy="3579964"/>
          </a:xfrm>
        </p:grpSpPr>
        <p:grpSp>
          <p:nvGrpSpPr>
            <p:cNvPr id="164" name="Group 163"/>
            <p:cNvGrpSpPr/>
            <p:nvPr/>
          </p:nvGrpSpPr>
          <p:grpSpPr>
            <a:xfrm>
              <a:off x="2054087" y="3506500"/>
              <a:ext cx="502593" cy="2073927"/>
              <a:chOff x="2054087" y="3506500"/>
              <a:chExt cx="502593" cy="2073927"/>
            </a:xfrm>
          </p:grpSpPr>
          <p:sp>
            <p:nvSpPr>
              <p:cNvPr id="173" name="Rectangle 738"/>
              <p:cNvSpPr>
                <a:spLocks noChangeArrowheads="1"/>
              </p:cNvSpPr>
              <p:nvPr/>
            </p:nvSpPr>
            <p:spPr bwMode="auto">
              <a:xfrm>
                <a:off x="2054087" y="3635227"/>
                <a:ext cx="502593" cy="1945200"/>
              </a:xfrm>
              <a:prstGeom prst="rect">
                <a:avLst/>
              </a:prstGeom>
              <a:solidFill>
                <a:srgbClr val="993300"/>
              </a:solidFill>
              <a:ln w="9525">
                <a:solidFill>
                  <a:schemeClr val="tx1"/>
                </a:solidFill>
                <a:miter lim="800000"/>
                <a:headEnd/>
                <a:tailEnd/>
              </a:ln>
              <a:effectLst/>
            </p:spPr>
            <p:txBody>
              <a:bodyPr wrap="none" anchor="ctr"/>
              <a:lstStyle/>
              <a:p>
                <a:endParaRPr lang="en-US"/>
              </a:p>
            </p:txBody>
          </p:sp>
          <p:sp>
            <p:nvSpPr>
              <p:cNvPr id="174" name="Freeform 746"/>
              <p:cNvSpPr>
                <a:spLocks noEditPoints="1"/>
              </p:cNvSpPr>
              <p:nvPr/>
            </p:nvSpPr>
            <p:spPr bwMode="auto">
              <a:xfrm>
                <a:off x="2271745" y="3506500"/>
                <a:ext cx="57383" cy="136900"/>
              </a:xfrm>
              <a:custGeom>
                <a:avLst/>
                <a:gdLst/>
                <a:ahLst/>
                <a:cxnLst>
                  <a:cxn ang="0">
                    <a:pos x="15" y="67"/>
                  </a:cxn>
                  <a:cxn ang="0">
                    <a:pos x="15" y="67"/>
                  </a:cxn>
                  <a:cxn ang="0">
                    <a:pos x="15" y="0"/>
                  </a:cxn>
                  <a:cxn ang="0">
                    <a:pos x="15" y="67"/>
                  </a:cxn>
                  <a:cxn ang="0">
                    <a:pos x="0" y="0"/>
                  </a:cxn>
                  <a:cxn ang="0">
                    <a:pos x="29" y="0"/>
                  </a:cxn>
                  <a:cxn ang="0">
                    <a:pos x="0" y="0"/>
                  </a:cxn>
                </a:cxnLst>
                <a:rect l="0" t="0" r="r" b="b"/>
                <a:pathLst>
                  <a:path w="29" h="67">
                    <a:moveTo>
                      <a:pt x="15" y="67"/>
                    </a:moveTo>
                    <a:lnTo>
                      <a:pt x="15" y="67"/>
                    </a:lnTo>
                    <a:lnTo>
                      <a:pt x="15" y="0"/>
                    </a:lnTo>
                    <a:lnTo>
                      <a:pt x="15" y="67"/>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747"/>
              <p:cNvSpPr>
                <a:spLocks noEditPoints="1"/>
              </p:cNvSpPr>
              <p:nvPr/>
            </p:nvSpPr>
            <p:spPr bwMode="auto">
              <a:xfrm>
                <a:off x="2271745" y="3506500"/>
                <a:ext cx="57383" cy="136900"/>
              </a:xfrm>
              <a:custGeom>
                <a:avLst/>
                <a:gdLst/>
                <a:ahLst/>
                <a:cxnLst>
                  <a:cxn ang="0">
                    <a:pos x="15" y="67"/>
                  </a:cxn>
                  <a:cxn ang="0">
                    <a:pos x="15" y="0"/>
                  </a:cxn>
                  <a:cxn ang="0">
                    <a:pos x="20" y="0"/>
                  </a:cxn>
                  <a:cxn ang="0">
                    <a:pos x="20" y="67"/>
                  </a:cxn>
                  <a:cxn ang="0">
                    <a:pos x="15" y="67"/>
                  </a:cxn>
                  <a:cxn ang="0">
                    <a:pos x="0" y="0"/>
                  </a:cxn>
                  <a:cxn ang="0">
                    <a:pos x="29" y="0"/>
                  </a:cxn>
                  <a:cxn ang="0">
                    <a:pos x="29" y="5"/>
                  </a:cxn>
                  <a:cxn ang="0">
                    <a:pos x="0" y="5"/>
                  </a:cxn>
                  <a:cxn ang="0">
                    <a:pos x="0" y="0"/>
                  </a:cxn>
                </a:cxnLst>
                <a:rect l="0" t="0" r="r" b="b"/>
                <a:pathLst>
                  <a:path w="29" h="67">
                    <a:moveTo>
                      <a:pt x="15" y="67"/>
                    </a:moveTo>
                    <a:lnTo>
                      <a:pt x="15" y="0"/>
                    </a:lnTo>
                    <a:lnTo>
                      <a:pt x="20" y="0"/>
                    </a:lnTo>
                    <a:lnTo>
                      <a:pt x="20" y="67"/>
                    </a:lnTo>
                    <a:lnTo>
                      <a:pt x="15" y="67"/>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5" name="Group 164"/>
            <p:cNvGrpSpPr/>
            <p:nvPr/>
          </p:nvGrpSpPr>
          <p:grpSpPr>
            <a:xfrm>
              <a:off x="2556680" y="2958902"/>
              <a:ext cx="512487" cy="2621525"/>
              <a:chOff x="2556680" y="2958902"/>
              <a:chExt cx="512487" cy="2621525"/>
            </a:xfrm>
          </p:grpSpPr>
          <p:sp>
            <p:nvSpPr>
              <p:cNvPr id="170" name="Rectangle 742"/>
              <p:cNvSpPr>
                <a:spLocks noChangeArrowheads="1"/>
              </p:cNvSpPr>
              <p:nvPr/>
            </p:nvSpPr>
            <p:spPr bwMode="auto">
              <a:xfrm>
                <a:off x="2556680" y="3134623"/>
                <a:ext cx="512487" cy="2445804"/>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171" name="Freeform 750"/>
              <p:cNvSpPr>
                <a:spLocks noEditPoints="1"/>
              </p:cNvSpPr>
              <p:nvPr/>
            </p:nvSpPr>
            <p:spPr bwMode="auto">
              <a:xfrm>
                <a:off x="2784233" y="2958902"/>
                <a:ext cx="57383" cy="185939"/>
              </a:xfrm>
              <a:custGeom>
                <a:avLst/>
                <a:gdLst/>
                <a:ahLst/>
                <a:cxnLst>
                  <a:cxn ang="0">
                    <a:pos x="14" y="91"/>
                  </a:cxn>
                  <a:cxn ang="0">
                    <a:pos x="14" y="91"/>
                  </a:cxn>
                  <a:cxn ang="0">
                    <a:pos x="14" y="0"/>
                  </a:cxn>
                  <a:cxn ang="0">
                    <a:pos x="14" y="91"/>
                  </a:cxn>
                  <a:cxn ang="0">
                    <a:pos x="0" y="0"/>
                  </a:cxn>
                  <a:cxn ang="0">
                    <a:pos x="29" y="0"/>
                  </a:cxn>
                  <a:cxn ang="0">
                    <a:pos x="0" y="0"/>
                  </a:cxn>
                </a:cxnLst>
                <a:rect l="0" t="0" r="r" b="b"/>
                <a:pathLst>
                  <a:path w="29" h="91">
                    <a:moveTo>
                      <a:pt x="14" y="91"/>
                    </a:moveTo>
                    <a:lnTo>
                      <a:pt x="14" y="91"/>
                    </a:lnTo>
                    <a:lnTo>
                      <a:pt x="14" y="0"/>
                    </a:lnTo>
                    <a:lnTo>
                      <a:pt x="14" y="91"/>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751"/>
              <p:cNvSpPr>
                <a:spLocks noEditPoints="1"/>
              </p:cNvSpPr>
              <p:nvPr/>
            </p:nvSpPr>
            <p:spPr bwMode="auto">
              <a:xfrm>
                <a:off x="2784233" y="2958902"/>
                <a:ext cx="57383" cy="185939"/>
              </a:xfrm>
              <a:custGeom>
                <a:avLst/>
                <a:gdLst/>
                <a:ahLst/>
                <a:cxnLst>
                  <a:cxn ang="0">
                    <a:pos x="14" y="91"/>
                  </a:cxn>
                  <a:cxn ang="0">
                    <a:pos x="14" y="0"/>
                  </a:cxn>
                  <a:cxn ang="0">
                    <a:pos x="19" y="0"/>
                  </a:cxn>
                  <a:cxn ang="0">
                    <a:pos x="19" y="91"/>
                  </a:cxn>
                  <a:cxn ang="0">
                    <a:pos x="14" y="91"/>
                  </a:cxn>
                  <a:cxn ang="0">
                    <a:pos x="0" y="0"/>
                  </a:cxn>
                  <a:cxn ang="0">
                    <a:pos x="29" y="0"/>
                  </a:cxn>
                  <a:cxn ang="0">
                    <a:pos x="29" y="5"/>
                  </a:cxn>
                  <a:cxn ang="0">
                    <a:pos x="0" y="5"/>
                  </a:cxn>
                  <a:cxn ang="0">
                    <a:pos x="0" y="0"/>
                  </a:cxn>
                </a:cxnLst>
                <a:rect l="0" t="0" r="r" b="b"/>
                <a:pathLst>
                  <a:path w="29" h="91">
                    <a:moveTo>
                      <a:pt x="14" y="91"/>
                    </a:moveTo>
                    <a:lnTo>
                      <a:pt x="14" y="0"/>
                    </a:lnTo>
                    <a:lnTo>
                      <a:pt x="19" y="0"/>
                    </a:lnTo>
                    <a:lnTo>
                      <a:pt x="19" y="91"/>
                    </a:lnTo>
                    <a:lnTo>
                      <a:pt x="14" y="91"/>
                    </a:lnTo>
                    <a:close/>
                    <a:moveTo>
                      <a:pt x="0" y="0"/>
                    </a:moveTo>
                    <a:lnTo>
                      <a:pt x="29" y="0"/>
                    </a:lnTo>
                    <a:lnTo>
                      <a:pt x="29"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6" name="Text Box 204"/>
            <p:cNvSpPr txBox="1">
              <a:spLocks noChangeArrowheads="1"/>
            </p:cNvSpPr>
            <p:nvPr/>
          </p:nvSpPr>
          <p:spPr bwMode="auto">
            <a:xfrm>
              <a:off x="2174943" y="5561266"/>
              <a:ext cx="726096" cy="461665"/>
            </a:xfrm>
            <a:prstGeom prst="rect">
              <a:avLst/>
            </a:prstGeom>
            <a:noFill/>
            <a:ln w="9525">
              <a:noFill/>
              <a:miter lim="800000"/>
              <a:headEnd/>
              <a:tailEnd/>
            </a:ln>
            <a:effectLst/>
          </p:spPr>
          <p:txBody>
            <a:bodyPr wrap="none">
              <a:spAutoFit/>
            </a:bodyPr>
            <a:lstStyle/>
            <a:p>
              <a:pPr eaLnBrk="0" hangingPunct="0"/>
              <a:r>
                <a:rPr lang="en-US" sz="2400" dirty="0">
                  <a:solidFill>
                    <a:srgbClr val="660066"/>
                  </a:solidFill>
                  <a:latin typeface="BankGothic Md BT" pitchFamily="34" charset="0"/>
                </a:rPr>
                <a:t>LTS</a:t>
              </a:r>
            </a:p>
          </p:txBody>
        </p:sp>
        <p:grpSp>
          <p:nvGrpSpPr>
            <p:cNvPr id="167" name="Group 166"/>
            <p:cNvGrpSpPr/>
            <p:nvPr/>
          </p:nvGrpSpPr>
          <p:grpSpPr>
            <a:xfrm>
              <a:off x="2298988" y="2442967"/>
              <a:ext cx="503692" cy="459006"/>
              <a:chOff x="2298988" y="2442967"/>
              <a:chExt cx="503692" cy="459006"/>
            </a:xfrm>
          </p:grpSpPr>
          <p:sp>
            <p:nvSpPr>
              <p:cNvPr id="168" name="Freeform 114"/>
              <p:cNvSpPr>
                <a:spLocks/>
              </p:cNvSpPr>
              <p:nvPr/>
            </p:nvSpPr>
            <p:spPr bwMode="auto">
              <a:xfrm>
                <a:off x="2298988" y="2757510"/>
                <a:ext cx="503692" cy="144463"/>
              </a:xfrm>
              <a:custGeom>
                <a:avLst/>
                <a:gdLst>
                  <a:gd name="connsiteX0" fmla="*/ 0 w 744"/>
                  <a:gd name="connsiteY0" fmla="*/ 104 h 104"/>
                  <a:gd name="connsiteX1" fmla="*/ 0 w 744"/>
                  <a:gd name="connsiteY1" fmla="*/ 0 h 104"/>
                  <a:gd name="connsiteX2" fmla="*/ 744 w 744"/>
                  <a:gd name="connsiteY2" fmla="*/ 0 h 104"/>
                  <a:gd name="connsiteX3" fmla="*/ 744 w 744"/>
                  <a:gd name="connsiteY3" fmla="*/ 90 h 104"/>
                  <a:gd name="connsiteX0" fmla="*/ 0 w 744"/>
                  <a:gd name="connsiteY0" fmla="*/ 104 h 104"/>
                  <a:gd name="connsiteX1" fmla="*/ 0 w 744"/>
                  <a:gd name="connsiteY1" fmla="*/ 0 h 104"/>
                  <a:gd name="connsiteX2" fmla="*/ 744 w 744"/>
                  <a:gd name="connsiteY2" fmla="*/ 0 h 104"/>
                  <a:gd name="connsiteX3" fmla="*/ 744 w 744"/>
                  <a:gd name="connsiteY3" fmla="*/ 90 h 104"/>
                  <a:gd name="connsiteX0" fmla="*/ 0 w 744"/>
                  <a:gd name="connsiteY0" fmla="*/ 244 h 244"/>
                  <a:gd name="connsiteX1" fmla="*/ 0 w 744"/>
                  <a:gd name="connsiteY1" fmla="*/ 0 h 244"/>
                  <a:gd name="connsiteX2" fmla="*/ 744 w 744"/>
                  <a:gd name="connsiteY2" fmla="*/ 0 h 244"/>
                  <a:gd name="connsiteX3" fmla="*/ 744 w 744"/>
                  <a:gd name="connsiteY3" fmla="*/ 90 h 244"/>
                  <a:gd name="connsiteX0" fmla="*/ 0 w 744"/>
                  <a:gd name="connsiteY0" fmla="*/ 91 h 91"/>
                  <a:gd name="connsiteX1" fmla="*/ 0 w 744"/>
                  <a:gd name="connsiteY1" fmla="*/ 0 h 91"/>
                  <a:gd name="connsiteX2" fmla="*/ 744 w 744"/>
                  <a:gd name="connsiteY2" fmla="*/ 0 h 91"/>
                  <a:gd name="connsiteX3" fmla="*/ 744 w 744"/>
                  <a:gd name="connsiteY3" fmla="*/ 90 h 91"/>
                </a:gdLst>
                <a:ahLst/>
                <a:cxnLst>
                  <a:cxn ang="0">
                    <a:pos x="connsiteX0" y="connsiteY0"/>
                  </a:cxn>
                  <a:cxn ang="0">
                    <a:pos x="connsiteX1" y="connsiteY1"/>
                  </a:cxn>
                  <a:cxn ang="0">
                    <a:pos x="connsiteX2" y="connsiteY2"/>
                  </a:cxn>
                  <a:cxn ang="0">
                    <a:pos x="connsiteX3" y="connsiteY3"/>
                  </a:cxn>
                </a:cxnLst>
                <a:rect l="l" t="t" r="r" b="b"/>
                <a:pathLst>
                  <a:path w="744" h="91">
                    <a:moveTo>
                      <a:pt x="0" y="91"/>
                    </a:moveTo>
                    <a:lnTo>
                      <a:pt x="0" y="0"/>
                    </a:lnTo>
                    <a:lnTo>
                      <a:pt x="744" y="0"/>
                    </a:lnTo>
                    <a:lnTo>
                      <a:pt x="744" y="90"/>
                    </a:lnTo>
                  </a:path>
                </a:pathLst>
              </a:custGeom>
              <a:noFill/>
              <a:ln w="28575">
                <a:solidFill>
                  <a:srgbClr val="FF00FF"/>
                </a:solidFill>
                <a:round/>
                <a:headEnd/>
                <a:tailEnd/>
              </a:ln>
              <a:effectLst/>
            </p:spPr>
            <p:txBody>
              <a:bodyPr/>
              <a:lstStyle/>
              <a:p>
                <a:endParaRPr lang="en-US"/>
              </a:p>
            </p:txBody>
          </p:sp>
          <p:sp>
            <p:nvSpPr>
              <p:cNvPr id="169" name="Text Box 115"/>
              <p:cNvSpPr txBox="1">
                <a:spLocks noChangeArrowheads="1"/>
              </p:cNvSpPr>
              <p:nvPr/>
            </p:nvSpPr>
            <p:spPr bwMode="auto">
              <a:xfrm>
                <a:off x="2382559" y="2442967"/>
                <a:ext cx="336550" cy="457200"/>
              </a:xfrm>
              <a:prstGeom prst="rect">
                <a:avLst/>
              </a:prstGeom>
              <a:noFill/>
              <a:ln w="9525">
                <a:noFill/>
                <a:miter lim="800000"/>
                <a:headEnd/>
                <a:tailEnd/>
              </a:ln>
              <a:effectLst/>
            </p:spPr>
            <p:txBody>
              <a:bodyPr wrap="none">
                <a:spAutoFit/>
              </a:bodyPr>
              <a:lstStyle/>
              <a:p>
                <a:r>
                  <a:rPr lang="en-US" sz="2400" dirty="0">
                    <a:solidFill>
                      <a:srgbClr val="FF00FF"/>
                    </a:solidFill>
                    <a:latin typeface="Times New Roman" pitchFamily="18" charset="0"/>
                  </a:rPr>
                  <a:t>*</a:t>
                </a:r>
              </a:p>
            </p:txBody>
          </p:sp>
        </p:grpSp>
      </p:grpSp>
      <p:grpSp>
        <p:nvGrpSpPr>
          <p:cNvPr id="147" name="Group 146"/>
          <p:cNvGrpSpPr/>
          <p:nvPr/>
        </p:nvGrpSpPr>
        <p:grpSpPr>
          <a:xfrm>
            <a:off x="2051993" y="2166739"/>
            <a:ext cx="1015080" cy="3665689"/>
            <a:chOff x="3821915" y="2357242"/>
            <a:chExt cx="1015080" cy="3665689"/>
          </a:xfrm>
        </p:grpSpPr>
        <p:grpSp>
          <p:nvGrpSpPr>
            <p:cNvPr id="148" name="Group 147"/>
            <p:cNvGrpSpPr/>
            <p:nvPr/>
          </p:nvGrpSpPr>
          <p:grpSpPr>
            <a:xfrm>
              <a:off x="3821915" y="2884214"/>
              <a:ext cx="512487" cy="2688953"/>
              <a:chOff x="3821915" y="2884214"/>
              <a:chExt cx="512487" cy="2688953"/>
            </a:xfrm>
          </p:grpSpPr>
          <p:sp>
            <p:nvSpPr>
              <p:cNvPr id="156" name="Rectangle 736"/>
              <p:cNvSpPr>
                <a:spLocks noChangeArrowheads="1"/>
              </p:cNvSpPr>
              <p:nvPr/>
            </p:nvSpPr>
            <p:spPr bwMode="auto">
              <a:xfrm>
                <a:off x="3821915" y="2990464"/>
                <a:ext cx="512487" cy="2582703"/>
              </a:xfrm>
              <a:prstGeom prst="rect">
                <a:avLst/>
              </a:prstGeom>
              <a:solidFill>
                <a:srgbClr val="000066"/>
              </a:solidFill>
              <a:ln w="9525">
                <a:solidFill>
                  <a:schemeClr val="tx1"/>
                </a:solidFill>
                <a:miter lim="800000"/>
                <a:headEnd/>
                <a:tailEnd/>
              </a:ln>
              <a:effectLst/>
            </p:spPr>
            <p:txBody>
              <a:bodyPr wrap="none" anchor="ctr"/>
              <a:lstStyle/>
              <a:p>
                <a:endParaRPr lang="en-US"/>
              </a:p>
            </p:txBody>
          </p:sp>
          <p:sp>
            <p:nvSpPr>
              <p:cNvPr id="157" name="Freeform 744"/>
              <p:cNvSpPr>
                <a:spLocks noEditPoints="1"/>
              </p:cNvSpPr>
              <p:nvPr/>
            </p:nvSpPr>
            <p:spPr bwMode="auto">
              <a:xfrm>
                <a:off x="4049468" y="2884214"/>
                <a:ext cx="57383" cy="116467"/>
              </a:xfrm>
              <a:custGeom>
                <a:avLst/>
                <a:gdLst/>
                <a:ahLst/>
                <a:cxnLst>
                  <a:cxn ang="0">
                    <a:pos x="14" y="57"/>
                  </a:cxn>
                  <a:cxn ang="0">
                    <a:pos x="14" y="57"/>
                  </a:cxn>
                  <a:cxn ang="0">
                    <a:pos x="14" y="0"/>
                  </a:cxn>
                  <a:cxn ang="0">
                    <a:pos x="14" y="57"/>
                  </a:cxn>
                  <a:cxn ang="0">
                    <a:pos x="0" y="0"/>
                  </a:cxn>
                  <a:cxn ang="0">
                    <a:pos x="29" y="0"/>
                  </a:cxn>
                  <a:cxn ang="0">
                    <a:pos x="0" y="0"/>
                  </a:cxn>
                </a:cxnLst>
                <a:rect l="0" t="0" r="r" b="b"/>
                <a:pathLst>
                  <a:path w="29" h="57">
                    <a:moveTo>
                      <a:pt x="14" y="57"/>
                    </a:moveTo>
                    <a:lnTo>
                      <a:pt x="14" y="57"/>
                    </a:lnTo>
                    <a:lnTo>
                      <a:pt x="14" y="0"/>
                    </a:lnTo>
                    <a:lnTo>
                      <a:pt x="14" y="57"/>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745"/>
              <p:cNvSpPr>
                <a:spLocks noEditPoints="1"/>
              </p:cNvSpPr>
              <p:nvPr/>
            </p:nvSpPr>
            <p:spPr bwMode="auto">
              <a:xfrm>
                <a:off x="4049468" y="2884214"/>
                <a:ext cx="57383" cy="116467"/>
              </a:xfrm>
              <a:custGeom>
                <a:avLst/>
                <a:gdLst/>
                <a:ahLst/>
                <a:cxnLst>
                  <a:cxn ang="0">
                    <a:pos x="14" y="57"/>
                  </a:cxn>
                  <a:cxn ang="0">
                    <a:pos x="14" y="0"/>
                  </a:cxn>
                  <a:cxn ang="0">
                    <a:pos x="19" y="0"/>
                  </a:cxn>
                  <a:cxn ang="0">
                    <a:pos x="19" y="57"/>
                  </a:cxn>
                  <a:cxn ang="0">
                    <a:pos x="14" y="57"/>
                  </a:cxn>
                  <a:cxn ang="0">
                    <a:pos x="0" y="0"/>
                  </a:cxn>
                  <a:cxn ang="0">
                    <a:pos x="29" y="0"/>
                  </a:cxn>
                  <a:cxn ang="0">
                    <a:pos x="29" y="5"/>
                  </a:cxn>
                  <a:cxn ang="0">
                    <a:pos x="0" y="5"/>
                  </a:cxn>
                  <a:cxn ang="0">
                    <a:pos x="0" y="0"/>
                  </a:cxn>
                </a:cxnLst>
                <a:rect l="0" t="0" r="r" b="b"/>
                <a:pathLst>
                  <a:path w="29" h="57">
                    <a:moveTo>
                      <a:pt x="14" y="57"/>
                    </a:moveTo>
                    <a:lnTo>
                      <a:pt x="14" y="0"/>
                    </a:lnTo>
                    <a:lnTo>
                      <a:pt x="19" y="0"/>
                    </a:lnTo>
                    <a:lnTo>
                      <a:pt x="19" y="57"/>
                    </a:lnTo>
                    <a:lnTo>
                      <a:pt x="14" y="57"/>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9" name="Group 148"/>
            <p:cNvGrpSpPr/>
            <p:nvPr/>
          </p:nvGrpSpPr>
          <p:grpSpPr>
            <a:xfrm>
              <a:off x="4334402" y="3323518"/>
              <a:ext cx="502593" cy="2249649"/>
              <a:chOff x="4334402" y="3323518"/>
              <a:chExt cx="502593" cy="2249649"/>
            </a:xfrm>
          </p:grpSpPr>
          <p:sp>
            <p:nvSpPr>
              <p:cNvPr id="153" name="Rectangle 740"/>
              <p:cNvSpPr>
                <a:spLocks noChangeArrowheads="1"/>
              </p:cNvSpPr>
              <p:nvPr/>
            </p:nvSpPr>
            <p:spPr bwMode="auto">
              <a:xfrm>
                <a:off x="4334402" y="3431812"/>
                <a:ext cx="502593" cy="2141355"/>
              </a:xfrm>
              <a:prstGeom prst="rect">
                <a:avLst/>
              </a:prstGeom>
              <a:solidFill>
                <a:srgbClr val="217BFF"/>
              </a:solidFill>
              <a:ln w="9525">
                <a:solidFill>
                  <a:schemeClr val="tx1"/>
                </a:solidFill>
                <a:miter lim="800000"/>
                <a:headEnd/>
                <a:tailEnd/>
              </a:ln>
              <a:effectLst/>
            </p:spPr>
            <p:txBody>
              <a:bodyPr wrap="none" anchor="ctr"/>
              <a:lstStyle/>
              <a:p>
                <a:endParaRPr lang="en-US"/>
              </a:p>
            </p:txBody>
          </p:sp>
          <p:sp>
            <p:nvSpPr>
              <p:cNvPr id="154" name="Freeform 748"/>
              <p:cNvSpPr>
                <a:spLocks noEditPoints="1"/>
              </p:cNvSpPr>
              <p:nvPr/>
            </p:nvSpPr>
            <p:spPr bwMode="auto">
              <a:xfrm>
                <a:off x="4561954" y="3323518"/>
                <a:ext cx="55404" cy="118510"/>
              </a:xfrm>
              <a:custGeom>
                <a:avLst/>
                <a:gdLst/>
                <a:ahLst/>
                <a:cxnLst>
                  <a:cxn ang="0">
                    <a:pos x="14" y="58"/>
                  </a:cxn>
                  <a:cxn ang="0">
                    <a:pos x="14" y="58"/>
                  </a:cxn>
                  <a:cxn ang="0">
                    <a:pos x="14" y="0"/>
                  </a:cxn>
                  <a:cxn ang="0">
                    <a:pos x="14" y="58"/>
                  </a:cxn>
                  <a:cxn ang="0">
                    <a:pos x="0" y="0"/>
                  </a:cxn>
                  <a:cxn ang="0">
                    <a:pos x="28" y="0"/>
                  </a:cxn>
                  <a:cxn ang="0">
                    <a:pos x="0" y="0"/>
                  </a:cxn>
                </a:cxnLst>
                <a:rect l="0" t="0" r="r" b="b"/>
                <a:pathLst>
                  <a:path w="28" h="58">
                    <a:moveTo>
                      <a:pt x="14" y="58"/>
                    </a:moveTo>
                    <a:lnTo>
                      <a:pt x="14" y="58"/>
                    </a:lnTo>
                    <a:lnTo>
                      <a:pt x="14" y="0"/>
                    </a:lnTo>
                    <a:lnTo>
                      <a:pt x="14" y="58"/>
                    </a:lnTo>
                    <a:close/>
                    <a:moveTo>
                      <a:pt x="0" y="0"/>
                    </a:moveTo>
                    <a:lnTo>
                      <a:pt x="28"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749"/>
              <p:cNvSpPr>
                <a:spLocks noEditPoints="1"/>
              </p:cNvSpPr>
              <p:nvPr/>
            </p:nvSpPr>
            <p:spPr bwMode="auto">
              <a:xfrm>
                <a:off x="4561954" y="3323518"/>
                <a:ext cx="55404" cy="118510"/>
              </a:xfrm>
              <a:custGeom>
                <a:avLst/>
                <a:gdLst/>
                <a:ahLst/>
                <a:cxnLst>
                  <a:cxn ang="0">
                    <a:pos x="14" y="58"/>
                  </a:cxn>
                  <a:cxn ang="0">
                    <a:pos x="14" y="0"/>
                  </a:cxn>
                  <a:cxn ang="0">
                    <a:pos x="19" y="0"/>
                  </a:cxn>
                  <a:cxn ang="0">
                    <a:pos x="19" y="58"/>
                  </a:cxn>
                  <a:cxn ang="0">
                    <a:pos x="14" y="58"/>
                  </a:cxn>
                  <a:cxn ang="0">
                    <a:pos x="0" y="0"/>
                  </a:cxn>
                  <a:cxn ang="0">
                    <a:pos x="28" y="0"/>
                  </a:cxn>
                  <a:cxn ang="0">
                    <a:pos x="28" y="5"/>
                  </a:cxn>
                  <a:cxn ang="0">
                    <a:pos x="0" y="5"/>
                  </a:cxn>
                  <a:cxn ang="0">
                    <a:pos x="0" y="0"/>
                  </a:cxn>
                </a:cxnLst>
                <a:rect l="0" t="0" r="r" b="b"/>
                <a:pathLst>
                  <a:path w="28" h="58">
                    <a:moveTo>
                      <a:pt x="14" y="58"/>
                    </a:moveTo>
                    <a:lnTo>
                      <a:pt x="14" y="0"/>
                    </a:lnTo>
                    <a:lnTo>
                      <a:pt x="19" y="0"/>
                    </a:lnTo>
                    <a:lnTo>
                      <a:pt x="19" y="58"/>
                    </a:lnTo>
                    <a:lnTo>
                      <a:pt x="14" y="58"/>
                    </a:lnTo>
                    <a:close/>
                    <a:moveTo>
                      <a:pt x="0" y="0"/>
                    </a:moveTo>
                    <a:lnTo>
                      <a:pt x="28" y="0"/>
                    </a:lnTo>
                    <a:lnTo>
                      <a:pt x="28"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0" name="Text Box 205"/>
            <p:cNvSpPr txBox="1">
              <a:spLocks noChangeArrowheads="1"/>
            </p:cNvSpPr>
            <p:nvPr/>
          </p:nvSpPr>
          <p:spPr bwMode="auto">
            <a:xfrm>
              <a:off x="4016882" y="5561266"/>
              <a:ext cx="577402" cy="461665"/>
            </a:xfrm>
            <a:prstGeom prst="rect">
              <a:avLst/>
            </a:prstGeom>
            <a:noFill/>
            <a:ln w="9525">
              <a:noFill/>
              <a:miter lim="800000"/>
              <a:headEnd/>
              <a:tailEnd/>
            </a:ln>
            <a:effectLst/>
          </p:spPr>
          <p:txBody>
            <a:bodyPr wrap="none">
              <a:spAutoFit/>
            </a:bodyPr>
            <a:lstStyle/>
            <a:p>
              <a:pPr eaLnBrk="0" hangingPunct="0"/>
              <a:r>
                <a:rPr lang="en-US" sz="2400" dirty="0">
                  <a:solidFill>
                    <a:srgbClr val="660066"/>
                  </a:solidFill>
                  <a:latin typeface="BankGothic Md BT" pitchFamily="34" charset="0"/>
                </a:rPr>
                <a:t>FS</a:t>
              </a:r>
            </a:p>
          </p:txBody>
        </p:sp>
        <p:sp>
          <p:nvSpPr>
            <p:cNvPr id="151" name="Freeform 114"/>
            <p:cNvSpPr>
              <a:spLocks/>
            </p:cNvSpPr>
            <p:nvPr/>
          </p:nvSpPr>
          <p:spPr bwMode="auto">
            <a:xfrm>
              <a:off x="4080163" y="2671785"/>
              <a:ext cx="503692" cy="144463"/>
            </a:xfrm>
            <a:custGeom>
              <a:avLst/>
              <a:gdLst>
                <a:gd name="connsiteX0" fmla="*/ 0 w 744"/>
                <a:gd name="connsiteY0" fmla="*/ 104 h 104"/>
                <a:gd name="connsiteX1" fmla="*/ 0 w 744"/>
                <a:gd name="connsiteY1" fmla="*/ 0 h 104"/>
                <a:gd name="connsiteX2" fmla="*/ 744 w 744"/>
                <a:gd name="connsiteY2" fmla="*/ 0 h 104"/>
                <a:gd name="connsiteX3" fmla="*/ 744 w 744"/>
                <a:gd name="connsiteY3" fmla="*/ 90 h 104"/>
                <a:gd name="connsiteX0" fmla="*/ 0 w 744"/>
                <a:gd name="connsiteY0" fmla="*/ 104 h 104"/>
                <a:gd name="connsiteX1" fmla="*/ 0 w 744"/>
                <a:gd name="connsiteY1" fmla="*/ 0 h 104"/>
                <a:gd name="connsiteX2" fmla="*/ 744 w 744"/>
                <a:gd name="connsiteY2" fmla="*/ 0 h 104"/>
                <a:gd name="connsiteX3" fmla="*/ 744 w 744"/>
                <a:gd name="connsiteY3" fmla="*/ 90 h 104"/>
                <a:gd name="connsiteX0" fmla="*/ 0 w 744"/>
                <a:gd name="connsiteY0" fmla="*/ 244 h 244"/>
                <a:gd name="connsiteX1" fmla="*/ 0 w 744"/>
                <a:gd name="connsiteY1" fmla="*/ 0 h 244"/>
                <a:gd name="connsiteX2" fmla="*/ 744 w 744"/>
                <a:gd name="connsiteY2" fmla="*/ 0 h 244"/>
                <a:gd name="connsiteX3" fmla="*/ 744 w 744"/>
                <a:gd name="connsiteY3" fmla="*/ 90 h 244"/>
                <a:gd name="connsiteX0" fmla="*/ 0 w 744"/>
                <a:gd name="connsiteY0" fmla="*/ 91 h 91"/>
                <a:gd name="connsiteX1" fmla="*/ 0 w 744"/>
                <a:gd name="connsiteY1" fmla="*/ 0 h 91"/>
                <a:gd name="connsiteX2" fmla="*/ 744 w 744"/>
                <a:gd name="connsiteY2" fmla="*/ 0 h 91"/>
                <a:gd name="connsiteX3" fmla="*/ 744 w 744"/>
                <a:gd name="connsiteY3" fmla="*/ 90 h 91"/>
              </a:gdLst>
              <a:ahLst/>
              <a:cxnLst>
                <a:cxn ang="0">
                  <a:pos x="connsiteX0" y="connsiteY0"/>
                </a:cxn>
                <a:cxn ang="0">
                  <a:pos x="connsiteX1" y="connsiteY1"/>
                </a:cxn>
                <a:cxn ang="0">
                  <a:pos x="connsiteX2" y="connsiteY2"/>
                </a:cxn>
                <a:cxn ang="0">
                  <a:pos x="connsiteX3" y="connsiteY3"/>
                </a:cxn>
              </a:cxnLst>
              <a:rect l="l" t="t" r="r" b="b"/>
              <a:pathLst>
                <a:path w="744" h="91">
                  <a:moveTo>
                    <a:pt x="0" y="91"/>
                  </a:moveTo>
                  <a:lnTo>
                    <a:pt x="0" y="0"/>
                  </a:lnTo>
                  <a:lnTo>
                    <a:pt x="744" y="0"/>
                  </a:lnTo>
                  <a:lnTo>
                    <a:pt x="744" y="90"/>
                  </a:lnTo>
                </a:path>
              </a:pathLst>
            </a:custGeom>
            <a:noFill/>
            <a:ln w="28575">
              <a:solidFill>
                <a:srgbClr val="FF00FF"/>
              </a:solidFill>
              <a:round/>
              <a:headEnd/>
              <a:tailEnd/>
            </a:ln>
            <a:effectLst/>
          </p:spPr>
          <p:txBody>
            <a:bodyPr/>
            <a:lstStyle/>
            <a:p>
              <a:endParaRPr lang="en-US"/>
            </a:p>
          </p:txBody>
        </p:sp>
        <p:sp>
          <p:nvSpPr>
            <p:cNvPr id="152" name="Text Box 115"/>
            <p:cNvSpPr txBox="1">
              <a:spLocks noChangeArrowheads="1"/>
            </p:cNvSpPr>
            <p:nvPr/>
          </p:nvSpPr>
          <p:spPr bwMode="auto">
            <a:xfrm>
              <a:off x="4163734" y="2357242"/>
              <a:ext cx="336550" cy="457200"/>
            </a:xfrm>
            <a:prstGeom prst="rect">
              <a:avLst/>
            </a:prstGeom>
            <a:noFill/>
            <a:ln w="9525">
              <a:noFill/>
              <a:miter lim="800000"/>
              <a:headEnd/>
              <a:tailEnd/>
            </a:ln>
            <a:effectLst/>
          </p:spPr>
          <p:txBody>
            <a:bodyPr wrap="none">
              <a:spAutoFit/>
            </a:bodyPr>
            <a:lstStyle/>
            <a:p>
              <a:r>
                <a:rPr lang="en-US" sz="2400" dirty="0">
                  <a:solidFill>
                    <a:srgbClr val="FF00FF"/>
                  </a:solidFill>
                  <a:latin typeface="Times New Roman" pitchFamily="18" charset="0"/>
                </a:rPr>
                <a:t>*</a:t>
              </a:r>
            </a:p>
          </p:txBody>
        </p:sp>
      </p:grpSp>
      <p:sp>
        <p:nvSpPr>
          <p:cNvPr id="2" name="Title 1"/>
          <p:cNvSpPr>
            <a:spLocks noGrp="1"/>
          </p:cNvSpPr>
          <p:nvPr>
            <p:ph type="title"/>
          </p:nvPr>
        </p:nvSpPr>
        <p:spPr/>
        <p:txBody>
          <a:bodyPr/>
          <a:lstStyle/>
          <a:p>
            <a:r>
              <a:rPr lang="en-US" dirty="0"/>
              <a:t>Intrinsic Property Alterations in the PMR</a:t>
            </a:r>
          </a:p>
        </p:txBody>
      </p:sp>
      <p:sp>
        <p:nvSpPr>
          <p:cNvPr id="9" name="Rectangle 752"/>
          <p:cNvSpPr>
            <a:spLocks noChangeArrowheads="1"/>
          </p:cNvSpPr>
          <p:nvPr/>
        </p:nvSpPr>
        <p:spPr bwMode="auto">
          <a:xfrm>
            <a:off x="1673274" y="2584409"/>
            <a:ext cx="7915" cy="2776815"/>
          </a:xfrm>
          <a:prstGeom prst="rect">
            <a:avLst/>
          </a:prstGeom>
          <a:solidFill>
            <a:srgbClr val="000000"/>
          </a:solidFill>
          <a:ln w="5">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53"/>
          <p:cNvSpPr>
            <a:spLocks noEditPoints="1"/>
          </p:cNvSpPr>
          <p:nvPr/>
        </p:nvSpPr>
        <p:spPr bwMode="auto">
          <a:xfrm>
            <a:off x="1635677" y="2584409"/>
            <a:ext cx="37596" cy="2787031"/>
          </a:xfrm>
          <a:custGeom>
            <a:avLst/>
            <a:gdLst/>
            <a:ahLst/>
            <a:cxnLst>
              <a:cxn ang="0">
                <a:pos x="0" y="1359"/>
              </a:cxn>
              <a:cxn ang="0">
                <a:pos x="19" y="1359"/>
              </a:cxn>
              <a:cxn ang="0">
                <a:pos x="19" y="1364"/>
              </a:cxn>
              <a:cxn ang="0">
                <a:pos x="0" y="1364"/>
              </a:cxn>
              <a:cxn ang="0">
                <a:pos x="0" y="1359"/>
              </a:cxn>
              <a:cxn ang="0">
                <a:pos x="0" y="1019"/>
              </a:cxn>
              <a:cxn ang="0">
                <a:pos x="19" y="1019"/>
              </a:cxn>
              <a:cxn ang="0">
                <a:pos x="19" y="1024"/>
              </a:cxn>
              <a:cxn ang="0">
                <a:pos x="0" y="1024"/>
              </a:cxn>
              <a:cxn ang="0">
                <a:pos x="0" y="1019"/>
              </a:cxn>
              <a:cxn ang="0">
                <a:pos x="0" y="679"/>
              </a:cxn>
              <a:cxn ang="0">
                <a:pos x="19" y="679"/>
              </a:cxn>
              <a:cxn ang="0">
                <a:pos x="19" y="684"/>
              </a:cxn>
              <a:cxn ang="0">
                <a:pos x="0" y="684"/>
              </a:cxn>
              <a:cxn ang="0">
                <a:pos x="0" y="679"/>
              </a:cxn>
              <a:cxn ang="0">
                <a:pos x="0" y="340"/>
              </a:cxn>
              <a:cxn ang="0">
                <a:pos x="19" y="340"/>
              </a:cxn>
              <a:cxn ang="0">
                <a:pos x="19" y="344"/>
              </a:cxn>
              <a:cxn ang="0">
                <a:pos x="0" y="344"/>
              </a:cxn>
              <a:cxn ang="0">
                <a:pos x="0" y="340"/>
              </a:cxn>
              <a:cxn ang="0">
                <a:pos x="0" y="0"/>
              </a:cxn>
              <a:cxn ang="0">
                <a:pos x="19" y="0"/>
              </a:cxn>
              <a:cxn ang="0">
                <a:pos x="19" y="4"/>
              </a:cxn>
              <a:cxn ang="0">
                <a:pos x="0" y="4"/>
              </a:cxn>
              <a:cxn ang="0">
                <a:pos x="0" y="0"/>
              </a:cxn>
            </a:cxnLst>
            <a:rect l="0" t="0" r="r" b="b"/>
            <a:pathLst>
              <a:path w="19" h="1364">
                <a:moveTo>
                  <a:pt x="0" y="1359"/>
                </a:moveTo>
                <a:lnTo>
                  <a:pt x="19" y="1359"/>
                </a:lnTo>
                <a:lnTo>
                  <a:pt x="19" y="1364"/>
                </a:lnTo>
                <a:lnTo>
                  <a:pt x="0" y="1364"/>
                </a:lnTo>
                <a:lnTo>
                  <a:pt x="0" y="1359"/>
                </a:lnTo>
                <a:close/>
                <a:moveTo>
                  <a:pt x="0" y="1019"/>
                </a:moveTo>
                <a:lnTo>
                  <a:pt x="19" y="1019"/>
                </a:lnTo>
                <a:lnTo>
                  <a:pt x="19" y="1024"/>
                </a:lnTo>
                <a:lnTo>
                  <a:pt x="0" y="1024"/>
                </a:lnTo>
                <a:lnTo>
                  <a:pt x="0" y="1019"/>
                </a:lnTo>
                <a:close/>
                <a:moveTo>
                  <a:pt x="0" y="679"/>
                </a:moveTo>
                <a:lnTo>
                  <a:pt x="19" y="679"/>
                </a:lnTo>
                <a:lnTo>
                  <a:pt x="19" y="684"/>
                </a:lnTo>
                <a:lnTo>
                  <a:pt x="0" y="684"/>
                </a:lnTo>
                <a:lnTo>
                  <a:pt x="0" y="679"/>
                </a:lnTo>
                <a:close/>
                <a:moveTo>
                  <a:pt x="0" y="340"/>
                </a:moveTo>
                <a:lnTo>
                  <a:pt x="19" y="340"/>
                </a:lnTo>
                <a:lnTo>
                  <a:pt x="19" y="344"/>
                </a:lnTo>
                <a:lnTo>
                  <a:pt x="0" y="344"/>
                </a:lnTo>
                <a:lnTo>
                  <a:pt x="0" y="340"/>
                </a:lnTo>
                <a:close/>
                <a:moveTo>
                  <a:pt x="0" y="0"/>
                </a:moveTo>
                <a:lnTo>
                  <a:pt x="19" y="0"/>
                </a:lnTo>
                <a:lnTo>
                  <a:pt x="19" y="4"/>
                </a:lnTo>
                <a:lnTo>
                  <a:pt x="0" y="4"/>
                </a:lnTo>
                <a:lnTo>
                  <a:pt x="0"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54"/>
          <p:cNvSpPr>
            <a:spLocks/>
          </p:cNvSpPr>
          <p:nvPr/>
        </p:nvSpPr>
        <p:spPr bwMode="auto">
          <a:xfrm>
            <a:off x="1673274" y="5361224"/>
            <a:ext cx="3551790" cy="20433"/>
          </a:xfrm>
          <a:custGeom>
            <a:avLst/>
            <a:gdLst/>
            <a:ahLst/>
            <a:cxnLst>
              <a:cxn ang="0">
                <a:pos x="0" y="0"/>
              </a:cxn>
              <a:cxn ang="0">
                <a:pos x="1795" y="5"/>
              </a:cxn>
              <a:cxn ang="0">
                <a:pos x="1795" y="10"/>
              </a:cxn>
              <a:cxn ang="0">
                <a:pos x="0" y="5"/>
              </a:cxn>
              <a:cxn ang="0">
                <a:pos x="0" y="0"/>
              </a:cxn>
            </a:cxnLst>
            <a:rect l="0" t="0" r="r" b="b"/>
            <a:pathLst>
              <a:path w="1795" h="10">
                <a:moveTo>
                  <a:pt x="0" y="0"/>
                </a:moveTo>
                <a:lnTo>
                  <a:pt x="1795" y="5"/>
                </a:lnTo>
                <a:lnTo>
                  <a:pt x="1795" y="10"/>
                </a:lnTo>
                <a:lnTo>
                  <a:pt x="0" y="5"/>
                </a:lnTo>
                <a:lnTo>
                  <a:pt x="0"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55"/>
          <p:cNvSpPr>
            <a:spLocks noEditPoints="1"/>
          </p:cNvSpPr>
          <p:nvPr/>
        </p:nvSpPr>
        <p:spPr bwMode="auto">
          <a:xfrm>
            <a:off x="1673274" y="5361224"/>
            <a:ext cx="3561683" cy="38823"/>
          </a:xfrm>
          <a:custGeom>
            <a:avLst/>
            <a:gdLst/>
            <a:ahLst/>
            <a:cxnLst>
              <a:cxn ang="0">
                <a:pos x="4" y="0"/>
              </a:cxn>
              <a:cxn ang="0">
                <a:pos x="4" y="19"/>
              </a:cxn>
              <a:cxn ang="0">
                <a:pos x="0" y="19"/>
              </a:cxn>
              <a:cxn ang="0">
                <a:pos x="0" y="0"/>
              </a:cxn>
              <a:cxn ang="0">
                <a:pos x="4" y="0"/>
              </a:cxn>
              <a:cxn ang="0">
                <a:pos x="905" y="0"/>
              </a:cxn>
              <a:cxn ang="0">
                <a:pos x="905" y="19"/>
              </a:cxn>
              <a:cxn ang="0">
                <a:pos x="900" y="19"/>
              </a:cxn>
              <a:cxn ang="0">
                <a:pos x="900" y="0"/>
              </a:cxn>
              <a:cxn ang="0">
                <a:pos x="905" y="0"/>
              </a:cxn>
              <a:cxn ang="0">
                <a:pos x="1800" y="0"/>
              </a:cxn>
              <a:cxn ang="0">
                <a:pos x="1800" y="19"/>
              </a:cxn>
              <a:cxn ang="0">
                <a:pos x="1795" y="19"/>
              </a:cxn>
              <a:cxn ang="0">
                <a:pos x="1795" y="0"/>
              </a:cxn>
              <a:cxn ang="0">
                <a:pos x="1800" y="0"/>
              </a:cxn>
            </a:cxnLst>
            <a:rect l="0" t="0" r="r" b="b"/>
            <a:pathLst>
              <a:path w="1800" h="19">
                <a:moveTo>
                  <a:pt x="4" y="0"/>
                </a:moveTo>
                <a:lnTo>
                  <a:pt x="4" y="19"/>
                </a:lnTo>
                <a:lnTo>
                  <a:pt x="0" y="19"/>
                </a:lnTo>
                <a:lnTo>
                  <a:pt x="0" y="0"/>
                </a:lnTo>
                <a:lnTo>
                  <a:pt x="4" y="0"/>
                </a:lnTo>
                <a:close/>
                <a:moveTo>
                  <a:pt x="905" y="0"/>
                </a:moveTo>
                <a:lnTo>
                  <a:pt x="905" y="19"/>
                </a:lnTo>
                <a:lnTo>
                  <a:pt x="900" y="19"/>
                </a:lnTo>
                <a:lnTo>
                  <a:pt x="900" y="0"/>
                </a:lnTo>
                <a:lnTo>
                  <a:pt x="905" y="0"/>
                </a:lnTo>
                <a:close/>
                <a:moveTo>
                  <a:pt x="1800" y="0"/>
                </a:moveTo>
                <a:lnTo>
                  <a:pt x="1800" y="19"/>
                </a:lnTo>
                <a:lnTo>
                  <a:pt x="1795" y="19"/>
                </a:lnTo>
                <a:lnTo>
                  <a:pt x="1795" y="0"/>
                </a:lnTo>
                <a:lnTo>
                  <a:pt x="1800"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336634" y="2525155"/>
            <a:ext cx="317688" cy="3014498"/>
            <a:chOff x="3022374" y="2530249"/>
            <a:chExt cx="254878" cy="2342078"/>
          </a:xfrm>
        </p:grpSpPr>
        <p:sp>
          <p:nvSpPr>
            <p:cNvPr id="14" name="Rectangle 756"/>
            <p:cNvSpPr>
              <a:spLocks noChangeArrowheads="1"/>
            </p:cNvSpPr>
            <p:nvPr/>
          </p:nvSpPr>
          <p:spPr bwMode="auto">
            <a:xfrm>
              <a:off x="3068412" y="4687661"/>
              <a:ext cx="1699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50</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15" name="Rectangle 757"/>
            <p:cNvSpPr>
              <a:spLocks noChangeArrowheads="1"/>
            </p:cNvSpPr>
            <p:nvPr/>
          </p:nvSpPr>
          <p:spPr bwMode="auto">
            <a:xfrm>
              <a:off x="3068412" y="4147911"/>
              <a:ext cx="1699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75</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16" name="Rectangle 758"/>
            <p:cNvSpPr>
              <a:spLocks noChangeArrowheads="1"/>
            </p:cNvSpPr>
            <p:nvPr/>
          </p:nvSpPr>
          <p:spPr bwMode="auto">
            <a:xfrm>
              <a:off x="3022374" y="3608161"/>
              <a:ext cx="25487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100</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17" name="Rectangle 759"/>
            <p:cNvSpPr>
              <a:spLocks noChangeArrowheads="1"/>
            </p:cNvSpPr>
            <p:nvPr/>
          </p:nvSpPr>
          <p:spPr bwMode="auto">
            <a:xfrm>
              <a:off x="3022374" y="3068411"/>
              <a:ext cx="25487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125</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18" name="Rectangle 760"/>
            <p:cNvSpPr>
              <a:spLocks noChangeArrowheads="1"/>
            </p:cNvSpPr>
            <p:nvPr/>
          </p:nvSpPr>
          <p:spPr bwMode="auto">
            <a:xfrm>
              <a:off x="3022374" y="2530249"/>
              <a:ext cx="25487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150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81" name="Group 180"/>
          <p:cNvGrpSpPr/>
          <p:nvPr/>
        </p:nvGrpSpPr>
        <p:grpSpPr>
          <a:xfrm>
            <a:off x="3671455" y="960424"/>
            <a:ext cx="5548313" cy="304800"/>
            <a:chOff x="5479473" y="1157743"/>
            <a:chExt cx="5548313" cy="304800"/>
          </a:xfrm>
        </p:grpSpPr>
        <p:sp>
          <p:nvSpPr>
            <p:cNvPr id="19" name="Rectangle 210"/>
            <p:cNvSpPr>
              <a:spLocks noChangeArrowheads="1"/>
            </p:cNvSpPr>
            <p:nvPr/>
          </p:nvSpPr>
          <p:spPr bwMode="auto">
            <a:xfrm>
              <a:off x="5479473" y="1208543"/>
              <a:ext cx="203200" cy="203200"/>
            </a:xfrm>
            <a:prstGeom prst="rect">
              <a:avLst/>
            </a:prstGeom>
            <a:solidFill>
              <a:srgbClr val="993300"/>
            </a:solidFill>
            <a:ln w="9525">
              <a:solidFill>
                <a:schemeClr val="tx1"/>
              </a:solidFill>
              <a:miter lim="800000"/>
              <a:headEnd/>
              <a:tailEnd/>
            </a:ln>
            <a:effectLst/>
          </p:spPr>
          <p:txBody>
            <a:bodyPr wrap="none" anchor="ctr"/>
            <a:lstStyle/>
            <a:p>
              <a:endParaRPr lang="en-US"/>
            </a:p>
          </p:txBody>
        </p:sp>
        <p:sp>
          <p:nvSpPr>
            <p:cNvPr id="20" name="Rectangle 211"/>
            <p:cNvSpPr>
              <a:spLocks noChangeArrowheads="1"/>
            </p:cNvSpPr>
            <p:nvPr/>
          </p:nvSpPr>
          <p:spPr bwMode="auto">
            <a:xfrm>
              <a:off x="6990773" y="1208543"/>
              <a:ext cx="203200" cy="203200"/>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21" name="Text Box 214"/>
            <p:cNvSpPr txBox="1">
              <a:spLocks noChangeArrowheads="1"/>
            </p:cNvSpPr>
            <p:nvPr/>
          </p:nvSpPr>
          <p:spPr bwMode="auto">
            <a:xfrm>
              <a:off x="5692198" y="1157743"/>
              <a:ext cx="1198563"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Control LTS</a:t>
              </a:r>
            </a:p>
          </p:txBody>
        </p:sp>
        <p:sp>
          <p:nvSpPr>
            <p:cNvPr id="22" name="Text Box 215"/>
            <p:cNvSpPr txBox="1">
              <a:spLocks noChangeArrowheads="1"/>
            </p:cNvSpPr>
            <p:nvPr/>
          </p:nvSpPr>
          <p:spPr bwMode="auto">
            <a:xfrm>
              <a:off x="7203498" y="1157743"/>
              <a:ext cx="973138"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 LTS</a:t>
              </a:r>
            </a:p>
          </p:txBody>
        </p:sp>
        <p:sp>
          <p:nvSpPr>
            <p:cNvPr id="23" name="Rectangle 212"/>
            <p:cNvSpPr>
              <a:spLocks noChangeArrowheads="1"/>
            </p:cNvSpPr>
            <p:nvPr/>
          </p:nvSpPr>
          <p:spPr bwMode="auto">
            <a:xfrm>
              <a:off x="8375073" y="1208543"/>
              <a:ext cx="203200" cy="203200"/>
            </a:xfrm>
            <a:prstGeom prst="rect">
              <a:avLst/>
            </a:prstGeom>
            <a:solidFill>
              <a:srgbClr val="000066"/>
            </a:solidFill>
            <a:ln w="9525">
              <a:solidFill>
                <a:schemeClr val="tx1"/>
              </a:solidFill>
              <a:miter lim="800000"/>
              <a:headEnd/>
              <a:tailEnd/>
            </a:ln>
            <a:effectLst/>
          </p:spPr>
          <p:txBody>
            <a:bodyPr wrap="none" anchor="ctr"/>
            <a:lstStyle/>
            <a:p>
              <a:endParaRPr lang="en-US"/>
            </a:p>
          </p:txBody>
        </p:sp>
        <p:sp>
          <p:nvSpPr>
            <p:cNvPr id="24" name="Rectangle 213"/>
            <p:cNvSpPr>
              <a:spLocks noChangeArrowheads="1"/>
            </p:cNvSpPr>
            <p:nvPr/>
          </p:nvSpPr>
          <p:spPr bwMode="auto">
            <a:xfrm>
              <a:off x="9911773" y="1208543"/>
              <a:ext cx="203200" cy="203200"/>
            </a:xfrm>
            <a:prstGeom prst="rect">
              <a:avLst/>
            </a:prstGeom>
            <a:solidFill>
              <a:srgbClr val="217BFF"/>
            </a:solidFill>
            <a:ln w="9525">
              <a:solidFill>
                <a:schemeClr val="tx1"/>
              </a:solidFill>
              <a:miter lim="800000"/>
              <a:headEnd/>
              <a:tailEnd/>
            </a:ln>
            <a:effectLst/>
          </p:spPr>
          <p:txBody>
            <a:bodyPr wrap="none" anchor="ctr"/>
            <a:lstStyle/>
            <a:p>
              <a:endParaRPr lang="en-US"/>
            </a:p>
          </p:txBody>
        </p:sp>
        <p:sp>
          <p:nvSpPr>
            <p:cNvPr id="25" name="Text Box 216"/>
            <p:cNvSpPr txBox="1">
              <a:spLocks noChangeArrowheads="1"/>
            </p:cNvSpPr>
            <p:nvPr/>
          </p:nvSpPr>
          <p:spPr bwMode="auto">
            <a:xfrm>
              <a:off x="8600498" y="1157743"/>
              <a:ext cx="1090613" cy="304800"/>
            </a:xfrm>
            <a:prstGeom prst="rect">
              <a:avLst/>
            </a:prstGeom>
            <a:noFill/>
            <a:ln w="9525">
              <a:noFill/>
              <a:miter lim="800000"/>
              <a:headEnd/>
              <a:tailEnd/>
            </a:ln>
            <a:effectLst/>
          </p:spPr>
          <p:txBody>
            <a:bodyPr wrap="none">
              <a:spAutoFit/>
            </a:bodyPr>
            <a:lstStyle/>
            <a:p>
              <a:pPr eaLnBrk="0" hangingPunct="0"/>
              <a:r>
                <a:rPr lang="en-US" sz="1400" b="1">
                  <a:solidFill>
                    <a:srgbClr val="000000"/>
                  </a:solidFill>
                </a:rPr>
                <a:t>Control FS</a:t>
              </a:r>
            </a:p>
          </p:txBody>
        </p:sp>
        <p:sp>
          <p:nvSpPr>
            <p:cNvPr id="26" name="Text Box 217"/>
            <p:cNvSpPr txBox="1">
              <a:spLocks noChangeArrowheads="1"/>
            </p:cNvSpPr>
            <p:nvPr/>
          </p:nvSpPr>
          <p:spPr bwMode="auto">
            <a:xfrm>
              <a:off x="10162598" y="1157743"/>
              <a:ext cx="865188"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 FS</a:t>
              </a:r>
            </a:p>
          </p:txBody>
        </p:sp>
      </p:grpSp>
      <p:sp>
        <p:nvSpPr>
          <p:cNvPr id="27" name="Rectangle 32"/>
          <p:cNvSpPr>
            <a:spLocks noChangeArrowheads="1"/>
          </p:cNvSpPr>
          <p:nvPr/>
        </p:nvSpPr>
        <p:spPr bwMode="auto">
          <a:xfrm rot="16200000">
            <a:off x="140831" y="3966036"/>
            <a:ext cx="2107949" cy="215444"/>
          </a:xfrm>
          <a:prstGeom prst="rect">
            <a:avLst/>
          </a:prstGeom>
          <a:noFill/>
          <a:ln w="9525">
            <a:noFill/>
            <a:miter lim="800000"/>
            <a:headEnd/>
            <a:tailEnd/>
          </a:ln>
        </p:spPr>
        <p:txBody>
          <a:bodyPr wrap="none" lIns="0" tIns="0" rIns="0" bIns="0">
            <a:spAutoFit/>
          </a:bodyPr>
          <a:lstStyle/>
          <a:p>
            <a:pPr eaLnBrk="0" hangingPunct="0"/>
            <a:r>
              <a:rPr lang="en-US" sz="1400" i="1" dirty="0">
                <a:solidFill>
                  <a:srgbClr val="000000"/>
                </a:solidFill>
              </a:rPr>
              <a:t>Maximum Frequency  (Hz)</a:t>
            </a:r>
            <a:endParaRPr lang="en-US" sz="1400" dirty="0"/>
          </a:p>
        </p:txBody>
      </p:sp>
      <p:sp>
        <p:nvSpPr>
          <p:cNvPr id="43" name="Text Box 91"/>
          <p:cNvSpPr txBox="1">
            <a:spLocks noChangeArrowheads="1"/>
          </p:cNvSpPr>
          <p:nvPr/>
        </p:nvSpPr>
        <p:spPr bwMode="auto">
          <a:xfrm>
            <a:off x="1805276" y="1784251"/>
            <a:ext cx="2980303" cy="369332"/>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rPr>
              <a:t>Maximum Firing Frequency</a:t>
            </a:r>
          </a:p>
        </p:txBody>
      </p:sp>
      <p:pic>
        <p:nvPicPr>
          <p:cNvPr id="179" name="Picture 1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374" y="2237601"/>
            <a:ext cx="3647745" cy="3412190"/>
          </a:xfrm>
          <a:prstGeom prst="rect">
            <a:avLst/>
          </a:prstGeom>
        </p:spPr>
      </p:pic>
      <p:sp>
        <p:nvSpPr>
          <p:cNvPr id="180" name="Text Box 91"/>
          <p:cNvSpPr txBox="1">
            <a:spLocks noChangeArrowheads="1"/>
          </p:cNvSpPr>
          <p:nvPr/>
        </p:nvSpPr>
        <p:spPr bwMode="auto">
          <a:xfrm>
            <a:off x="8415629" y="1784251"/>
            <a:ext cx="1826269" cy="369332"/>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rPr>
              <a:t>Total Adaptation</a:t>
            </a:r>
          </a:p>
        </p:txBody>
      </p:sp>
      <p:pic>
        <p:nvPicPr>
          <p:cNvPr id="182" name="Picture 181"/>
          <p:cNvPicPr>
            <a:picLocks noChangeAspect="1"/>
          </p:cNvPicPr>
          <p:nvPr/>
        </p:nvPicPr>
        <p:blipFill rotWithShape="1">
          <a:blip r:embed="rId3" cstate="print">
            <a:extLst>
              <a:ext uri="{28A0092B-C50C-407E-A947-70E740481C1C}">
                <a14:useLocalDpi xmlns:a14="http://schemas.microsoft.com/office/drawing/2010/main" val="0"/>
              </a:ext>
            </a:extLst>
          </a:blip>
          <a:srcRect r="49230"/>
          <a:stretch/>
        </p:blipFill>
        <p:spPr>
          <a:xfrm>
            <a:off x="5374007" y="2340230"/>
            <a:ext cx="2222936" cy="1359106"/>
          </a:xfrm>
          <a:prstGeom prst="rect">
            <a:avLst/>
          </a:prstGeom>
        </p:spPr>
      </p:pic>
      <p:pic>
        <p:nvPicPr>
          <p:cNvPr id="183" name="Picture 182"/>
          <p:cNvPicPr>
            <a:picLocks noChangeAspect="1"/>
          </p:cNvPicPr>
          <p:nvPr/>
        </p:nvPicPr>
        <p:blipFill rotWithShape="1">
          <a:blip r:embed="rId3" cstate="print">
            <a:extLst>
              <a:ext uri="{28A0092B-C50C-407E-A947-70E740481C1C}">
                <a14:useLocalDpi xmlns:a14="http://schemas.microsoft.com/office/drawing/2010/main" val="0"/>
              </a:ext>
            </a:extLst>
          </a:blip>
          <a:srcRect l="49798"/>
          <a:stretch/>
        </p:blipFill>
        <p:spPr>
          <a:xfrm>
            <a:off x="5327672" y="4242982"/>
            <a:ext cx="2198094" cy="1359106"/>
          </a:xfrm>
          <a:prstGeom prst="rect">
            <a:avLst/>
          </a:prstGeom>
        </p:spPr>
      </p:pic>
      <p:sp>
        <p:nvSpPr>
          <p:cNvPr id="184" name="TextBox 183"/>
          <p:cNvSpPr txBox="1"/>
          <p:nvPr/>
        </p:nvSpPr>
        <p:spPr>
          <a:xfrm>
            <a:off x="5549608" y="2052935"/>
            <a:ext cx="1488421" cy="369332"/>
          </a:xfrm>
          <a:prstGeom prst="rect">
            <a:avLst/>
          </a:prstGeom>
          <a:noFill/>
        </p:spPr>
        <p:txBody>
          <a:bodyPr wrap="none" rtlCol="0">
            <a:spAutoFit/>
          </a:bodyPr>
          <a:lstStyle/>
          <a:p>
            <a:r>
              <a:rPr lang="en-US" b="1" dirty="0">
                <a:solidFill>
                  <a:srgbClr val="993300"/>
                </a:solidFill>
              </a:rPr>
              <a:t>Control LTS</a:t>
            </a:r>
          </a:p>
        </p:txBody>
      </p:sp>
      <p:sp>
        <p:nvSpPr>
          <p:cNvPr id="185" name="TextBox 184"/>
          <p:cNvSpPr txBox="1"/>
          <p:nvPr/>
        </p:nvSpPr>
        <p:spPr>
          <a:xfrm>
            <a:off x="5703496" y="3873650"/>
            <a:ext cx="1180644" cy="369332"/>
          </a:xfrm>
          <a:prstGeom prst="rect">
            <a:avLst/>
          </a:prstGeom>
          <a:noFill/>
        </p:spPr>
        <p:txBody>
          <a:bodyPr wrap="none" rtlCol="0">
            <a:spAutoFit/>
          </a:bodyPr>
          <a:lstStyle/>
          <a:p>
            <a:r>
              <a:rPr lang="en-US" b="1" dirty="0">
                <a:solidFill>
                  <a:srgbClr val="FF5050"/>
                </a:solidFill>
              </a:rPr>
              <a:t>PMR LTS</a:t>
            </a:r>
          </a:p>
        </p:txBody>
      </p:sp>
      <p:sp>
        <p:nvSpPr>
          <p:cNvPr id="186" name="TextBox 185"/>
          <p:cNvSpPr txBox="1"/>
          <p:nvPr/>
        </p:nvSpPr>
        <p:spPr>
          <a:xfrm>
            <a:off x="5394414" y="6241005"/>
            <a:ext cx="3020769" cy="246221"/>
          </a:xfrm>
          <a:prstGeom prst="rect">
            <a:avLst/>
          </a:prstGeom>
          <a:noFill/>
        </p:spPr>
        <p:txBody>
          <a:bodyPr wrap="square" rtlCol="0">
            <a:spAutoFit/>
          </a:bodyPr>
          <a:lstStyle/>
          <a:p>
            <a:r>
              <a:rPr lang="en-US" sz="1000" i="1" dirty="0">
                <a:solidFill>
                  <a:schemeClr val="tx1">
                    <a:lumMod val="65000"/>
                    <a:lumOff val="35000"/>
                  </a:schemeClr>
                </a:solidFill>
              </a:rPr>
              <a:t>George &amp; Jacobs 2011 Brain Res, 1374: 116-128.</a:t>
            </a:r>
          </a:p>
        </p:txBody>
      </p:sp>
      <p:pic>
        <p:nvPicPr>
          <p:cNvPr id="5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79" y="325010"/>
            <a:ext cx="1168430" cy="2155392"/>
          </a:xfrm>
          <a:prstGeom prst="rect">
            <a:avLst/>
          </a:prstGeom>
        </p:spPr>
      </p:pic>
    </p:spTree>
    <p:extLst>
      <p:ext uri="{BB962C8B-B14F-4D97-AF65-F5344CB8AC3E}">
        <p14:creationId xmlns:p14="http://schemas.microsoft.com/office/powerpoint/2010/main" val="42357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Excitatory input to LTS interneurons is increased in the PMR</a:t>
            </a:r>
          </a:p>
        </p:txBody>
      </p:sp>
      <p:sp>
        <p:nvSpPr>
          <p:cNvPr id="3" name="AutoShape 5"/>
          <p:cNvSpPr>
            <a:spLocks noChangeAspect="1" noChangeArrowheads="1" noTextEdit="1"/>
          </p:cNvSpPr>
          <p:nvPr/>
        </p:nvSpPr>
        <p:spPr bwMode="auto">
          <a:xfrm>
            <a:off x="2635539" y="1285586"/>
            <a:ext cx="2843213" cy="5218113"/>
          </a:xfrm>
          <a:prstGeom prst="rect">
            <a:avLst/>
          </a:prstGeom>
          <a:noFill/>
          <a:ln w="9525">
            <a:noFill/>
            <a:miter lim="800000"/>
            <a:headEnd/>
            <a:tailEnd/>
          </a:ln>
        </p:spPr>
        <p:txBody>
          <a:bodyPr/>
          <a:lstStyle/>
          <a:p>
            <a:endParaRPr lang="en-US" dirty="0"/>
          </a:p>
        </p:txBody>
      </p:sp>
      <p:grpSp>
        <p:nvGrpSpPr>
          <p:cNvPr id="4" name="Group 3"/>
          <p:cNvGrpSpPr/>
          <p:nvPr/>
        </p:nvGrpSpPr>
        <p:grpSpPr>
          <a:xfrm>
            <a:off x="3203864" y="2002461"/>
            <a:ext cx="495300" cy="411162"/>
            <a:chOff x="1800225" y="2833688"/>
            <a:chExt cx="495300" cy="411162"/>
          </a:xfrm>
        </p:grpSpPr>
        <p:sp>
          <p:nvSpPr>
            <p:cNvPr id="5" name="Rectangle 7"/>
            <p:cNvSpPr>
              <a:spLocks noChangeArrowheads="1"/>
            </p:cNvSpPr>
            <p:nvPr/>
          </p:nvSpPr>
          <p:spPr bwMode="auto">
            <a:xfrm>
              <a:off x="1943014" y="2833688"/>
              <a:ext cx="240957" cy="411162"/>
            </a:xfrm>
            <a:prstGeom prst="rect">
              <a:avLst/>
            </a:prstGeom>
            <a:noFill/>
            <a:ln w="9525">
              <a:noFill/>
              <a:miter lim="800000"/>
              <a:headEnd/>
              <a:tailEnd/>
            </a:ln>
          </p:spPr>
          <p:txBody>
            <a:bodyPr wrap="none" lIns="0" tIns="0" rIns="0" bIns="0">
              <a:spAutoFit/>
            </a:bodyPr>
            <a:lstStyle/>
            <a:p>
              <a:r>
                <a:rPr lang="en-US" sz="2700" dirty="0">
                  <a:solidFill>
                    <a:srgbClr val="FF00FF"/>
                  </a:solidFill>
                  <a:latin typeface="Times New Roman" pitchFamily="18" charset="0"/>
                </a:rPr>
                <a:t>*</a:t>
              </a:r>
              <a:endParaRPr lang="en-US" dirty="0">
                <a:solidFill>
                  <a:srgbClr val="FF00FF"/>
                </a:solidFill>
              </a:endParaRPr>
            </a:p>
          </p:txBody>
        </p:sp>
        <p:sp>
          <p:nvSpPr>
            <p:cNvPr id="6" name="Freeform 8"/>
            <p:cNvSpPr>
              <a:spLocks noEditPoints="1"/>
            </p:cNvSpPr>
            <p:nvPr/>
          </p:nvSpPr>
          <p:spPr bwMode="auto">
            <a:xfrm>
              <a:off x="1800225" y="3094038"/>
              <a:ext cx="495300" cy="115887"/>
            </a:xfrm>
            <a:custGeom>
              <a:avLst/>
              <a:gdLst/>
              <a:ahLst/>
              <a:cxnLst>
                <a:cxn ang="0">
                  <a:pos x="0" y="70"/>
                </a:cxn>
                <a:cxn ang="0">
                  <a:pos x="0" y="6"/>
                </a:cxn>
                <a:cxn ang="0">
                  <a:pos x="14" y="6"/>
                </a:cxn>
                <a:cxn ang="0">
                  <a:pos x="14" y="70"/>
                </a:cxn>
                <a:cxn ang="0">
                  <a:pos x="0" y="70"/>
                </a:cxn>
                <a:cxn ang="0">
                  <a:pos x="0" y="6"/>
                </a:cxn>
                <a:cxn ang="0">
                  <a:pos x="0" y="0"/>
                </a:cxn>
                <a:cxn ang="0">
                  <a:pos x="5" y="0"/>
                </a:cxn>
                <a:cxn ang="0">
                  <a:pos x="5" y="6"/>
                </a:cxn>
                <a:cxn ang="0">
                  <a:pos x="0" y="6"/>
                </a:cxn>
                <a:cxn ang="0">
                  <a:pos x="5" y="0"/>
                </a:cxn>
                <a:cxn ang="0">
                  <a:pos x="216" y="0"/>
                </a:cxn>
                <a:cxn ang="0">
                  <a:pos x="216" y="12"/>
                </a:cxn>
                <a:cxn ang="0">
                  <a:pos x="5" y="12"/>
                </a:cxn>
                <a:cxn ang="0">
                  <a:pos x="5" y="0"/>
                </a:cxn>
                <a:cxn ang="0">
                  <a:pos x="216" y="0"/>
                </a:cxn>
                <a:cxn ang="0">
                  <a:pos x="222" y="0"/>
                </a:cxn>
                <a:cxn ang="0">
                  <a:pos x="222" y="6"/>
                </a:cxn>
                <a:cxn ang="0">
                  <a:pos x="216" y="6"/>
                </a:cxn>
                <a:cxn ang="0">
                  <a:pos x="216" y="0"/>
                </a:cxn>
                <a:cxn ang="0">
                  <a:pos x="222" y="6"/>
                </a:cxn>
                <a:cxn ang="0">
                  <a:pos x="222" y="73"/>
                </a:cxn>
                <a:cxn ang="0">
                  <a:pos x="210" y="73"/>
                </a:cxn>
                <a:cxn ang="0">
                  <a:pos x="210" y="6"/>
                </a:cxn>
                <a:cxn ang="0">
                  <a:pos x="222" y="6"/>
                </a:cxn>
              </a:cxnLst>
              <a:rect l="0" t="0" r="r" b="b"/>
              <a:pathLst>
                <a:path w="222" h="73">
                  <a:moveTo>
                    <a:pt x="0" y="70"/>
                  </a:moveTo>
                  <a:lnTo>
                    <a:pt x="0" y="6"/>
                  </a:lnTo>
                  <a:lnTo>
                    <a:pt x="14" y="6"/>
                  </a:lnTo>
                  <a:lnTo>
                    <a:pt x="14" y="70"/>
                  </a:lnTo>
                  <a:lnTo>
                    <a:pt x="0" y="70"/>
                  </a:lnTo>
                  <a:close/>
                  <a:moveTo>
                    <a:pt x="0" y="6"/>
                  </a:moveTo>
                  <a:lnTo>
                    <a:pt x="0" y="0"/>
                  </a:lnTo>
                  <a:lnTo>
                    <a:pt x="5" y="0"/>
                  </a:lnTo>
                  <a:lnTo>
                    <a:pt x="5" y="6"/>
                  </a:lnTo>
                  <a:lnTo>
                    <a:pt x="0" y="6"/>
                  </a:lnTo>
                  <a:close/>
                  <a:moveTo>
                    <a:pt x="5" y="0"/>
                  </a:moveTo>
                  <a:lnTo>
                    <a:pt x="216" y="0"/>
                  </a:lnTo>
                  <a:lnTo>
                    <a:pt x="216" y="12"/>
                  </a:lnTo>
                  <a:lnTo>
                    <a:pt x="5" y="12"/>
                  </a:lnTo>
                  <a:lnTo>
                    <a:pt x="5" y="0"/>
                  </a:lnTo>
                  <a:close/>
                  <a:moveTo>
                    <a:pt x="216" y="0"/>
                  </a:moveTo>
                  <a:lnTo>
                    <a:pt x="222" y="0"/>
                  </a:lnTo>
                  <a:lnTo>
                    <a:pt x="222" y="6"/>
                  </a:lnTo>
                  <a:lnTo>
                    <a:pt x="216" y="6"/>
                  </a:lnTo>
                  <a:lnTo>
                    <a:pt x="216" y="0"/>
                  </a:lnTo>
                  <a:close/>
                  <a:moveTo>
                    <a:pt x="222" y="6"/>
                  </a:moveTo>
                  <a:lnTo>
                    <a:pt x="222" y="73"/>
                  </a:lnTo>
                  <a:lnTo>
                    <a:pt x="210" y="73"/>
                  </a:lnTo>
                  <a:lnTo>
                    <a:pt x="210" y="6"/>
                  </a:lnTo>
                  <a:lnTo>
                    <a:pt x="222" y="6"/>
                  </a:lnTo>
                  <a:close/>
                </a:path>
              </a:pathLst>
            </a:custGeom>
            <a:solidFill>
              <a:srgbClr val="FF00FF"/>
            </a:solidFill>
            <a:ln w="6350">
              <a:noFill/>
              <a:round/>
              <a:headEnd/>
              <a:tailEnd/>
            </a:ln>
          </p:spPr>
          <p:txBody>
            <a:bodyPr/>
            <a:lstStyle/>
            <a:p>
              <a:endParaRPr lang="en-US"/>
            </a:p>
          </p:txBody>
        </p:sp>
      </p:grpSp>
      <p:grpSp>
        <p:nvGrpSpPr>
          <p:cNvPr id="7" name="Group 6"/>
          <p:cNvGrpSpPr/>
          <p:nvPr/>
        </p:nvGrpSpPr>
        <p:grpSpPr>
          <a:xfrm>
            <a:off x="3318164" y="887579"/>
            <a:ext cx="5548313" cy="304800"/>
            <a:chOff x="1905000" y="1001713"/>
            <a:chExt cx="5548313" cy="304800"/>
          </a:xfrm>
        </p:grpSpPr>
        <p:sp>
          <p:nvSpPr>
            <p:cNvPr id="8" name="Rectangle 210"/>
            <p:cNvSpPr>
              <a:spLocks noChangeArrowheads="1"/>
            </p:cNvSpPr>
            <p:nvPr/>
          </p:nvSpPr>
          <p:spPr bwMode="auto">
            <a:xfrm>
              <a:off x="1905000" y="1052513"/>
              <a:ext cx="203200" cy="203200"/>
            </a:xfrm>
            <a:prstGeom prst="rect">
              <a:avLst/>
            </a:prstGeom>
            <a:solidFill>
              <a:srgbClr val="993300"/>
            </a:solidFill>
            <a:ln w="9525">
              <a:solidFill>
                <a:schemeClr val="tx1"/>
              </a:solidFill>
              <a:miter lim="800000"/>
              <a:headEnd/>
              <a:tailEnd/>
            </a:ln>
            <a:effectLst/>
          </p:spPr>
          <p:txBody>
            <a:bodyPr wrap="none" anchor="ctr"/>
            <a:lstStyle/>
            <a:p>
              <a:endParaRPr lang="en-US"/>
            </a:p>
          </p:txBody>
        </p:sp>
        <p:sp>
          <p:nvSpPr>
            <p:cNvPr id="9" name="Rectangle 211"/>
            <p:cNvSpPr>
              <a:spLocks noChangeArrowheads="1"/>
            </p:cNvSpPr>
            <p:nvPr/>
          </p:nvSpPr>
          <p:spPr bwMode="auto">
            <a:xfrm>
              <a:off x="3416300" y="1052513"/>
              <a:ext cx="203200" cy="203200"/>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10" name="Text Box 214"/>
            <p:cNvSpPr txBox="1">
              <a:spLocks noChangeArrowheads="1"/>
            </p:cNvSpPr>
            <p:nvPr/>
          </p:nvSpPr>
          <p:spPr bwMode="auto">
            <a:xfrm>
              <a:off x="2117725" y="1001713"/>
              <a:ext cx="1198563"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Control LTS</a:t>
              </a:r>
            </a:p>
          </p:txBody>
        </p:sp>
        <p:sp>
          <p:nvSpPr>
            <p:cNvPr id="11" name="Text Box 215"/>
            <p:cNvSpPr txBox="1">
              <a:spLocks noChangeArrowheads="1"/>
            </p:cNvSpPr>
            <p:nvPr/>
          </p:nvSpPr>
          <p:spPr bwMode="auto">
            <a:xfrm>
              <a:off x="3629025" y="1001713"/>
              <a:ext cx="973138"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 LTS</a:t>
              </a:r>
            </a:p>
          </p:txBody>
        </p:sp>
        <p:sp>
          <p:nvSpPr>
            <p:cNvPr id="12" name="Rectangle 212"/>
            <p:cNvSpPr>
              <a:spLocks noChangeArrowheads="1"/>
            </p:cNvSpPr>
            <p:nvPr/>
          </p:nvSpPr>
          <p:spPr bwMode="auto">
            <a:xfrm>
              <a:off x="4800600" y="1052513"/>
              <a:ext cx="203200" cy="203200"/>
            </a:xfrm>
            <a:prstGeom prst="rect">
              <a:avLst/>
            </a:prstGeom>
            <a:solidFill>
              <a:srgbClr val="000066"/>
            </a:solidFill>
            <a:ln w="9525">
              <a:solidFill>
                <a:schemeClr val="tx1"/>
              </a:solidFill>
              <a:miter lim="800000"/>
              <a:headEnd/>
              <a:tailEnd/>
            </a:ln>
            <a:effectLst/>
          </p:spPr>
          <p:txBody>
            <a:bodyPr wrap="none" anchor="ctr"/>
            <a:lstStyle/>
            <a:p>
              <a:endParaRPr lang="en-US"/>
            </a:p>
          </p:txBody>
        </p:sp>
        <p:sp>
          <p:nvSpPr>
            <p:cNvPr id="13" name="Rectangle 213"/>
            <p:cNvSpPr>
              <a:spLocks noChangeArrowheads="1"/>
            </p:cNvSpPr>
            <p:nvPr/>
          </p:nvSpPr>
          <p:spPr bwMode="auto">
            <a:xfrm>
              <a:off x="6337300" y="1052513"/>
              <a:ext cx="203200" cy="203200"/>
            </a:xfrm>
            <a:prstGeom prst="rect">
              <a:avLst/>
            </a:prstGeom>
            <a:solidFill>
              <a:srgbClr val="217BFF"/>
            </a:solidFill>
            <a:ln w="9525">
              <a:solidFill>
                <a:schemeClr val="tx1"/>
              </a:solidFill>
              <a:miter lim="800000"/>
              <a:headEnd/>
              <a:tailEnd/>
            </a:ln>
            <a:effectLst/>
          </p:spPr>
          <p:txBody>
            <a:bodyPr wrap="none" anchor="ctr"/>
            <a:lstStyle/>
            <a:p>
              <a:endParaRPr lang="en-US"/>
            </a:p>
          </p:txBody>
        </p:sp>
        <p:sp>
          <p:nvSpPr>
            <p:cNvPr id="14" name="Text Box 216"/>
            <p:cNvSpPr txBox="1">
              <a:spLocks noChangeArrowheads="1"/>
            </p:cNvSpPr>
            <p:nvPr/>
          </p:nvSpPr>
          <p:spPr bwMode="auto">
            <a:xfrm>
              <a:off x="5026025" y="1001713"/>
              <a:ext cx="1090613" cy="304800"/>
            </a:xfrm>
            <a:prstGeom prst="rect">
              <a:avLst/>
            </a:prstGeom>
            <a:noFill/>
            <a:ln w="9525">
              <a:noFill/>
              <a:miter lim="800000"/>
              <a:headEnd/>
              <a:tailEnd/>
            </a:ln>
            <a:effectLst/>
          </p:spPr>
          <p:txBody>
            <a:bodyPr wrap="none">
              <a:spAutoFit/>
            </a:bodyPr>
            <a:lstStyle/>
            <a:p>
              <a:pPr eaLnBrk="0" hangingPunct="0"/>
              <a:r>
                <a:rPr lang="en-US" sz="1400" b="1">
                  <a:solidFill>
                    <a:srgbClr val="000000"/>
                  </a:solidFill>
                </a:rPr>
                <a:t>Control FS</a:t>
              </a:r>
            </a:p>
          </p:txBody>
        </p:sp>
        <p:sp>
          <p:nvSpPr>
            <p:cNvPr id="15" name="Text Box 217"/>
            <p:cNvSpPr txBox="1">
              <a:spLocks noChangeArrowheads="1"/>
            </p:cNvSpPr>
            <p:nvPr/>
          </p:nvSpPr>
          <p:spPr bwMode="auto">
            <a:xfrm>
              <a:off x="6588125" y="1001713"/>
              <a:ext cx="865188" cy="304800"/>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 FS</a:t>
              </a:r>
            </a:p>
          </p:txBody>
        </p:sp>
      </p:grpSp>
      <p:grpSp>
        <p:nvGrpSpPr>
          <p:cNvPr id="16" name="Group 231"/>
          <p:cNvGrpSpPr>
            <a:grpSpLocks/>
          </p:cNvGrpSpPr>
          <p:nvPr/>
        </p:nvGrpSpPr>
        <p:grpSpPr bwMode="auto">
          <a:xfrm>
            <a:off x="9742061" y="5046374"/>
            <a:ext cx="1287463" cy="244475"/>
            <a:chOff x="4873" y="1285"/>
            <a:chExt cx="811" cy="154"/>
          </a:xfrm>
        </p:grpSpPr>
        <p:grpSp>
          <p:nvGrpSpPr>
            <p:cNvPr id="17" name="Group 232"/>
            <p:cNvGrpSpPr>
              <a:grpSpLocks/>
            </p:cNvGrpSpPr>
            <p:nvPr/>
          </p:nvGrpSpPr>
          <p:grpSpPr bwMode="auto">
            <a:xfrm>
              <a:off x="4873" y="1295"/>
              <a:ext cx="811" cy="128"/>
              <a:chOff x="4873" y="1295"/>
              <a:chExt cx="811" cy="128"/>
            </a:xfrm>
          </p:grpSpPr>
          <p:sp>
            <p:nvSpPr>
              <p:cNvPr id="19" name="Oval 233"/>
              <p:cNvSpPr>
                <a:spLocks noChangeArrowheads="1"/>
              </p:cNvSpPr>
              <p:nvPr/>
            </p:nvSpPr>
            <p:spPr bwMode="auto">
              <a:xfrm>
                <a:off x="5248" y="1301"/>
                <a:ext cx="128" cy="118"/>
              </a:xfrm>
              <a:prstGeom prst="ellipse">
                <a:avLst/>
              </a:prstGeom>
              <a:solidFill>
                <a:srgbClr val="0000FF"/>
              </a:solidFill>
              <a:ln w="9525">
                <a:noFill/>
                <a:round/>
                <a:headEnd/>
                <a:tailEnd/>
              </a:ln>
              <a:effectLst/>
            </p:spPr>
            <p:txBody>
              <a:bodyPr wrap="none" anchor="ctr"/>
              <a:lstStyle/>
              <a:p>
                <a:endParaRPr lang="en-US"/>
              </a:p>
            </p:txBody>
          </p:sp>
          <p:sp>
            <p:nvSpPr>
              <p:cNvPr id="20" name="Line 234"/>
              <p:cNvSpPr>
                <a:spLocks noChangeShapeType="1"/>
              </p:cNvSpPr>
              <p:nvPr/>
            </p:nvSpPr>
            <p:spPr bwMode="auto">
              <a:xfrm>
                <a:off x="4873" y="1359"/>
                <a:ext cx="811" cy="0"/>
              </a:xfrm>
              <a:prstGeom prst="line">
                <a:avLst/>
              </a:prstGeom>
              <a:noFill/>
              <a:ln w="19050">
                <a:solidFill>
                  <a:srgbClr val="0000FF"/>
                </a:solidFill>
                <a:round/>
                <a:headEnd/>
                <a:tailEnd/>
              </a:ln>
              <a:effectLst/>
            </p:spPr>
            <p:txBody>
              <a:bodyPr/>
              <a:lstStyle/>
              <a:p>
                <a:endParaRPr lang="en-US"/>
              </a:p>
            </p:txBody>
          </p:sp>
          <p:sp>
            <p:nvSpPr>
              <p:cNvPr id="21" name="Line 235"/>
              <p:cNvSpPr>
                <a:spLocks noChangeShapeType="1"/>
              </p:cNvSpPr>
              <p:nvPr/>
            </p:nvSpPr>
            <p:spPr bwMode="auto">
              <a:xfrm>
                <a:off x="4928" y="1295"/>
                <a:ext cx="0" cy="128"/>
              </a:xfrm>
              <a:prstGeom prst="line">
                <a:avLst/>
              </a:prstGeom>
              <a:noFill/>
              <a:ln w="19050">
                <a:solidFill>
                  <a:srgbClr val="0000FF"/>
                </a:solidFill>
                <a:round/>
                <a:headEnd/>
                <a:tailEnd/>
              </a:ln>
              <a:effectLst/>
            </p:spPr>
            <p:txBody>
              <a:bodyPr/>
              <a:lstStyle/>
              <a:p>
                <a:endParaRPr lang="en-US"/>
              </a:p>
            </p:txBody>
          </p:sp>
          <p:sp>
            <p:nvSpPr>
              <p:cNvPr id="22" name="Line 236"/>
              <p:cNvSpPr>
                <a:spLocks noChangeShapeType="1"/>
              </p:cNvSpPr>
              <p:nvPr/>
            </p:nvSpPr>
            <p:spPr bwMode="auto">
              <a:xfrm>
                <a:off x="4987" y="1295"/>
                <a:ext cx="0" cy="128"/>
              </a:xfrm>
              <a:prstGeom prst="line">
                <a:avLst/>
              </a:prstGeom>
              <a:noFill/>
              <a:ln w="19050">
                <a:solidFill>
                  <a:srgbClr val="0000FF"/>
                </a:solidFill>
                <a:round/>
                <a:headEnd/>
                <a:tailEnd/>
              </a:ln>
              <a:effectLst/>
            </p:spPr>
            <p:txBody>
              <a:bodyPr/>
              <a:lstStyle/>
              <a:p>
                <a:endParaRPr lang="en-US"/>
              </a:p>
            </p:txBody>
          </p:sp>
          <p:sp>
            <p:nvSpPr>
              <p:cNvPr id="23" name="Line 237"/>
              <p:cNvSpPr>
                <a:spLocks noChangeShapeType="1"/>
              </p:cNvSpPr>
              <p:nvPr/>
            </p:nvSpPr>
            <p:spPr bwMode="auto">
              <a:xfrm>
                <a:off x="5649" y="1295"/>
                <a:ext cx="0" cy="128"/>
              </a:xfrm>
              <a:prstGeom prst="line">
                <a:avLst/>
              </a:prstGeom>
              <a:noFill/>
              <a:ln w="19050">
                <a:solidFill>
                  <a:srgbClr val="0000FF"/>
                </a:solidFill>
                <a:round/>
                <a:headEnd/>
                <a:tailEnd/>
              </a:ln>
              <a:effectLst/>
            </p:spPr>
            <p:txBody>
              <a:bodyPr/>
              <a:lstStyle/>
              <a:p>
                <a:endParaRPr lang="en-US"/>
              </a:p>
            </p:txBody>
          </p:sp>
          <p:sp>
            <p:nvSpPr>
              <p:cNvPr id="24" name="Line 238"/>
              <p:cNvSpPr>
                <a:spLocks noChangeShapeType="1"/>
              </p:cNvSpPr>
              <p:nvPr/>
            </p:nvSpPr>
            <p:spPr bwMode="auto">
              <a:xfrm>
                <a:off x="5600" y="1295"/>
                <a:ext cx="0" cy="128"/>
              </a:xfrm>
              <a:prstGeom prst="line">
                <a:avLst/>
              </a:prstGeom>
              <a:noFill/>
              <a:ln w="19050">
                <a:solidFill>
                  <a:srgbClr val="0000FF"/>
                </a:solidFill>
                <a:round/>
                <a:headEnd/>
                <a:tailEnd/>
              </a:ln>
              <a:effectLst/>
            </p:spPr>
            <p:txBody>
              <a:bodyPr/>
              <a:lstStyle/>
              <a:p>
                <a:endParaRPr lang="en-US"/>
              </a:p>
            </p:txBody>
          </p:sp>
        </p:grpSp>
        <p:sp>
          <p:nvSpPr>
            <p:cNvPr id="18" name="Text Box 239"/>
            <p:cNvSpPr txBox="1">
              <a:spLocks noChangeArrowheads="1"/>
            </p:cNvSpPr>
            <p:nvPr/>
          </p:nvSpPr>
          <p:spPr bwMode="auto">
            <a:xfrm>
              <a:off x="5202" y="1285"/>
              <a:ext cx="218" cy="154"/>
            </a:xfrm>
            <a:prstGeom prst="rect">
              <a:avLst/>
            </a:prstGeom>
            <a:noFill/>
            <a:ln w="9525">
              <a:noFill/>
              <a:miter lim="800000"/>
              <a:headEnd/>
              <a:tailEnd/>
            </a:ln>
            <a:effectLst/>
          </p:spPr>
          <p:txBody>
            <a:bodyPr wrap="none">
              <a:spAutoFit/>
            </a:bodyPr>
            <a:lstStyle/>
            <a:p>
              <a:r>
                <a:rPr lang="en-US" sz="1000">
                  <a:solidFill>
                    <a:schemeClr val="bg1"/>
                  </a:solidFill>
                </a:rPr>
                <a:t>FS</a:t>
              </a:r>
            </a:p>
          </p:txBody>
        </p:sp>
      </p:grpSp>
      <p:grpSp>
        <p:nvGrpSpPr>
          <p:cNvPr id="25" name="Group 240"/>
          <p:cNvGrpSpPr>
            <a:grpSpLocks/>
          </p:cNvGrpSpPr>
          <p:nvPr/>
        </p:nvGrpSpPr>
        <p:grpSpPr bwMode="auto">
          <a:xfrm>
            <a:off x="10169099" y="2219036"/>
            <a:ext cx="434975" cy="2511425"/>
            <a:chOff x="5257" y="2432"/>
            <a:chExt cx="274" cy="1582"/>
          </a:xfrm>
        </p:grpSpPr>
        <p:grpSp>
          <p:nvGrpSpPr>
            <p:cNvPr id="26" name="Group 241"/>
            <p:cNvGrpSpPr>
              <a:grpSpLocks/>
            </p:cNvGrpSpPr>
            <p:nvPr/>
          </p:nvGrpSpPr>
          <p:grpSpPr bwMode="auto">
            <a:xfrm>
              <a:off x="5257" y="2432"/>
              <a:ext cx="274" cy="1582"/>
              <a:chOff x="5257" y="2432"/>
              <a:chExt cx="274" cy="1582"/>
            </a:xfrm>
          </p:grpSpPr>
          <p:sp>
            <p:nvSpPr>
              <p:cNvPr id="28" name="Oval 242"/>
              <p:cNvSpPr>
                <a:spLocks noChangeArrowheads="1"/>
              </p:cNvSpPr>
              <p:nvPr/>
            </p:nvSpPr>
            <p:spPr bwMode="auto">
              <a:xfrm>
                <a:off x="5349" y="3109"/>
                <a:ext cx="91" cy="265"/>
              </a:xfrm>
              <a:prstGeom prst="ellipse">
                <a:avLst/>
              </a:prstGeom>
              <a:solidFill>
                <a:srgbClr val="FF0000"/>
              </a:solidFill>
              <a:ln w="9525">
                <a:noFill/>
                <a:round/>
                <a:headEnd/>
                <a:tailEnd/>
              </a:ln>
              <a:effectLst/>
            </p:spPr>
            <p:txBody>
              <a:bodyPr wrap="none" anchor="ctr"/>
              <a:lstStyle/>
              <a:p>
                <a:endParaRPr lang="en-US"/>
              </a:p>
            </p:txBody>
          </p:sp>
          <p:sp>
            <p:nvSpPr>
              <p:cNvPr id="29" name="Line 243"/>
              <p:cNvSpPr>
                <a:spLocks noChangeShapeType="1"/>
              </p:cNvSpPr>
              <p:nvPr/>
            </p:nvSpPr>
            <p:spPr bwMode="auto">
              <a:xfrm>
                <a:off x="5394" y="2432"/>
                <a:ext cx="0" cy="1582"/>
              </a:xfrm>
              <a:prstGeom prst="line">
                <a:avLst/>
              </a:prstGeom>
              <a:noFill/>
              <a:ln w="19050">
                <a:solidFill>
                  <a:srgbClr val="FF0000"/>
                </a:solidFill>
                <a:round/>
                <a:headEnd/>
                <a:tailEnd/>
              </a:ln>
              <a:effectLst/>
            </p:spPr>
            <p:txBody>
              <a:bodyPr/>
              <a:lstStyle/>
              <a:p>
                <a:endParaRPr lang="en-US"/>
              </a:p>
            </p:txBody>
          </p:sp>
          <p:sp>
            <p:nvSpPr>
              <p:cNvPr id="30" name="Line 244"/>
              <p:cNvSpPr>
                <a:spLocks noChangeShapeType="1"/>
              </p:cNvSpPr>
              <p:nvPr/>
            </p:nvSpPr>
            <p:spPr bwMode="auto">
              <a:xfrm>
                <a:off x="5257" y="2533"/>
                <a:ext cx="274" cy="0"/>
              </a:xfrm>
              <a:prstGeom prst="line">
                <a:avLst/>
              </a:prstGeom>
              <a:noFill/>
              <a:ln w="19050">
                <a:solidFill>
                  <a:srgbClr val="FF0000"/>
                </a:solidFill>
                <a:round/>
                <a:headEnd/>
                <a:tailEnd/>
              </a:ln>
              <a:effectLst/>
            </p:spPr>
            <p:txBody>
              <a:bodyPr/>
              <a:lstStyle/>
              <a:p>
                <a:endParaRPr lang="en-US"/>
              </a:p>
            </p:txBody>
          </p:sp>
          <p:sp>
            <p:nvSpPr>
              <p:cNvPr id="31" name="Line 245"/>
              <p:cNvSpPr>
                <a:spLocks noChangeShapeType="1"/>
              </p:cNvSpPr>
              <p:nvPr/>
            </p:nvSpPr>
            <p:spPr bwMode="auto">
              <a:xfrm>
                <a:off x="5276" y="2752"/>
                <a:ext cx="237" cy="0"/>
              </a:xfrm>
              <a:prstGeom prst="line">
                <a:avLst/>
              </a:prstGeom>
              <a:noFill/>
              <a:ln w="19050">
                <a:solidFill>
                  <a:srgbClr val="FF0000"/>
                </a:solidFill>
                <a:round/>
                <a:headEnd/>
                <a:tailEnd/>
              </a:ln>
              <a:effectLst/>
            </p:spPr>
            <p:txBody>
              <a:bodyPr/>
              <a:lstStyle/>
              <a:p>
                <a:endParaRPr lang="en-US"/>
              </a:p>
            </p:txBody>
          </p:sp>
          <p:sp>
            <p:nvSpPr>
              <p:cNvPr id="32" name="Line 246"/>
              <p:cNvSpPr>
                <a:spLocks noChangeShapeType="1"/>
              </p:cNvSpPr>
              <p:nvPr/>
            </p:nvSpPr>
            <p:spPr bwMode="auto">
              <a:xfrm>
                <a:off x="5303" y="3657"/>
                <a:ext cx="183" cy="0"/>
              </a:xfrm>
              <a:prstGeom prst="line">
                <a:avLst/>
              </a:prstGeom>
              <a:noFill/>
              <a:ln w="19050">
                <a:solidFill>
                  <a:srgbClr val="FF0000"/>
                </a:solidFill>
                <a:round/>
                <a:headEnd/>
                <a:tailEnd/>
              </a:ln>
              <a:effectLst/>
            </p:spPr>
            <p:txBody>
              <a:bodyPr/>
              <a:lstStyle/>
              <a:p>
                <a:endParaRPr lang="en-US"/>
              </a:p>
            </p:txBody>
          </p:sp>
          <p:sp>
            <p:nvSpPr>
              <p:cNvPr id="33" name="Line 247"/>
              <p:cNvSpPr>
                <a:spLocks noChangeShapeType="1"/>
              </p:cNvSpPr>
              <p:nvPr/>
            </p:nvSpPr>
            <p:spPr bwMode="auto">
              <a:xfrm>
                <a:off x="5298" y="3877"/>
                <a:ext cx="192" cy="0"/>
              </a:xfrm>
              <a:prstGeom prst="line">
                <a:avLst/>
              </a:prstGeom>
              <a:noFill/>
              <a:ln w="19050">
                <a:solidFill>
                  <a:srgbClr val="FF0000"/>
                </a:solidFill>
                <a:round/>
                <a:headEnd/>
                <a:tailEnd/>
              </a:ln>
              <a:effectLst/>
            </p:spPr>
            <p:txBody>
              <a:bodyPr/>
              <a:lstStyle/>
              <a:p>
                <a:endParaRPr lang="en-US"/>
              </a:p>
            </p:txBody>
          </p:sp>
        </p:grpSp>
        <p:sp>
          <p:nvSpPr>
            <p:cNvPr id="27" name="Text Box 248"/>
            <p:cNvSpPr txBox="1">
              <a:spLocks noChangeArrowheads="1"/>
            </p:cNvSpPr>
            <p:nvPr/>
          </p:nvSpPr>
          <p:spPr bwMode="auto">
            <a:xfrm>
              <a:off x="5306" y="3101"/>
              <a:ext cx="169" cy="289"/>
            </a:xfrm>
            <a:prstGeom prst="rect">
              <a:avLst/>
            </a:prstGeom>
            <a:noFill/>
            <a:ln w="9525">
              <a:noFill/>
              <a:miter lim="800000"/>
              <a:headEnd/>
              <a:tailEnd/>
            </a:ln>
            <a:effectLst/>
          </p:spPr>
          <p:txBody>
            <a:bodyPr wrap="none">
              <a:spAutoFit/>
            </a:bodyPr>
            <a:lstStyle/>
            <a:p>
              <a:pPr>
                <a:lnSpc>
                  <a:spcPct val="80000"/>
                </a:lnSpc>
              </a:pPr>
              <a:r>
                <a:rPr lang="en-US" sz="1000">
                  <a:solidFill>
                    <a:schemeClr val="bg1"/>
                  </a:solidFill>
                </a:rPr>
                <a:t>L</a:t>
              </a:r>
            </a:p>
            <a:p>
              <a:pPr>
                <a:lnSpc>
                  <a:spcPct val="80000"/>
                </a:lnSpc>
              </a:pPr>
              <a:r>
                <a:rPr lang="en-US" sz="1000">
                  <a:solidFill>
                    <a:schemeClr val="bg1"/>
                  </a:solidFill>
                </a:rPr>
                <a:t>T</a:t>
              </a:r>
            </a:p>
            <a:p>
              <a:pPr>
                <a:lnSpc>
                  <a:spcPct val="80000"/>
                </a:lnSpc>
              </a:pPr>
              <a:r>
                <a:rPr lang="en-US" sz="1000">
                  <a:solidFill>
                    <a:schemeClr val="bg1"/>
                  </a:solidFill>
                </a:rPr>
                <a:t>S</a:t>
              </a:r>
            </a:p>
          </p:txBody>
        </p:sp>
      </p:grpSp>
      <p:sp>
        <p:nvSpPr>
          <p:cNvPr id="34" name="Text Box 104"/>
          <p:cNvSpPr txBox="1">
            <a:spLocks noChangeArrowheads="1"/>
          </p:cNvSpPr>
          <p:nvPr/>
        </p:nvSpPr>
        <p:spPr bwMode="auto">
          <a:xfrm>
            <a:off x="3161002" y="3616948"/>
            <a:ext cx="668337" cy="366713"/>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latin typeface="BankGothic Md BT" pitchFamily="34" charset="0"/>
              </a:rPr>
              <a:t>LTS</a:t>
            </a:r>
          </a:p>
        </p:txBody>
      </p:sp>
      <p:sp>
        <p:nvSpPr>
          <p:cNvPr id="35" name="Text Box 91"/>
          <p:cNvSpPr txBox="1">
            <a:spLocks noChangeArrowheads="1"/>
          </p:cNvSpPr>
          <p:nvPr/>
        </p:nvSpPr>
        <p:spPr bwMode="auto">
          <a:xfrm>
            <a:off x="2900652" y="1307136"/>
            <a:ext cx="2159566" cy="369332"/>
          </a:xfrm>
          <a:prstGeom prst="rect">
            <a:avLst/>
          </a:prstGeom>
          <a:noFill/>
          <a:ln w="9525">
            <a:noFill/>
            <a:miter lim="800000"/>
            <a:headEnd/>
            <a:tailEnd/>
          </a:ln>
          <a:effectLst/>
        </p:spPr>
        <p:txBody>
          <a:bodyPr wrap="none">
            <a:spAutoFit/>
          </a:bodyPr>
          <a:lstStyle/>
          <a:p>
            <a:pPr eaLnBrk="0" hangingPunct="0"/>
            <a:r>
              <a:rPr lang="en-US" u="sng" dirty="0" err="1">
                <a:solidFill>
                  <a:srgbClr val="660066"/>
                </a:solidFill>
              </a:rPr>
              <a:t>mEPSC</a:t>
            </a:r>
            <a:r>
              <a:rPr lang="en-US" u="sng" dirty="0">
                <a:solidFill>
                  <a:srgbClr val="660066"/>
                </a:solidFill>
              </a:rPr>
              <a:t> Frequency</a:t>
            </a:r>
          </a:p>
        </p:txBody>
      </p:sp>
      <p:sp>
        <p:nvSpPr>
          <p:cNvPr id="36" name="Rectangle 32"/>
          <p:cNvSpPr>
            <a:spLocks noChangeArrowheads="1"/>
          </p:cNvSpPr>
          <p:nvPr/>
        </p:nvSpPr>
        <p:spPr bwMode="auto">
          <a:xfrm rot="16200000">
            <a:off x="1793602" y="2474250"/>
            <a:ext cx="1101264" cy="184666"/>
          </a:xfrm>
          <a:prstGeom prst="rect">
            <a:avLst/>
          </a:prstGeom>
          <a:noFill/>
          <a:ln w="9525">
            <a:noFill/>
            <a:miter lim="800000"/>
            <a:headEnd/>
            <a:tailEnd/>
          </a:ln>
        </p:spPr>
        <p:txBody>
          <a:bodyPr wrap="none" lIns="0" tIns="0" rIns="0" bIns="0">
            <a:spAutoFit/>
          </a:bodyPr>
          <a:lstStyle/>
          <a:p>
            <a:pPr eaLnBrk="0" hangingPunct="0"/>
            <a:r>
              <a:rPr lang="en-US" sz="1200" i="1" dirty="0">
                <a:solidFill>
                  <a:srgbClr val="000000"/>
                </a:solidFill>
              </a:rPr>
              <a:t>Frequency  (Hz)</a:t>
            </a:r>
            <a:endParaRPr lang="en-US" dirty="0"/>
          </a:p>
        </p:txBody>
      </p:sp>
      <p:grpSp>
        <p:nvGrpSpPr>
          <p:cNvPr id="37" name="Group 36"/>
          <p:cNvGrpSpPr/>
          <p:nvPr/>
        </p:nvGrpSpPr>
        <p:grpSpPr>
          <a:xfrm>
            <a:off x="5995226" y="1307136"/>
            <a:ext cx="3152238" cy="2676525"/>
            <a:chOff x="4582062" y="1595438"/>
            <a:chExt cx="3152238" cy="2676525"/>
          </a:xfrm>
        </p:grpSpPr>
        <p:sp>
          <p:nvSpPr>
            <p:cNvPr id="38" name="Rectangle 564"/>
            <p:cNvSpPr>
              <a:spLocks noChangeArrowheads="1"/>
            </p:cNvSpPr>
            <p:nvPr/>
          </p:nvSpPr>
          <p:spPr bwMode="auto">
            <a:xfrm>
              <a:off x="5367096" y="2943157"/>
              <a:ext cx="408801" cy="985811"/>
            </a:xfrm>
            <a:prstGeom prst="rect">
              <a:avLst/>
            </a:prstGeom>
            <a:solidFill>
              <a:srgbClr val="993300"/>
            </a:solidFill>
            <a:ln w="9525">
              <a:solidFill>
                <a:schemeClr val="tx1"/>
              </a:solidFill>
              <a:miter lim="800000"/>
              <a:headEnd/>
              <a:tailEnd/>
            </a:ln>
            <a:effectLst/>
          </p:spPr>
          <p:txBody>
            <a:bodyPr wrap="none" anchor="ctr"/>
            <a:lstStyle/>
            <a:p>
              <a:endParaRPr lang="en-US"/>
            </a:p>
          </p:txBody>
        </p:sp>
        <p:sp>
          <p:nvSpPr>
            <p:cNvPr id="39" name="Rectangle 566"/>
            <p:cNvSpPr>
              <a:spLocks noChangeArrowheads="1"/>
            </p:cNvSpPr>
            <p:nvPr/>
          </p:nvSpPr>
          <p:spPr bwMode="auto">
            <a:xfrm>
              <a:off x="5775897" y="2883024"/>
              <a:ext cx="410549" cy="1045944"/>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40" name="Rectangle 568"/>
            <p:cNvSpPr>
              <a:spLocks noChangeArrowheads="1"/>
            </p:cNvSpPr>
            <p:nvPr/>
          </p:nvSpPr>
          <p:spPr bwMode="auto">
            <a:xfrm>
              <a:off x="6596993" y="2332719"/>
              <a:ext cx="408801" cy="1596249"/>
            </a:xfrm>
            <a:prstGeom prst="rect">
              <a:avLst/>
            </a:prstGeom>
            <a:solidFill>
              <a:srgbClr val="000066"/>
            </a:solidFill>
            <a:ln w="9525">
              <a:solidFill>
                <a:schemeClr val="tx1"/>
              </a:solidFill>
              <a:miter lim="800000"/>
              <a:headEnd/>
              <a:tailEnd/>
            </a:ln>
            <a:effectLst/>
          </p:spPr>
          <p:txBody>
            <a:bodyPr wrap="none" anchor="ctr"/>
            <a:lstStyle/>
            <a:p>
              <a:endParaRPr lang="en-US"/>
            </a:p>
          </p:txBody>
        </p:sp>
        <p:sp>
          <p:nvSpPr>
            <p:cNvPr id="41" name="Rectangle 570"/>
            <p:cNvSpPr>
              <a:spLocks noChangeArrowheads="1"/>
            </p:cNvSpPr>
            <p:nvPr/>
          </p:nvSpPr>
          <p:spPr bwMode="auto">
            <a:xfrm>
              <a:off x="7005795" y="2420185"/>
              <a:ext cx="410549" cy="1508784"/>
            </a:xfrm>
            <a:prstGeom prst="rect">
              <a:avLst/>
            </a:prstGeom>
            <a:solidFill>
              <a:srgbClr val="217BFF"/>
            </a:solidFill>
            <a:ln w="9525">
              <a:solidFill>
                <a:schemeClr val="tx1"/>
              </a:solidFill>
              <a:miter lim="800000"/>
              <a:headEnd/>
              <a:tailEnd/>
            </a:ln>
            <a:effectLst/>
          </p:spPr>
          <p:txBody>
            <a:bodyPr wrap="none" anchor="ctr"/>
            <a:lstStyle/>
            <a:p>
              <a:endParaRPr lang="en-US"/>
            </a:p>
          </p:txBody>
        </p:sp>
        <p:sp>
          <p:nvSpPr>
            <p:cNvPr id="42" name="Freeform 572"/>
            <p:cNvSpPr>
              <a:spLocks noEditPoints="1"/>
            </p:cNvSpPr>
            <p:nvPr/>
          </p:nvSpPr>
          <p:spPr bwMode="auto">
            <a:xfrm>
              <a:off x="5550533" y="2899424"/>
              <a:ext cx="50664" cy="43733"/>
            </a:xfrm>
            <a:custGeom>
              <a:avLst/>
              <a:gdLst/>
              <a:ahLst/>
              <a:cxnLst>
                <a:cxn ang="0">
                  <a:pos x="14" y="24"/>
                </a:cxn>
                <a:cxn ang="0">
                  <a:pos x="14" y="24"/>
                </a:cxn>
                <a:cxn ang="0">
                  <a:pos x="14" y="0"/>
                </a:cxn>
                <a:cxn ang="0">
                  <a:pos x="14" y="24"/>
                </a:cxn>
                <a:cxn ang="0">
                  <a:pos x="0" y="0"/>
                </a:cxn>
                <a:cxn ang="0">
                  <a:pos x="29" y="0"/>
                </a:cxn>
                <a:cxn ang="0">
                  <a:pos x="0" y="0"/>
                </a:cxn>
              </a:cxnLst>
              <a:rect l="0" t="0" r="r" b="b"/>
              <a:pathLst>
                <a:path w="29" h="24">
                  <a:moveTo>
                    <a:pt x="14" y="24"/>
                  </a:moveTo>
                  <a:lnTo>
                    <a:pt x="14" y="24"/>
                  </a:lnTo>
                  <a:lnTo>
                    <a:pt x="14" y="0"/>
                  </a:lnTo>
                  <a:lnTo>
                    <a:pt x="14" y="24"/>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73"/>
            <p:cNvSpPr>
              <a:spLocks noEditPoints="1"/>
            </p:cNvSpPr>
            <p:nvPr/>
          </p:nvSpPr>
          <p:spPr bwMode="auto">
            <a:xfrm>
              <a:off x="5550533" y="2899424"/>
              <a:ext cx="50664" cy="43733"/>
            </a:xfrm>
            <a:custGeom>
              <a:avLst/>
              <a:gdLst/>
              <a:ahLst/>
              <a:cxnLst>
                <a:cxn ang="0">
                  <a:pos x="14" y="24"/>
                </a:cxn>
                <a:cxn ang="0">
                  <a:pos x="14" y="0"/>
                </a:cxn>
                <a:cxn ang="0">
                  <a:pos x="19" y="0"/>
                </a:cxn>
                <a:cxn ang="0">
                  <a:pos x="19" y="24"/>
                </a:cxn>
                <a:cxn ang="0">
                  <a:pos x="14" y="24"/>
                </a:cxn>
                <a:cxn ang="0">
                  <a:pos x="0" y="0"/>
                </a:cxn>
                <a:cxn ang="0">
                  <a:pos x="29" y="0"/>
                </a:cxn>
                <a:cxn ang="0">
                  <a:pos x="29" y="5"/>
                </a:cxn>
                <a:cxn ang="0">
                  <a:pos x="0" y="5"/>
                </a:cxn>
                <a:cxn ang="0">
                  <a:pos x="0" y="0"/>
                </a:cxn>
              </a:cxnLst>
              <a:rect l="0" t="0" r="r" b="b"/>
              <a:pathLst>
                <a:path w="29" h="24">
                  <a:moveTo>
                    <a:pt x="14" y="24"/>
                  </a:moveTo>
                  <a:lnTo>
                    <a:pt x="14" y="0"/>
                  </a:lnTo>
                  <a:lnTo>
                    <a:pt x="19" y="0"/>
                  </a:lnTo>
                  <a:lnTo>
                    <a:pt x="19" y="24"/>
                  </a:lnTo>
                  <a:lnTo>
                    <a:pt x="14" y="24"/>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574"/>
            <p:cNvSpPr>
              <a:spLocks noEditPoints="1"/>
            </p:cNvSpPr>
            <p:nvPr/>
          </p:nvSpPr>
          <p:spPr bwMode="auto">
            <a:xfrm>
              <a:off x="5961080" y="2848403"/>
              <a:ext cx="48916" cy="34621"/>
            </a:xfrm>
            <a:custGeom>
              <a:avLst/>
              <a:gdLst/>
              <a:ahLst/>
              <a:cxnLst>
                <a:cxn ang="0">
                  <a:pos x="14" y="19"/>
                </a:cxn>
                <a:cxn ang="0">
                  <a:pos x="14" y="19"/>
                </a:cxn>
                <a:cxn ang="0">
                  <a:pos x="14" y="0"/>
                </a:cxn>
                <a:cxn ang="0">
                  <a:pos x="14" y="19"/>
                </a:cxn>
                <a:cxn ang="0">
                  <a:pos x="0" y="0"/>
                </a:cxn>
                <a:cxn ang="0">
                  <a:pos x="28" y="0"/>
                </a:cxn>
                <a:cxn ang="0">
                  <a:pos x="0" y="0"/>
                </a:cxn>
              </a:cxnLst>
              <a:rect l="0" t="0" r="r" b="b"/>
              <a:pathLst>
                <a:path w="28" h="19">
                  <a:moveTo>
                    <a:pt x="14" y="19"/>
                  </a:moveTo>
                  <a:lnTo>
                    <a:pt x="14" y="19"/>
                  </a:lnTo>
                  <a:lnTo>
                    <a:pt x="14" y="0"/>
                  </a:lnTo>
                  <a:lnTo>
                    <a:pt x="14" y="19"/>
                  </a:lnTo>
                  <a:close/>
                  <a:moveTo>
                    <a:pt x="0" y="0"/>
                  </a:moveTo>
                  <a:lnTo>
                    <a:pt x="28"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575"/>
            <p:cNvSpPr>
              <a:spLocks noEditPoints="1"/>
            </p:cNvSpPr>
            <p:nvPr/>
          </p:nvSpPr>
          <p:spPr bwMode="auto">
            <a:xfrm>
              <a:off x="5961080" y="2848403"/>
              <a:ext cx="48916" cy="34621"/>
            </a:xfrm>
            <a:custGeom>
              <a:avLst/>
              <a:gdLst/>
              <a:ahLst/>
              <a:cxnLst>
                <a:cxn ang="0">
                  <a:pos x="14" y="19"/>
                </a:cxn>
                <a:cxn ang="0">
                  <a:pos x="14" y="0"/>
                </a:cxn>
                <a:cxn ang="0">
                  <a:pos x="19" y="0"/>
                </a:cxn>
                <a:cxn ang="0">
                  <a:pos x="19" y="19"/>
                </a:cxn>
                <a:cxn ang="0">
                  <a:pos x="14" y="19"/>
                </a:cxn>
                <a:cxn ang="0">
                  <a:pos x="0" y="0"/>
                </a:cxn>
                <a:cxn ang="0">
                  <a:pos x="28" y="0"/>
                </a:cxn>
                <a:cxn ang="0">
                  <a:pos x="28" y="4"/>
                </a:cxn>
                <a:cxn ang="0">
                  <a:pos x="0" y="4"/>
                </a:cxn>
                <a:cxn ang="0">
                  <a:pos x="0" y="0"/>
                </a:cxn>
              </a:cxnLst>
              <a:rect l="0" t="0" r="r" b="b"/>
              <a:pathLst>
                <a:path w="28" h="19">
                  <a:moveTo>
                    <a:pt x="14" y="19"/>
                  </a:moveTo>
                  <a:lnTo>
                    <a:pt x="14" y="0"/>
                  </a:lnTo>
                  <a:lnTo>
                    <a:pt x="19" y="0"/>
                  </a:lnTo>
                  <a:lnTo>
                    <a:pt x="19" y="19"/>
                  </a:lnTo>
                  <a:lnTo>
                    <a:pt x="14" y="19"/>
                  </a:lnTo>
                  <a:close/>
                  <a:moveTo>
                    <a:pt x="0" y="0"/>
                  </a:moveTo>
                  <a:lnTo>
                    <a:pt x="28" y="0"/>
                  </a:lnTo>
                  <a:lnTo>
                    <a:pt x="28"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576"/>
            <p:cNvSpPr>
              <a:spLocks noEditPoints="1"/>
            </p:cNvSpPr>
            <p:nvPr/>
          </p:nvSpPr>
          <p:spPr bwMode="auto">
            <a:xfrm>
              <a:off x="6789165" y="2288986"/>
              <a:ext cx="48916" cy="43733"/>
            </a:xfrm>
            <a:custGeom>
              <a:avLst/>
              <a:gdLst/>
              <a:ahLst/>
              <a:cxnLst>
                <a:cxn ang="0">
                  <a:pos x="14" y="24"/>
                </a:cxn>
                <a:cxn ang="0">
                  <a:pos x="14" y="24"/>
                </a:cxn>
                <a:cxn ang="0">
                  <a:pos x="14" y="0"/>
                </a:cxn>
                <a:cxn ang="0">
                  <a:pos x="14" y="24"/>
                </a:cxn>
                <a:cxn ang="0">
                  <a:pos x="0" y="0"/>
                </a:cxn>
                <a:cxn ang="0">
                  <a:pos x="28" y="0"/>
                </a:cxn>
                <a:cxn ang="0">
                  <a:pos x="0" y="0"/>
                </a:cxn>
              </a:cxnLst>
              <a:rect l="0" t="0" r="r" b="b"/>
              <a:pathLst>
                <a:path w="28" h="24">
                  <a:moveTo>
                    <a:pt x="14" y="24"/>
                  </a:moveTo>
                  <a:lnTo>
                    <a:pt x="14" y="24"/>
                  </a:lnTo>
                  <a:lnTo>
                    <a:pt x="14" y="0"/>
                  </a:lnTo>
                  <a:lnTo>
                    <a:pt x="14" y="24"/>
                  </a:lnTo>
                  <a:close/>
                  <a:moveTo>
                    <a:pt x="0" y="0"/>
                  </a:moveTo>
                  <a:lnTo>
                    <a:pt x="28"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77"/>
            <p:cNvSpPr>
              <a:spLocks noEditPoints="1"/>
            </p:cNvSpPr>
            <p:nvPr/>
          </p:nvSpPr>
          <p:spPr bwMode="auto">
            <a:xfrm>
              <a:off x="6789165" y="2288986"/>
              <a:ext cx="48916" cy="43733"/>
            </a:xfrm>
            <a:custGeom>
              <a:avLst/>
              <a:gdLst/>
              <a:ahLst/>
              <a:cxnLst>
                <a:cxn ang="0">
                  <a:pos x="14" y="24"/>
                </a:cxn>
                <a:cxn ang="0">
                  <a:pos x="14" y="0"/>
                </a:cxn>
                <a:cxn ang="0">
                  <a:pos x="19" y="0"/>
                </a:cxn>
                <a:cxn ang="0">
                  <a:pos x="19" y="24"/>
                </a:cxn>
                <a:cxn ang="0">
                  <a:pos x="14" y="24"/>
                </a:cxn>
                <a:cxn ang="0">
                  <a:pos x="0" y="0"/>
                </a:cxn>
                <a:cxn ang="0">
                  <a:pos x="28" y="0"/>
                </a:cxn>
                <a:cxn ang="0">
                  <a:pos x="28" y="5"/>
                </a:cxn>
                <a:cxn ang="0">
                  <a:pos x="0" y="5"/>
                </a:cxn>
                <a:cxn ang="0">
                  <a:pos x="0" y="0"/>
                </a:cxn>
              </a:cxnLst>
              <a:rect l="0" t="0" r="r" b="b"/>
              <a:pathLst>
                <a:path w="28" h="24">
                  <a:moveTo>
                    <a:pt x="14" y="24"/>
                  </a:moveTo>
                  <a:lnTo>
                    <a:pt x="14" y="0"/>
                  </a:lnTo>
                  <a:lnTo>
                    <a:pt x="19" y="0"/>
                  </a:lnTo>
                  <a:lnTo>
                    <a:pt x="19" y="24"/>
                  </a:lnTo>
                  <a:lnTo>
                    <a:pt x="14" y="24"/>
                  </a:lnTo>
                  <a:close/>
                  <a:moveTo>
                    <a:pt x="0" y="0"/>
                  </a:moveTo>
                  <a:lnTo>
                    <a:pt x="28" y="0"/>
                  </a:lnTo>
                  <a:lnTo>
                    <a:pt x="28"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78"/>
            <p:cNvSpPr>
              <a:spLocks noEditPoints="1"/>
            </p:cNvSpPr>
            <p:nvPr/>
          </p:nvSpPr>
          <p:spPr bwMode="auto">
            <a:xfrm>
              <a:off x="7197966" y="2332719"/>
              <a:ext cx="50664" cy="87466"/>
            </a:xfrm>
            <a:custGeom>
              <a:avLst/>
              <a:gdLst/>
              <a:ahLst/>
              <a:cxnLst>
                <a:cxn ang="0">
                  <a:pos x="15" y="48"/>
                </a:cxn>
                <a:cxn ang="0">
                  <a:pos x="15" y="48"/>
                </a:cxn>
                <a:cxn ang="0">
                  <a:pos x="15" y="0"/>
                </a:cxn>
                <a:cxn ang="0">
                  <a:pos x="15" y="48"/>
                </a:cxn>
                <a:cxn ang="0">
                  <a:pos x="0" y="0"/>
                </a:cxn>
                <a:cxn ang="0">
                  <a:pos x="29" y="0"/>
                </a:cxn>
                <a:cxn ang="0">
                  <a:pos x="0" y="0"/>
                </a:cxn>
              </a:cxnLst>
              <a:rect l="0" t="0" r="r" b="b"/>
              <a:pathLst>
                <a:path w="29" h="48">
                  <a:moveTo>
                    <a:pt x="15" y="48"/>
                  </a:moveTo>
                  <a:lnTo>
                    <a:pt x="15" y="48"/>
                  </a:lnTo>
                  <a:lnTo>
                    <a:pt x="15" y="0"/>
                  </a:lnTo>
                  <a:lnTo>
                    <a:pt x="15" y="48"/>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79"/>
            <p:cNvSpPr>
              <a:spLocks noEditPoints="1"/>
            </p:cNvSpPr>
            <p:nvPr/>
          </p:nvSpPr>
          <p:spPr bwMode="auto">
            <a:xfrm>
              <a:off x="7197966" y="2332719"/>
              <a:ext cx="50664" cy="87466"/>
            </a:xfrm>
            <a:custGeom>
              <a:avLst/>
              <a:gdLst/>
              <a:ahLst/>
              <a:cxnLst>
                <a:cxn ang="0">
                  <a:pos x="15" y="48"/>
                </a:cxn>
                <a:cxn ang="0">
                  <a:pos x="15" y="0"/>
                </a:cxn>
                <a:cxn ang="0">
                  <a:pos x="19" y="0"/>
                </a:cxn>
                <a:cxn ang="0">
                  <a:pos x="19" y="48"/>
                </a:cxn>
                <a:cxn ang="0">
                  <a:pos x="15" y="48"/>
                </a:cxn>
                <a:cxn ang="0">
                  <a:pos x="0" y="0"/>
                </a:cxn>
                <a:cxn ang="0">
                  <a:pos x="29" y="0"/>
                </a:cxn>
                <a:cxn ang="0">
                  <a:pos x="29" y="5"/>
                </a:cxn>
                <a:cxn ang="0">
                  <a:pos x="0" y="5"/>
                </a:cxn>
                <a:cxn ang="0">
                  <a:pos x="0" y="0"/>
                </a:cxn>
              </a:cxnLst>
              <a:rect l="0" t="0" r="r" b="b"/>
              <a:pathLst>
                <a:path w="29" h="48">
                  <a:moveTo>
                    <a:pt x="15" y="48"/>
                  </a:moveTo>
                  <a:lnTo>
                    <a:pt x="15" y="0"/>
                  </a:lnTo>
                  <a:lnTo>
                    <a:pt x="19" y="0"/>
                  </a:lnTo>
                  <a:lnTo>
                    <a:pt x="19" y="48"/>
                  </a:lnTo>
                  <a:lnTo>
                    <a:pt x="15" y="48"/>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80"/>
            <p:cNvSpPr>
              <a:spLocks/>
            </p:cNvSpPr>
            <p:nvPr/>
          </p:nvSpPr>
          <p:spPr bwMode="auto">
            <a:xfrm>
              <a:off x="5057875" y="2097655"/>
              <a:ext cx="15724" cy="1831313"/>
            </a:xfrm>
            <a:custGeom>
              <a:avLst/>
              <a:gdLst/>
              <a:ahLst/>
              <a:cxnLst>
                <a:cxn ang="0">
                  <a:pos x="0" y="1005"/>
                </a:cxn>
                <a:cxn ang="0">
                  <a:pos x="4" y="0"/>
                </a:cxn>
                <a:cxn ang="0">
                  <a:pos x="9" y="0"/>
                </a:cxn>
                <a:cxn ang="0">
                  <a:pos x="4" y="1005"/>
                </a:cxn>
                <a:cxn ang="0">
                  <a:pos x="0" y="1005"/>
                </a:cxn>
              </a:cxnLst>
              <a:rect l="0" t="0" r="r" b="b"/>
              <a:pathLst>
                <a:path w="9" h="1005">
                  <a:moveTo>
                    <a:pt x="0" y="1005"/>
                  </a:moveTo>
                  <a:lnTo>
                    <a:pt x="4" y="0"/>
                  </a:lnTo>
                  <a:lnTo>
                    <a:pt x="9" y="0"/>
                  </a:lnTo>
                  <a:lnTo>
                    <a:pt x="4" y="1005"/>
                  </a:lnTo>
                  <a:lnTo>
                    <a:pt x="0" y="1005"/>
                  </a:lnTo>
                  <a:close/>
                </a:path>
              </a:pathLst>
            </a:custGeom>
            <a:solidFill>
              <a:srgbClr val="000000"/>
            </a:solid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81"/>
            <p:cNvSpPr>
              <a:spLocks noEditPoints="1"/>
            </p:cNvSpPr>
            <p:nvPr/>
          </p:nvSpPr>
          <p:spPr bwMode="auto">
            <a:xfrm>
              <a:off x="5022935" y="2097655"/>
              <a:ext cx="34940" cy="1840424"/>
            </a:xfrm>
            <a:custGeom>
              <a:avLst/>
              <a:gdLst/>
              <a:ahLst/>
              <a:cxnLst>
                <a:cxn ang="0">
                  <a:pos x="0" y="1005"/>
                </a:cxn>
                <a:cxn ang="0">
                  <a:pos x="20" y="1005"/>
                </a:cxn>
                <a:cxn ang="0">
                  <a:pos x="20" y="1010"/>
                </a:cxn>
                <a:cxn ang="0">
                  <a:pos x="0" y="1010"/>
                </a:cxn>
                <a:cxn ang="0">
                  <a:pos x="0" y="1005"/>
                </a:cxn>
                <a:cxn ang="0">
                  <a:pos x="0" y="862"/>
                </a:cxn>
                <a:cxn ang="0">
                  <a:pos x="20" y="862"/>
                </a:cxn>
                <a:cxn ang="0">
                  <a:pos x="20" y="867"/>
                </a:cxn>
                <a:cxn ang="0">
                  <a:pos x="0" y="867"/>
                </a:cxn>
                <a:cxn ang="0">
                  <a:pos x="0" y="862"/>
                </a:cxn>
                <a:cxn ang="0">
                  <a:pos x="0" y="718"/>
                </a:cxn>
                <a:cxn ang="0">
                  <a:pos x="20" y="718"/>
                </a:cxn>
                <a:cxn ang="0">
                  <a:pos x="20" y="723"/>
                </a:cxn>
                <a:cxn ang="0">
                  <a:pos x="0" y="723"/>
                </a:cxn>
                <a:cxn ang="0">
                  <a:pos x="0" y="718"/>
                </a:cxn>
                <a:cxn ang="0">
                  <a:pos x="0" y="574"/>
                </a:cxn>
                <a:cxn ang="0">
                  <a:pos x="20" y="574"/>
                </a:cxn>
                <a:cxn ang="0">
                  <a:pos x="20" y="579"/>
                </a:cxn>
                <a:cxn ang="0">
                  <a:pos x="0" y="579"/>
                </a:cxn>
                <a:cxn ang="0">
                  <a:pos x="0" y="574"/>
                </a:cxn>
                <a:cxn ang="0">
                  <a:pos x="0" y="431"/>
                </a:cxn>
                <a:cxn ang="0">
                  <a:pos x="20" y="431"/>
                </a:cxn>
                <a:cxn ang="0">
                  <a:pos x="20" y="436"/>
                </a:cxn>
                <a:cxn ang="0">
                  <a:pos x="0" y="436"/>
                </a:cxn>
                <a:cxn ang="0">
                  <a:pos x="0" y="431"/>
                </a:cxn>
                <a:cxn ang="0">
                  <a:pos x="0" y="287"/>
                </a:cxn>
                <a:cxn ang="0">
                  <a:pos x="20" y="287"/>
                </a:cxn>
                <a:cxn ang="0">
                  <a:pos x="20" y="292"/>
                </a:cxn>
                <a:cxn ang="0">
                  <a:pos x="0" y="292"/>
                </a:cxn>
                <a:cxn ang="0">
                  <a:pos x="0" y="287"/>
                </a:cxn>
                <a:cxn ang="0">
                  <a:pos x="0" y="143"/>
                </a:cxn>
                <a:cxn ang="0">
                  <a:pos x="20" y="143"/>
                </a:cxn>
                <a:cxn ang="0">
                  <a:pos x="20" y="148"/>
                </a:cxn>
                <a:cxn ang="0">
                  <a:pos x="0" y="148"/>
                </a:cxn>
                <a:cxn ang="0">
                  <a:pos x="0" y="143"/>
                </a:cxn>
                <a:cxn ang="0">
                  <a:pos x="0" y="0"/>
                </a:cxn>
                <a:cxn ang="0">
                  <a:pos x="20" y="0"/>
                </a:cxn>
                <a:cxn ang="0">
                  <a:pos x="20" y="5"/>
                </a:cxn>
                <a:cxn ang="0">
                  <a:pos x="0" y="5"/>
                </a:cxn>
                <a:cxn ang="0">
                  <a:pos x="0" y="0"/>
                </a:cxn>
              </a:cxnLst>
              <a:rect l="0" t="0" r="r" b="b"/>
              <a:pathLst>
                <a:path w="20" h="1010">
                  <a:moveTo>
                    <a:pt x="0" y="1005"/>
                  </a:moveTo>
                  <a:lnTo>
                    <a:pt x="20" y="1005"/>
                  </a:lnTo>
                  <a:lnTo>
                    <a:pt x="20" y="1010"/>
                  </a:lnTo>
                  <a:lnTo>
                    <a:pt x="0" y="1010"/>
                  </a:lnTo>
                  <a:lnTo>
                    <a:pt x="0" y="1005"/>
                  </a:lnTo>
                  <a:close/>
                  <a:moveTo>
                    <a:pt x="0" y="862"/>
                  </a:moveTo>
                  <a:lnTo>
                    <a:pt x="20" y="862"/>
                  </a:lnTo>
                  <a:lnTo>
                    <a:pt x="20" y="867"/>
                  </a:lnTo>
                  <a:lnTo>
                    <a:pt x="0" y="867"/>
                  </a:lnTo>
                  <a:lnTo>
                    <a:pt x="0" y="862"/>
                  </a:lnTo>
                  <a:close/>
                  <a:moveTo>
                    <a:pt x="0" y="718"/>
                  </a:moveTo>
                  <a:lnTo>
                    <a:pt x="20" y="718"/>
                  </a:lnTo>
                  <a:lnTo>
                    <a:pt x="20" y="723"/>
                  </a:lnTo>
                  <a:lnTo>
                    <a:pt x="0" y="723"/>
                  </a:lnTo>
                  <a:lnTo>
                    <a:pt x="0" y="718"/>
                  </a:lnTo>
                  <a:close/>
                  <a:moveTo>
                    <a:pt x="0" y="574"/>
                  </a:moveTo>
                  <a:lnTo>
                    <a:pt x="20" y="574"/>
                  </a:lnTo>
                  <a:lnTo>
                    <a:pt x="20" y="579"/>
                  </a:lnTo>
                  <a:lnTo>
                    <a:pt x="0" y="579"/>
                  </a:lnTo>
                  <a:lnTo>
                    <a:pt x="0" y="574"/>
                  </a:lnTo>
                  <a:close/>
                  <a:moveTo>
                    <a:pt x="0" y="431"/>
                  </a:moveTo>
                  <a:lnTo>
                    <a:pt x="20" y="431"/>
                  </a:lnTo>
                  <a:lnTo>
                    <a:pt x="20" y="436"/>
                  </a:lnTo>
                  <a:lnTo>
                    <a:pt x="0" y="436"/>
                  </a:lnTo>
                  <a:lnTo>
                    <a:pt x="0" y="431"/>
                  </a:lnTo>
                  <a:close/>
                  <a:moveTo>
                    <a:pt x="0" y="287"/>
                  </a:moveTo>
                  <a:lnTo>
                    <a:pt x="20" y="287"/>
                  </a:lnTo>
                  <a:lnTo>
                    <a:pt x="20" y="292"/>
                  </a:lnTo>
                  <a:lnTo>
                    <a:pt x="0" y="292"/>
                  </a:lnTo>
                  <a:lnTo>
                    <a:pt x="0" y="287"/>
                  </a:lnTo>
                  <a:close/>
                  <a:moveTo>
                    <a:pt x="0" y="143"/>
                  </a:moveTo>
                  <a:lnTo>
                    <a:pt x="20" y="143"/>
                  </a:lnTo>
                  <a:lnTo>
                    <a:pt x="20" y="148"/>
                  </a:lnTo>
                  <a:lnTo>
                    <a:pt x="0" y="148"/>
                  </a:lnTo>
                  <a:lnTo>
                    <a:pt x="0" y="143"/>
                  </a:lnTo>
                  <a:close/>
                  <a:moveTo>
                    <a:pt x="0" y="0"/>
                  </a:moveTo>
                  <a:lnTo>
                    <a:pt x="20" y="0"/>
                  </a:lnTo>
                  <a:lnTo>
                    <a:pt x="20" y="5"/>
                  </a:lnTo>
                  <a:lnTo>
                    <a:pt x="0" y="5"/>
                  </a:lnTo>
                  <a:lnTo>
                    <a:pt x="0" y="0"/>
                  </a:lnTo>
                  <a:close/>
                </a:path>
              </a:pathLst>
            </a:custGeom>
            <a:solidFill>
              <a:srgbClr val="000000"/>
            </a:solid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582"/>
            <p:cNvSpPr>
              <a:spLocks noChangeArrowheads="1"/>
            </p:cNvSpPr>
            <p:nvPr/>
          </p:nvSpPr>
          <p:spPr bwMode="auto">
            <a:xfrm>
              <a:off x="5057875" y="3928968"/>
              <a:ext cx="2667691" cy="9110"/>
            </a:xfrm>
            <a:prstGeom prst="rect">
              <a:avLst/>
            </a:prstGeom>
            <a:solidFill>
              <a:srgbClr val="000000"/>
            </a:solidFill>
            <a:ln w="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83"/>
            <p:cNvSpPr>
              <a:spLocks noEditPoints="1"/>
            </p:cNvSpPr>
            <p:nvPr/>
          </p:nvSpPr>
          <p:spPr bwMode="auto">
            <a:xfrm>
              <a:off x="5057875" y="3928968"/>
              <a:ext cx="2676425" cy="27332"/>
            </a:xfrm>
            <a:custGeom>
              <a:avLst/>
              <a:gdLst/>
              <a:ahLst/>
              <a:cxnLst>
                <a:cxn ang="0">
                  <a:pos x="4" y="0"/>
                </a:cxn>
                <a:cxn ang="0">
                  <a:pos x="4" y="15"/>
                </a:cxn>
                <a:cxn ang="0">
                  <a:pos x="0" y="15"/>
                </a:cxn>
                <a:cxn ang="0">
                  <a:pos x="0" y="0"/>
                </a:cxn>
                <a:cxn ang="0">
                  <a:pos x="4" y="0"/>
                </a:cxn>
                <a:cxn ang="0">
                  <a:pos x="1532" y="0"/>
                </a:cxn>
                <a:cxn ang="0">
                  <a:pos x="1532" y="15"/>
                </a:cxn>
                <a:cxn ang="0">
                  <a:pos x="1527" y="15"/>
                </a:cxn>
                <a:cxn ang="0">
                  <a:pos x="1527" y="0"/>
                </a:cxn>
                <a:cxn ang="0">
                  <a:pos x="1532" y="0"/>
                </a:cxn>
              </a:cxnLst>
              <a:rect l="0" t="0" r="r" b="b"/>
              <a:pathLst>
                <a:path w="1532" h="15">
                  <a:moveTo>
                    <a:pt x="4" y="0"/>
                  </a:moveTo>
                  <a:lnTo>
                    <a:pt x="4" y="15"/>
                  </a:lnTo>
                  <a:lnTo>
                    <a:pt x="0" y="15"/>
                  </a:lnTo>
                  <a:lnTo>
                    <a:pt x="0" y="0"/>
                  </a:lnTo>
                  <a:lnTo>
                    <a:pt x="4" y="0"/>
                  </a:lnTo>
                  <a:close/>
                  <a:moveTo>
                    <a:pt x="1532" y="0"/>
                  </a:moveTo>
                  <a:lnTo>
                    <a:pt x="1532" y="15"/>
                  </a:lnTo>
                  <a:lnTo>
                    <a:pt x="1527" y="15"/>
                  </a:lnTo>
                  <a:lnTo>
                    <a:pt x="1527" y="0"/>
                  </a:lnTo>
                  <a:lnTo>
                    <a:pt x="1532" y="0"/>
                  </a:lnTo>
                  <a:close/>
                </a:path>
              </a:pathLst>
            </a:custGeom>
            <a:solidFill>
              <a:srgbClr val="000000"/>
            </a:solid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4" name="Group 640"/>
            <p:cNvGrpSpPr/>
            <p:nvPr/>
          </p:nvGrpSpPr>
          <p:grpSpPr>
            <a:xfrm>
              <a:off x="4830763" y="2019300"/>
              <a:ext cx="155238" cy="2009775"/>
              <a:chOff x="4792663" y="1758950"/>
              <a:chExt cx="141064" cy="1750913"/>
            </a:xfrm>
          </p:grpSpPr>
          <p:sp>
            <p:nvSpPr>
              <p:cNvPr id="59" name="Rectangle 584"/>
              <p:cNvSpPr>
                <a:spLocks noChangeArrowheads="1"/>
              </p:cNvSpPr>
              <p:nvPr/>
            </p:nvSpPr>
            <p:spPr bwMode="auto">
              <a:xfrm>
                <a:off x="4854575" y="3355975"/>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0</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0" name="Rectangle 585"/>
              <p:cNvSpPr>
                <a:spLocks noChangeArrowheads="1"/>
              </p:cNvSpPr>
              <p:nvPr/>
            </p:nvSpPr>
            <p:spPr bwMode="auto">
              <a:xfrm>
                <a:off x="4854575" y="3127375"/>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5</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1" name="Rectangle 586"/>
              <p:cNvSpPr>
                <a:spLocks noChangeArrowheads="1"/>
              </p:cNvSpPr>
              <p:nvPr/>
            </p:nvSpPr>
            <p:spPr bwMode="auto">
              <a:xfrm>
                <a:off x="4792663" y="2898775"/>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10</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2" name="Rectangle 587"/>
              <p:cNvSpPr>
                <a:spLocks noChangeArrowheads="1"/>
              </p:cNvSpPr>
              <p:nvPr/>
            </p:nvSpPr>
            <p:spPr bwMode="auto">
              <a:xfrm>
                <a:off x="4792663" y="267176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15</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3" name="Rectangle 588"/>
              <p:cNvSpPr>
                <a:spLocks noChangeArrowheads="1"/>
              </p:cNvSpPr>
              <p:nvPr/>
            </p:nvSpPr>
            <p:spPr bwMode="auto">
              <a:xfrm>
                <a:off x="4792663" y="244316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20</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4" name="Rectangle 589"/>
              <p:cNvSpPr>
                <a:spLocks noChangeArrowheads="1"/>
              </p:cNvSpPr>
              <p:nvPr/>
            </p:nvSpPr>
            <p:spPr bwMode="auto">
              <a:xfrm>
                <a:off x="4792663" y="221456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25</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5" name="Rectangle 590"/>
              <p:cNvSpPr>
                <a:spLocks noChangeArrowheads="1"/>
              </p:cNvSpPr>
              <p:nvPr/>
            </p:nvSpPr>
            <p:spPr bwMode="auto">
              <a:xfrm>
                <a:off x="4792663" y="1987550"/>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34" charset="0"/>
                    <a:cs typeface="Arial" pitchFamily="34" charset="0"/>
                  </a:rPr>
                  <a:t>30</a:t>
                </a:r>
                <a:endParaRPr kumimoji="0" lang="en-US" sz="1000" b="0" i="0" u="none" strike="noStrike" cap="none" normalizeH="0" baseline="0">
                  <a:ln>
                    <a:noFill/>
                  </a:ln>
                  <a:solidFill>
                    <a:schemeClr val="tx1"/>
                  </a:solidFill>
                  <a:effectLst/>
                  <a:latin typeface="Arial" pitchFamily="34" charset="0"/>
                  <a:cs typeface="Arial" pitchFamily="34" charset="0"/>
                </a:endParaRPr>
              </a:p>
            </p:txBody>
          </p:sp>
          <p:sp>
            <p:nvSpPr>
              <p:cNvPr id="66" name="Rectangle 591"/>
              <p:cNvSpPr>
                <a:spLocks noChangeArrowheads="1"/>
              </p:cNvSpPr>
              <p:nvPr/>
            </p:nvSpPr>
            <p:spPr bwMode="auto">
              <a:xfrm>
                <a:off x="4792663" y="1758950"/>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35</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grpSp>
        <p:sp>
          <p:nvSpPr>
            <p:cNvPr id="55" name="Rectangle 32"/>
            <p:cNvSpPr>
              <a:spLocks noChangeArrowheads="1"/>
            </p:cNvSpPr>
            <p:nvPr/>
          </p:nvSpPr>
          <p:spPr bwMode="auto">
            <a:xfrm rot="16200000">
              <a:off x="4145404" y="2867327"/>
              <a:ext cx="1057982" cy="184666"/>
            </a:xfrm>
            <a:prstGeom prst="rect">
              <a:avLst/>
            </a:prstGeom>
            <a:noFill/>
            <a:ln w="9525">
              <a:noFill/>
              <a:miter lim="800000"/>
              <a:headEnd/>
              <a:tailEnd/>
            </a:ln>
          </p:spPr>
          <p:txBody>
            <a:bodyPr wrap="none" lIns="0" tIns="0" rIns="0" bIns="0">
              <a:spAutoFit/>
            </a:bodyPr>
            <a:lstStyle/>
            <a:p>
              <a:pPr eaLnBrk="0" hangingPunct="0"/>
              <a:r>
                <a:rPr lang="en-US" sz="1200" i="1" dirty="0">
                  <a:solidFill>
                    <a:srgbClr val="000000"/>
                  </a:solidFill>
                </a:rPr>
                <a:t>Amplitude  (</a:t>
              </a:r>
              <a:r>
                <a:rPr lang="en-US" sz="1200" i="1" dirty="0" err="1">
                  <a:solidFill>
                    <a:srgbClr val="000000"/>
                  </a:solidFill>
                </a:rPr>
                <a:t>pA</a:t>
              </a:r>
              <a:r>
                <a:rPr lang="en-US" sz="1200" i="1" dirty="0">
                  <a:solidFill>
                    <a:srgbClr val="000000"/>
                  </a:solidFill>
                </a:rPr>
                <a:t>)</a:t>
              </a:r>
              <a:endParaRPr lang="en-US" dirty="0"/>
            </a:p>
          </p:txBody>
        </p:sp>
        <p:sp>
          <p:nvSpPr>
            <p:cNvPr id="56" name="Text Box 91"/>
            <p:cNvSpPr txBox="1">
              <a:spLocks noChangeArrowheads="1"/>
            </p:cNvSpPr>
            <p:nvPr/>
          </p:nvSpPr>
          <p:spPr bwMode="auto">
            <a:xfrm>
              <a:off x="5287963" y="1595438"/>
              <a:ext cx="2082686" cy="369332"/>
            </a:xfrm>
            <a:prstGeom prst="rect">
              <a:avLst/>
            </a:prstGeom>
            <a:noFill/>
            <a:ln w="9525">
              <a:noFill/>
              <a:miter lim="800000"/>
              <a:headEnd/>
              <a:tailEnd/>
            </a:ln>
            <a:effectLst/>
          </p:spPr>
          <p:txBody>
            <a:bodyPr wrap="none">
              <a:spAutoFit/>
            </a:bodyPr>
            <a:lstStyle/>
            <a:p>
              <a:pPr eaLnBrk="0" hangingPunct="0"/>
              <a:r>
                <a:rPr lang="en-US" u="sng" dirty="0" err="1">
                  <a:solidFill>
                    <a:srgbClr val="660066"/>
                  </a:solidFill>
                </a:rPr>
                <a:t>mEPSC</a:t>
              </a:r>
              <a:r>
                <a:rPr lang="en-US" u="sng" dirty="0">
                  <a:solidFill>
                    <a:srgbClr val="660066"/>
                  </a:solidFill>
                </a:rPr>
                <a:t> Amplitude</a:t>
              </a:r>
            </a:p>
          </p:txBody>
        </p:sp>
        <p:sp>
          <p:nvSpPr>
            <p:cNvPr id="57" name="Text Box 104"/>
            <p:cNvSpPr txBox="1">
              <a:spLocks noChangeArrowheads="1"/>
            </p:cNvSpPr>
            <p:nvPr/>
          </p:nvSpPr>
          <p:spPr bwMode="auto">
            <a:xfrm>
              <a:off x="5443538" y="3905250"/>
              <a:ext cx="668337" cy="366713"/>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latin typeface="BankGothic Md BT" pitchFamily="34" charset="0"/>
                </a:rPr>
                <a:t>LTS</a:t>
              </a:r>
            </a:p>
          </p:txBody>
        </p:sp>
        <p:sp>
          <p:nvSpPr>
            <p:cNvPr id="58" name="Text Box 105"/>
            <p:cNvSpPr txBox="1">
              <a:spLocks noChangeArrowheads="1"/>
            </p:cNvSpPr>
            <p:nvPr/>
          </p:nvSpPr>
          <p:spPr bwMode="auto">
            <a:xfrm>
              <a:off x="6777038" y="3905250"/>
              <a:ext cx="523875" cy="366713"/>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latin typeface="BankGothic Md BT" pitchFamily="34" charset="0"/>
                </a:rPr>
                <a:t>FS</a:t>
              </a:r>
            </a:p>
          </p:txBody>
        </p:sp>
      </p:grpSp>
      <p:sp>
        <p:nvSpPr>
          <p:cNvPr id="67" name="Rectangle 702"/>
          <p:cNvSpPr>
            <a:spLocks noChangeArrowheads="1"/>
          </p:cNvSpPr>
          <p:nvPr/>
        </p:nvSpPr>
        <p:spPr bwMode="auto">
          <a:xfrm>
            <a:off x="3036741" y="3337275"/>
            <a:ext cx="427225" cy="328676"/>
          </a:xfrm>
          <a:prstGeom prst="rect">
            <a:avLst/>
          </a:prstGeom>
          <a:solidFill>
            <a:srgbClr val="993300"/>
          </a:solidFill>
          <a:ln w="9525">
            <a:solidFill>
              <a:schemeClr val="tx1"/>
            </a:solidFill>
            <a:miter lim="800000"/>
            <a:headEnd/>
            <a:tailEnd/>
          </a:ln>
          <a:effectLst/>
        </p:spPr>
        <p:txBody>
          <a:bodyPr wrap="none" anchor="ctr"/>
          <a:lstStyle/>
          <a:p>
            <a:endParaRPr lang="en-US"/>
          </a:p>
        </p:txBody>
      </p:sp>
      <p:sp>
        <p:nvSpPr>
          <p:cNvPr id="68" name="Rectangle 704"/>
          <p:cNvSpPr>
            <a:spLocks noChangeArrowheads="1"/>
          </p:cNvSpPr>
          <p:nvPr/>
        </p:nvSpPr>
        <p:spPr bwMode="auto">
          <a:xfrm>
            <a:off x="3463965" y="2691661"/>
            <a:ext cx="427225" cy="974290"/>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69" name="Freeform 710"/>
          <p:cNvSpPr>
            <a:spLocks noEditPoints="1"/>
          </p:cNvSpPr>
          <p:nvPr/>
        </p:nvSpPr>
        <p:spPr bwMode="auto">
          <a:xfrm>
            <a:off x="3219023" y="3290321"/>
            <a:ext cx="55065" cy="56736"/>
          </a:xfrm>
          <a:custGeom>
            <a:avLst/>
            <a:gdLst/>
            <a:ahLst/>
            <a:cxnLst>
              <a:cxn ang="0">
                <a:pos x="14" y="29"/>
              </a:cxn>
              <a:cxn ang="0">
                <a:pos x="14" y="29"/>
              </a:cxn>
              <a:cxn ang="0">
                <a:pos x="14" y="0"/>
              </a:cxn>
              <a:cxn ang="0">
                <a:pos x="14" y="29"/>
              </a:cxn>
              <a:cxn ang="0">
                <a:pos x="0" y="0"/>
              </a:cxn>
              <a:cxn ang="0">
                <a:pos x="29" y="0"/>
              </a:cxn>
              <a:cxn ang="0">
                <a:pos x="0" y="0"/>
              </a:cxn>
            </a:cxnLst>
            <a:rect l="0" t="0" r="r" b="b"/>
            <a:pathLst>
              <a:path w="29" h="29">
                <a:moveTo>
                  <a:pt x="14" y="29"/>
                </a:moveTo>
                <a:lnTo>
                  <a:pt x="14" y="29"/>
                </a:lnTo>
                <a:lnTo>
                  <a:pt x="14" y="0"/>
                </a:lnTo>
                <a:lnTo>
                  <a:pt x="14" y="29"/>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11"/>
          <p:cNvSpPr>
            <a:spLocks noEditPoints="1"/>
          </p:cNvSpPr>
          <p:nvPr/>
        </p:nvSpPr>
        <p:spPr bwMode="auto">
          <a:xfrm>
            <a:off x="3219023" y="3290321"/>
            <a:ext cx="55065" cy="56736"/>
          </a:xfrm>
          <a:custGeom>
            <a:avLst/>
            <a:gdLst/>
            <a:ahLst/>
            <a:cxnLst>
              <a:cxn ang="0">
                <a:pos x="14" y="29"/>
              </a:cxn>
              <a:cxn ang="0">
                <a:pos x="14" y="0"/>
              </a:cxn>
              <a:cxn ang="0">
                <a:pos x="19" y="0"/>
              </a:cxn>
              <a:cxn ang="0">
                <a:pos x="19" y="29"/>
              </a:cxn>
              <a:cxn ang="0">
                <a:pos x="14" y="29"/>
              </a:cxn>
              <a:cxn ang="0">
                <a:pos x="0" y="0"/>
              </a:cxn>
              <a:cxn ang="0">
                <a:pos x="29" y="0"/>
              </a:cxn>
              <a:cxn ang="0">
                <a:pos x="29" y="5"/>
              </a:cxn>
              <a:cxn ang="0">
                <a:pos x="0" y="5"/>
              </a:cxn>
              <a:cxn ang="0">
                <a:pos x="0" y="0"/>
              </a:cxn>
            </a:cxnLst>
            <a:rect l="0" t="0" r="r" b="b"/>
            <a:pathLst>
              <a:path w="29" h="29">
                <a:moveTo>
                  <a:pt x="14" y="29"/>
                </a:moveTo>
                <a:lnTo>
                  <a:pt x="14" y="0"/>
                </a:lnTo>
                <a:lnTo>
                  <a:pt x="19" y="0"/>
                </a:lnTo>
                <a:lnTo>
                  <a:pt x="19" y="29"/>
                </a:lnTo>
                <a:lnTo>
                  <a:pt x="14" y="29"/>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12"/>
          <p:cNvSpPr>
            <a:spLocks noEditPoints="1"/>
          </p:cNvSpPr>
          <p:nvPr/>
        </p:nvSpPr>
        <p:spPr bwMode="auto">
          <a:xfrm>
            <a:off x="3655741" y="2439284"/>
            <a:ext cx="53166" cy="262158"/>
          </a:xfrm>
          <a:custGeom>
            <a:avLst/>
            <a:gdLst/>
            <a:ahLst/>
            <a:cxnLst>
              <a:cxn ang="0">
                <a:pos x="14" y="134"/>
              </a:cxn>
              <a:cxn ang="0">
                <a:pos x="14" y="134"/>
              </a:cxn>
              <a:cxn ang="0">
                <a:pos x="14" y="0"/>
              </a:cxn>
              <a:cxn ang="0">
                <a:pos x="14" y="134"/>
              </a:cxn>
              <a:cxn ang="0">
                <a:pos x="0" y="0"/>
              </a:cxn>
              <a:cxn ang="0">
                <a:pos x="28" y="0"/>
              </a:cxn>
              <a:cxn ang="0">
                <a:pos x="0" y="0"/>
              </a:cxn>
            </a:cxnLst>
            <a:rect l="0" t="0" r="r" b="b"/>
            <a:pathLst>
              <a:path w="28" h="134">
                <a:moveTo>
                  <a:pt x="14" y="134"/>
                </a:moveTo>
                <a:lnTo>
                  <a:pt x="14" y="134"/>
                </a:lnTo>
                <a:lnTo>
                  <a:pt x="14" y="0"/>
                </a:lnTo>
                <a:lnTo>
                  <a:pt x="14" y="134"/>
                </a:lnTo>
                <a:close/>
                <a:moveTo>
                  <a:pt x="0" y="0"/>
                </a:moveTo>
                <a:lnTo>
                  <a:pt x="28"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3"/>
          <p:cNvSpPr>
            <a:spLocks noEditPoints="1"/>
          </p:cNvSpPr>
          <p:nvPr/>
        </p:nvSpPr>
        <p:spPr bwMode="auto">
          <a:xfrm>
            <a:off x="3655741" y="2439284"/>
            <a:ext cx="53166" cy="262158"/>
          </a:xfrm>
          <a:custGeom>
            <a:avLst/>
            <a:gdLst/>
            <a:ahLst/>
            <a:cxnLst>
              <a:cxn ang="0">
                <a:pos x="14" y="134"/>
              </a:cxn>
              <a:cxn ang="0">
                <a:pos x="14" y="0"/>
              </a:cxn>
              <a:cxn ang="0">
                <a:pos x="19" y="0"/>
              </a:cxn>
              <a:cxn ang="0">
                <a:pos x="19" y="134"/>
              </a:cxn>
              <a:cxn ang="0">
                <a:pos x="14" y="134"/>
              </a:cxn>
              <a:cxn ang="0">
                <a:pos x="0" y="0"/>
              </a:cxn>
              <a:cxn ang="0">
                <a:pos x="28" y="0"/>
              </a:cxn>
              <a:cxn ang="0">
                <a:pos x="28" y="4"/>
              </a:cxn>
              <a:cxn ang="0">
                <a:pos x="0" y="4"/>
              </a:cxn>
              <a:cxn ang="0">
                <a:pos x="0" y="0"/>
              </a:cxn>
            </a:cxnLst>
            <a:rect l="0" t="0" r="r" b="b"/>
            <a:pathLst>
              <a:path w="28" h="134">
                <a:moveTo>
                  <a:pt x="14" y="134"/>
                </a:moveTo>
                <a:lnTo>
                  <a:pt x="14" y="0"/>
                </a:lnTo>
                <a:lnTo>
                  <a:pt x="19" y="0"/>
                </a:lnTo>
                <a:lnTo>
                  <a:pt x="19" y="134"/>
                </a:lnTo>
                <a:lnTo>
                  <a:pt x="14" y="134"/>
                </a:lnTo>
                <a:close/>
                <a:moveTo>
                  <a:pt x="0" y="0"/>
                </a:moveTo>
                <a:lnTo>
                  <a:pt x="28" y="0"/>
                </a:lnTo>
                <a:lnTo>
                  <a:pt x="28" y="4"/>
                </a:lnTo>
                <a:lnTo>
                  <a:pt x="0" y="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3" name="Group 72"/>
          <p:cNvGrpSpPr/>
          <p:nvPr/>
        </p:nvGrpSpPr>
        <p:grpSpPr>
          <a:xfrm>
            <a:off x="4327907" y="1774105"/>
            <a:ext cx="854449" cy="2209556"/>
            <a:chOff x="2914743" y="2062407"/>
            <a:chExt cx="854449" cy="2209556"/>
          </a:xfrm>
        </p:grpSpPr>
        <p:sp>
          <p:nvSpPr>
            <p:cNvPr id="74" name="Text Box 105"/>
            <p:cNvSpPr txBox="1">
              <a:spLocks noChangeArrowheads="1"/>
            </p:cNvSpPr>
            <p:nvPr/>
          </p:nvSpPr>
          <p:spPr bwMode="auto">
            <a:xfrm>
              <a:off x="3081338" y="3905250"/>
              <a:ext cx="523875" cy="366713"/>
            </a:xfrm>
            <a:prstGeom prst="rect">
              <a:avLst/>
            </a:prstGeom>
            <a:noFill/>
            <a:ln w="9525">
              <a:noFill/>
              <a:miter lim="800000"/>
              <a:headEnd/>
              <a:tailEnd/>
            </a:ln>
            <a:effectLst/>
          </p:spPr>
          <p:txBody>
            <a:bodyPr wrap="none">
              <a:spAutoFit/>
            </a:bodyPr>
            <a:lstStyle/>
            <a:p>
              <a:pPr eaLnBrk="0" hangingPunct="0"/>
              <a:r>
                <a:rPr lang="en-US" u="sng" dirty="0">
                  <a:solidFill>
                    <a:srgbClr val="660066"/>
                  </a:solidFill>
                  <a:latin typeface="BankGothic Md BT" pitchFamily="34" charset="0"/>
                </a:rPr>
                <a:t>FS</a:t>
              </a:r>
            </a:p>
          </p:txBody>
        </p:sp>
        <p:sp>
          <p:nvSpPr>
            <p:cNvPr id="75" name="Rectangle 706"/>
            <p:cNvSpPr>
              <a:spLocks noChangeArrowheads="1"/>
            </p:cNvSpPr>
            <p:nvPr/>
          </p:nvSpPr>
          <p:spPr bwMode="auto">
            <a:xfrm>
              <a:off x="2914743" y="2334349"/>
              <a:ext cx="427225" cy="1619904"/>
            </a:xfrm>
            <a:prstGeom prst="rect">
              <a:avLst/>
            </a:prstGeom>
            <a:solidFill>
              <a:srgbClr val="000066"/>
            </a:solidFill>
            <a:ln w="9525">
              <a:solidFill>
                <a:schemeClr val="tx1"/>
              </a:solidFill>
              <a:miter lim="800000"/>
              <a:headEnd/>
              <a:tailEnd/>
            </a:ln>
            <a:effectLst/>
          </p:spPr>
          <p:txBody>
            <a:bodyPr wrap="none" anchor="ctr"/>
            <a:lstStyle/>
            <a:p>
              <a:endParaRPr lang="en-US"/>
            </a:p>
          </p:txBody>
        </p:sp>
        <p:sp>
          <p:nvSpPr>
            <p:cNvPr id="76" name="Rectangle 708"/>
            <p:cNvSpPr>
              <a:spLocks noChangeArrowheads="1"/>
            </p:cNvSpPr>
            <p:nvPr/>
          </p:nvSpPr>
          <p:spPr bwMode="auto">
            <a:xfrm>
              <a:off x="3341967" y="2596507"/>
              <a:ext cx="427225" cy="1357746"/>
            </a:xfrm>
            <a:prstGeom prst="rect">
              <a:avLst/>
            </a:prstGeom>
            <a:solidFill>
              <a:srgbClr val="217BFF"/>
            </a:solidFill>
            <a:ln w="9525">
              <a:solidFill>
                <a:schemeClr val="tx1"/>
              </a:solidFill>
              <a:miter lim="800000"/>
              <a:headEnd/>
              <a:tailEnd/>
            </a:ln>
            <a:effectLst/>
          </p:spPr>
          <p:txBody>
            <a:bodyPr wrap="none" anchor="ctr"/>
            <a:lstStyle/>
            <a:p>
              <a:endParaRPr lang="en-US"/>
            </a:p>
          </p:txBody>
        </p:sp>
        <p:sp>
          <p:nvSpPr>
            <p:cNvPr id="77" name="Freeform 714"/>
            <p:cNvSpPr>
              <a:spLocks noEditPoints="1"/>
            </p:cNvSpPr>
            <p:nvPr/>
          </p:nvSpPr>
          <p:spPr bwMode="auto">
            <a:xfrm>
              <a:off x="3097026" y="2062407"/>
              <a:ext cx="53166" cy="279767"/>
            </a:xfrm>
            <a:custGeom>
              <a:avLst/>
              <a:gdLst/>
              <a:ahLst/>
              <a:cxnLst>
                <a:cxn ang="0">
                  <a:pos x="14" y="143"/>
                </a:cxn>
                <a:cxn ang="0">
                  <a:pos x="14" y="143"/>
                </a:cxn>
                <a:cxn ang="0">
                  <a:pos x="14" y="0"/>
                </a:cxn>
                <a:cxn ang="0">
                  <a:pos x="14" y="143"/>
                </a:cxn>
                <a:cxn ang="0">
                  <a:pos x="0" y="0"/>
                </a:cxn>
                <a:cxn ang="0">
                  <a:pos x="28" y="0"/>
                </a:cxn>
                <a:cxn ang="0">
                  <a:pos x="0" y="0"/>
                </a:cxn>
              </a:cxnLst>
              <a:rect l="0" t="0" r="r" b="b"/>
              <a:pathLst>
                <a:path w="28" h="143">
                  <a:moveTo>
                    <a:pt x="14" y="143"/>
                  </a:moveTo>
                  <a:lnTo>
                    <a:pt x="14" y="143"/>
                  </a:lnTo>
                  <a:lnTo>
                    <a:pt x="14" y="0"/>
                  </a:lnTo>
                  <a:lnTo>
                    <a:pt x="14" y="143"/>
                  </a:lnTo>
                  <a:close/>
                  <a:moveTo>
                    <a:pt x="0" y="0"/>
                  </a:moveTo>
                  <a:lnTo>
                    <a:pt x="28"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15"/>
            <p:cNvSpPr>
              <a:spLocks noEditPoints="1"/>
            </p:cNvSpPr>
            <p:nvPr/>
          </p:nvSpPr>
          <p:spPr bwMode="auto">
            <a:xfrm>
              <a:off x="3097026" y="2062407"/>
              <a:ext cx="53166" cy="279767"/>
            </a:xfrm>
            <a:custGeom>
              <a:avLst/>
              <a:gdLst/>
              <a:ahLst/>
              <a:cxnLst>
                <a:cxn ang="0">
                  <a:pos x="14" y="143"/>
                </a:cxn>
                <a:cxn ang="0">
                  <a:pos x="14" y="0"/>
                </a:cxn>
                <a:cxn ang="0">
                  <a:pos x="19" y="0"/>
                </a:cxn>
                <a:cxn ang="0">
                  <a:pos x="19" y="143"/>
                </a:cxn>
                <a:cxn ang="0">
                  <a:pos x="14" y="143"/>
                </a:cxn>
                <a:cxn ang="0">
                  <a:pos x="0" y="0"/>
                </a:cxn>
                <a:cxn ang="0">
                  <a:pos x="28" y="0"/>
                </a:cxn>
                <a:cxn ang="0">
                  <a:pos x="28" y="5"/>
                </a:cxn>
                <a:cxn ang="0">
                  <a:pos x="0" y="5"/>
                </a:cxn>
                <a:cxn ang="0">
                  <a:pos x="0" y="0"/>
                </a:cxn>
              </a:cxnLst>
              <a:rect l="0" t="0" r="r" b="b"/>
              <a:pathLst>
                <a:path w="28" h="143">
                  <a:moveTo>
                    <a:pt x="14" y="143"/>
                  </a:moveTo>
                  <a:lnTo>
                    <a:pt x="14" y="0"/>
                  </a:lnTo>
                  <a:lnTo>
                    <a:pt x="19" y="0"/>
                  </a:lnTo>
                  <a:lnTo>
                    <a:pt x="19" y="143"/>
                  </a:lnTo>
                  <a:lnTo>
                    <a:pt x="14" y="143"/>
                  </a:lnTo>
                  <a:close/>
                  <a:moveTo>
                    <a:pt x="0" y="0"/>
                  </a:moveTo>
                  <a:lnTo>
                    <a:pt x="28" y="0"/>
                  </a:lnTo>
                  <a:lnTo>
                    <a:pt x="28"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16"/>
            <p:cNvSpPr>
              <a:spLocks noEditPoints="1"/>
            </p:cNvSpPr>
            <p:nvPr/>
          </p:nvSpPr>
          <p:spPr bwMode="auto">
            <a:xfrm>
              <a:off x="3531844" y="2230658"/>
              <a:ext cx="55065" cy="373674"/>
            </a:xfrm>
            <a:custGeom>
              <a:avLst/>
              <a:gdLst/>
              <a:ahLst/>
              <a:cxnLst>
                <a:cxn ang="0">
                  <a:pos x="15" y="191"/>
                </a:cxn>
                <a:cxn ang="0">
                  <a:pos x="15" y="191"/>
                </a:cxn>
                <a:cxn ang="0">
                  <a:pos x="15" y="0"/>
                </a:cxn>
                <a:cxn ang="0">
                  <a:pos x="15" y="191"/>
                </a:cxn>
                <a:cxn ang="0">
                  <a:pos x="0" y="0"/>
                </a:cxn>
                <a:cxn ang="0">
                  <a:pos x="29" y="0"/>
                </a:cxn>
                <a:cxn ang="0">
                  <a:pos x="0" y="0"/>
                </a:cxn>
              </a:cxnLst>
              <a:rect l="0" t="0" r="r" b="b"/>
              <a:pathLst>
                <a:path w="29" h="191">
                  <a:moveTo>
                    <a:pt x="15" y="191"/>
                  </a:moveTo>
                  <a:lnTo>
                    <a:pt x="15" y="191"/>
                  </a:lnTo>
                  <a:lnTo>
                    <a:pt x="15" y="0"/>
                  </a:lnTo>
                  <a:lnTo>
                    <a:pt x="15" y="191"/>
                  </a:lnTo>
                  <a:close/>
                  <a:moveTo>
                    <a:pt x="0" y="0"/>
                  </a:moveTo>
                  <a:lnTo>
                    <a:pt x="29"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17"/>
            <p:cNvSpPr>
              <a:spLocks noEditPoints="1"/>
            </p:cNvSpPr>
            <p:nvPr/>
          </p:nvSpPr>
          <p:spPr bwMode="auto">
            <a:xfrm>
              <a:off x="3531844" y="2230658"/>
              <a:ext cx="55065" cy="373674"/>
            </a:xfrm>
            <a:custGeom>
              <a:avLst/>
              <a:gdLst/>
              <a:ahLst/>
              <a:cxnLst>
                <a:cxn ang="0">
                  <a:pos x="15" y="191"/>
                </a:cxn>
                <a:cxn ang="0">
                  <a:pos x="15" y="0"/>
                </a:cxn>
                <a:cxn ang="0">
                  <a:pos x="20" y="0"/>
                </a:cxn>
                <a:cxn ang="0">
                  <a:pos x="20" y="191"/>
                </a:cxn>
                <a:cxn ang="0">
                  <a:pos x="15" y="191"/>
                </a:cxn>
                <a:cxn ang="0">
                  <a:pos x="0" y="0"/>
                </a:cxn>
                <a:cxn ang="0">
                  <a:pos x="29" y="0"/>
                </a:cxn>
                <a:cxn ang="0">
                  <a:pos x="29" y="5"/>
                </a:cxn>
                <a:cxn ang="0">
                  <a:pos x="0" y="5"/>
                </a:cxn>
                <a:cxn ang="0">
                  <a:pos x="0" y="0"/>
                </a:cxn>
              </a:cxnLst>
              <a:rect l="0" t="0" r="r" b="b"/>
              <a:pathLst>
                <a:path w="29" h="191">
                  <a:moveTo>
                    <a:pt x="15" y="191"/>
                  </a:moveTo>
                  <a:lnTo>
                    <a:pt x="15" y="0"/>
                  </a:lnTo>
                  <a:lnTo>
                    <a:pt x="20" y="0"/>
                  </a:lnTo>
                  <a:lnTo>
                    <a:pt x="20" y="191"/>
                  </a:lnTo>
                  <a:lnTo>
                    <a:pt x="15" y="191"/>
                  </a:lnTo>
                  <a:close/>
                  <a:moveTo>
                    <a:pt x="0" y="0"/>
                  </a:moveTo>
                  <a:lnTo>
                    <a:pt x="29" y="0"/>
                  </a:lnTo>
                  <a:lnTo>
                    <a:pt x="29" y="5"/>
                  </a:lnTo>
                  <a:lnTo>
                    <a:pt x="0" y="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1" name="Group 750"/>
          <p:cNvGrpSpPr/>
          <p:nvPr/>
        </p:nvGrpSpPr>
        <p:grpSpPr>
          <a:xfrm>
            <a:off x="2664581" y="1764324"/>
            <a:ext cx="55065" cy="1909452"/>
            <a:chOff x="1344613" y="1474788"/>
            <a:chExt cx="46038" cy="1549400"/>
          </a:xfrm>
        </p:grpSpPr>
        <p:sp>
          <p:nvSpPr>
            <p:cNvPr id="82" name="Rectangle 718"/>
            <p:cNvSpPr>
              <a:spLocks noChangeArrowheads="1"/>
            </p:cNvSpPr>
            <p:nvPr/>
          </p:nvSpPr>
          <p:spPr bwMode="auto">
            <a:xfrm>
              <a:off x="1382713" y="1474788"/>
              <a:ext cx="7938" cy="1543050"/>
            </a:xfrm>
            <a:prstGeom prst="rect">
              <a:avLst/>
            </a:prstGeom>
            <a:solidFill>
              <a:srgbClr val="000000"/>
            </a:solidFill>
            <a:ln w="5">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19"/>
            <p:cNvSpPr>
              <a:spLocks noEditPoints="1"/>
            </p:cNvSpPr>
            <p:nvPr/>
          </p:nvSpPr>
          <p:spPr bwMode="auto">
            <a:xfrm>
              <a:off x="1344613" y="1474788"/>
              <a:ext cx="38100" cy="1549400"/>
            </a:xfrm>
            <a:custGeom>
              <a:avLst/>
              <a:gdLst/>
              <a:ahLst/>
              <a:cxnLst>
                <a:cxn ang="0">
                  <a:pos x="0" y="972"/>
                </a:cxn>
                <a:cxn ang="0">
                  <a:pos x="24" y="972"/>
                </a:cxn>
                <a:cxn ang="0">
                  <a:pos x="24" y="976"/>
                </a:cxn>
                <a:cxn ang="0">
                  <a:pos x="0" y="976"/>
                </a:cxn>
                <a:cxn ang="0">
                  <a:pos x="0" y="972"/>
                </a:cxn>
                <a:cxn ang="0">
                  <a:pos x="0" y="775"/>
                </a:cxn>
                <a:cxn ang="0">
                  <a:pos x="24" y="775"/>
                </a:cxn>
                <a:cxn ang="0">
                  <a:pos x="24" y="780"/>
                </a:cxn>
                <a:cxn ang="0">
                  <a:pos x="0" y="780"/>
                </a:cxn>
                <a:cxn ang="0">
                  <a:pos x="0" y="775"/>
                </a:cxn>
                <a:cxn ang="0">
                  <a:pos x="0" y="584"/>
                </a:cxn>
                <a:cxn ang="0">
                  <a:pos x="24" y="584"/>
                </a:cxn>
                <a:cxn ang="0">
                  <a:pos x="24" y="589"/>
                </a:cxn>
                <a:cxn ang="0">
                  <a:pos x="0" y="589"/>
                </a:cxn>
                <a:cxn ang="0">
                  <a:pos x="0" y="584"/>
                </a:cxn>
                <a:cxn ang="0">
                  <a:pos x="0" y="388"/>
                </a:cxn>
                <a:cxn ang="0">
                  <a:pos x="24" y="388"/>
                </a:cxn>
                <a:cxn ang="0">
                  <a:pos x="24" y="392"/>
                </a:cxn>
                <a:cxn ang="0">
                  <a:pos x="0" y="392"/>
                </a:cxn>
                <a:cxn ang="0">
                  <a:pos x="0" y="388"/>
                </a:cxn>
                <a:cxn ang="0">
                  <a:pos x="0" y="196"/>
                </a:cxn>
                <a:cxn ang="0">
                  <a:pos x="24" y="196"/>
                </a:cxn>
                <a:cxn ang="0">
                  <a:pos x="24" y="201"/>
                </a:cxn>
                <a:cxn ang="0">
                  <a:pos x="0" y="201"/>
                </a:cxn>
                <a:cxn ang="0">
                  <a:pos x="0" y="196"/>
                </a:cxn>
                <a:cxn ang="0">
                  <a:pos x="0" y="0"/>
                </a:cxn>
                <a:cxn ang="0">
                  <a:pos x="24" y="0"/>
                </a:cxn>
                <a:cxn ang="0">
                  <a:pos x="24" y="5"/>
                </a:cxn>
                <a:cxn ang="0">
                  <a:pos x="0" y="5"/>
                </a:cxn>
                <a:cxn ang="0">
                  <a:pos x="0" y="0"/>
                </a:cxn>
              </a:cxnLst>
              <a:rect l="0" t="0" r="r" b="b"/>
              <a:pathLst>
                <a:path w="24" h="976">
                  <a:moveTo>
                    <a:pt x="0" y="972"/>
                  </a:moveTo>
                  <a:lnTo>
                    <a:pt x="24" y="972"/>
                  </a:lnTo>
                  <a:lnTo>
                    <a:pt x="24" y="976"/>
                  </a:lnTo>
                  <a:lnTo>
                    <a:pt x="0" y="976"/>
                  </a:lnTo>
                  <a:lnTo>
                    <a:pt x="0" y="972"/>
                  </a:lnTo>
                  <a:close/>
                  <a:moveTo>
                    <a:pt x="0" y="775"/>
                  </a:moveTo>
                  <a:lnTo>
                    <a:pt x="24" y="775"/>
                  </a:lnTo>
                  <a:lnTo>
                    <a:pt x="24" y="780"/>
                  </a:lnTo>
                  <a:lnTo>
                    <a:pt x="0" y="780"/>
                  </a:lnTo>
                  <a:lnTo>
                    <a:pt x="0" y="775"/>
                  </a:lnTo>
                  <a:close/>
                  <a:moveTo>
                    <a:pt x="0" y="584"/>
                  </a:moveTo>
                  <a:lnTo>
                    <a:pt x="24" y="584"/>
                  </a:lnTo>
                  <a:lnTo>
                    <a:pt x="24" y="589"/>
                  </a:lnTo>
                  <a:lnTo>
                    <a:pt x="0" y="589"/>
                  </a:lnTo>
                  <a:lnTo>
                    <a:pt x="0" y="584"/>
                  </a:lnTo>
                  <a:close/>
                  <a:moveTo>
                    <a:pt x="0" y="388"/>
                  </a:moveTo>
                  <a:lnTo>
                    <a:pt x="24" y="388"/>
                  </a:lnTo>
                  <a:lnTo>
                    <a:pt x="24" y="392"/>
                  </a:lnTo>
                  <a:lnTo>
                    <a:pt x="0" y="392"/>
                  </a:lnTo>
                  <a:lnTo>
                    <a:pt x="0" y="388"/>
                  </a:lnTo>
                  <a:close/>
                  <a:moveTo>
                    <a:pt x="0" y="196"/>
                  </a:moveTo>
                  <a:lnTo>
                    <a:pt x="24" y="196"/>
                  </a:lnTo>
                  <a:lnTo>
                    <a:pt x="24" y="201"/>
                  </a:lnTo>
                  <a:lnTo>
                    <a:pt x="0" y="201"/>
                  </a:lnTo>
                  <a:lnTo>
                    <a:pt x="0" y="196"/>
                  </a:lnTo>
                  <a:close/>
                  <a:moveTo>
                    <a:pt x="0" y="0"/>
                  </a:moveTo>
                  <a:lnTo>
                    <a:pt x="24" y="0"/>
                  </a:lnTo>
                  <a:lnTo>
                    <a:pt x="24" y="5"/>
                  </a:lnTo>
                  <a:lnTo>
                    <a:pt x="0" y="5"/>
                  </a:lnTo>
                  <a:lnTo>
                    <a:pt x="0"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4" name="Freeform 720"/>
          <p:cNvSpPr>
            <a:spLocks/>
          </p:cNvSpPr>
          <p:nvPr/>
        </p:nvSpPr>
        <p:spPr bwMode="auto">
          <a:xfrm>
            <a:off x="2710152" y="3665951"/>
            <a:ext cx="2798793" cy="17608"/>
          </a:xfrm>
          <a:custGeom>
            <a:avLst/>
            <a:gdLst/>
            <a:ahLst/>
            <a:cxnLst>
              <a:cxn ang="0">
                <a:pos x="0" y="0"/>
              </a:cxn>
              <a:cxn ang="0">
                <a:pos x="1474" y="4"/>
              </a:cxn>
              <a:cxn ang="0">
                <a:pos x="1474" y="9"/>
              </a:cxn>
              <a:cxn ang="0">
                <a:pos x="0" y="4"/>
              </a:cxn>
              <a:cxn ang="0">
                <a:pos x="0" y="0"/>
              </a:cxn>
            </a:cxnLst>
            <a:rect l="0" t="0" r="r" b="b"/>
            <a:pathLst>
              <a:path w="1474" h="9">
                <a:moveTo>
                  <a:pt x="0" y="0"/>
                </a:moveTo>
                <a:lnTo>
                  <a:pt x="1474" y="4"/>
                </a:lnTo>
                <a:lnTo>
                  <a:pt x="1474" y="9"/>
                </a:lnTo>
                <a:lnTo>
                  <a:pt x="0" y="4"/>
                </a:lnTo>
                <a:lnTo>
                  <a:pt x="0"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21"/>
          <p:cNvSpPr>
            <a:spLocks noEditPoints="1"/>
          </p:cNvSpPr>
          <p:nvPr/>
        </p:nvSpPr>
        <p:spPr bwMode="auto">
          <a:xfrm>
            <a:off x="2710152" y="3665951"/>
            <a:ext cx="2808287" cy="37172"/>
          </a:xfrm>
          <a:custGeom>
            <a:avLst/>
            <a:gdLst/>
            <a:ahLst/>
            <a:cxnLst>
              <a:cxn ang="0">
                <a:pos x="5" y="0"/>
              </a:cxn>
              <a:cxn ang="0">
                <a:pos x="5" y="19"/>
              </a:cxn>
              <a:cxn ang="0">
                <a:pos x="0" y="19"/>
              </a:cxn>
              <a:cxn ang="0">
                <a:pos x="0" y="0"/>
              </a:cxn>
              <a:cxn ang="0">
                <a:pos x="5" y="0"/>
              </a:cxn>
              <a:cxn ang="0">
                <a:pos x="1479" y="0"/>
              </a:cxn>
              <a:cxn ang="0">
                <a:pos x="1479" y="19"/>
              </a:cxn>
              <a:cxn ang="0">
                <a:pos x="1474" y="19"/>
              </a:cxn>
              <a:cxn ang="0">
                <a:pos x="1474" y="0"/>
              </a:cxn>
              <a:cxn ang="0">
                <a:pos x="1479" y="0"/>
              </a:cxn>
            </a:cxnLst>
            <a:rect l="0" t="0" r="r" b="b"/>
            <a:pathLst>
              <a:path w="1479" h="19">
                <a:moveTo>
                  <a:pt x="5" y="0"/>
                </a:moveTo>
                <a:lnTo>
                  <a:pt x="5" y="19"/>
                </a:lnTo>
                <a:lnTo>
                  <a:pt x="0" y="19"/>
                </a:lnTo>
                <a:lnTo>
                  <a:pt x="0" y="0"/>
                </a:lnTo>
                <a:lnTo>
                  <a:pt x="5" y="0"/>
                </a:lnTo>
                <a:close/>
                <a:moveTo>
                  <a:pt x="1479" y="0"/>
                </a:moveTo>
                <a:lnTo>
                  <a:pt x="1479" y="19"/>
                </a:lnTo>
                <a:lnTo>
                  <a:pt x="1474" y="19"/>
                </a:lnTo>
                <a:lnTo>
                  <a:pt x="1474" y="0"/>
                </a:lnTo>
                <a:lnTo>
                  <a:pt x="1479" y="0"/>
                </a:lnTo>
                <a:close/>
              </a:path>
            </a:pathLst>
          </a:custGeom>
          <a:solidFill>
            <a:srgbClr val="000000"/>
          </a:solidFill>
          <a:ln w="5">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6" name="Group 751"/>
          <p:cNvGrpSpPr/>
          <p:nvPr/>
        </p:nvGrpSpPr>
        <p:grpSpPr>
          <a:xfrm>
            <a:off x="2419639" y="1680198"/>
            <a:ext cx="203235" cy="2127250"/>
            <a:chOff x="1139825" y="1406525"/>
            <a:chExt cx="169918" cy="1726129"/>
          </a:xfrm>
        </p:grpSpPr>
        <p:sp>
          <p:nvSpPr>
            <p:cNvPr id="87" name="Rectangle 722"/>
            <p:cNvSpPr>
              <a:spLocks noChangeArrowheads="1"/>
            </p:cNvSpPr>
            <p:nvPr/>
          </p:nvSpPr>
          <p:spPr bwMode="auto">
            <a:xfrm>
              <a:off x="1208088" y="2947988"/>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0</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88" name="Rectangle 723"/>
            <p:cNvSpPr>
              <a:spLocks noChangeArrowheads="1"/>
            </p:cNvSpPr>
            <p:nvPr/>
          </p:nvSpPr>
          <p:spPr bwMode="auto">
            <a:xfrm>
              <a:off x="1208088" y="2644775"/>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2</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89" name="Rectangle 724"/>
            <p:cNvSpPr>
              <a:spLocks noChangeArrowheads="1"/>
            </p:cNvSpPr>
            <p:nvPr/>
          </p:nvSpPr>
          <p:spPr bwMode="auto">
            <a:xfrm>
              <a:off x="1208088" y="2333625"/>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4</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90" name="Rectangle 725"/>
            <p:cNvSpPr>
              <a:spLocks noChangeArrowheads="1"/>
            </p:cNvSpPr>
            <p:nvPr/>
          </p:nvSpPr>
          <p:spPr bwMode="auto">
            <a:xfrm>
              <a:off x="1208088" y="2028825"/>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6</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91" name="Rectangle 726"/>
            <p:cNvSpPr>
              <a:spLocks noChangeArrowheads="1"/>
            </p:cNvSpPr>
            <p:nvPr/>
          </p:nvSpPr>
          <p:spPr bwMode="auto">
            <a:xfrm>
              <a:off x="1208088" y="1717675"/>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8</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92" name="Rectangle 727"/>
            <p:cNvSpPr>
              <a:spLocks noChangeArrowheads="1"/>
            </p:cNvSpPr>
            <p:nvPr/>
          </p:nvSpPr>
          <p:spPr bwMode="auto">
            <a:xfrm>
              <a:off x="1139825" y="1406525"/>
              <a:ext cx="1699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10</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grpSp>
      <p:grpSp>
        <p:nvGrpSpPr>
          <p:cNvPr id="93" name="Group 92"/>
          <p:cNvGrpSpPr/>
          <p:nvPr/>
        </p:nvGrpSpPr>
        <p:grpSpPr>
          <a:xfrm>
            <a:off x="2506951" y="4190260"/>
            <a:ext cx="3544888" cy="2410276"/>
            <a:chOff x="1093787" y="4231824"/>
            <a:chExt cx="3544888" cy="2410276"/>
          </a:xfrm>
        </p:grpSpPr>
        <p:grpSp>
          <p:nvGrpSpPr>
            <p:cNvPr id="94" name="Group 93"/>
            <p:cNvGrpSpPr/>
            <p:nvPr/>
          </p:nvGrpSpPr>
          <p:grpSpPr>
            <a:xfrm>
              <a:off x="3228975" y="4231824"/>
              <a:ext cx="1409700" cy="206376"/>
              <a:chOff x="3228975" y="4286250"/>
              <a:chExt cx="1409700" cy="206376"/>
            </a:xfrm>
          </p:grpSpPr>
          <p:sp>
            <p:nvSpPr>
              <p:cNvPr id="196" name="Rectangle 15"/>
              <p:cNvSpPr>
                <a:spLocks noChangeArrowheads="1"/>
              </p:cNvSpPr>
              <p:nvPr/>
            </p:nvSpPr>
            <p:spPr bwMode="auto">
              <a:xfrm>
                <a:off x="3513138" y="4303713"/>
                <a:ext cx="490537" cy="1889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1F1A17"/>
                    </a:solidFill>
                    <a:effectLst/>
                    <a:latin typeface="Arial" pitchFamily="34" charset="0"/>
                    <a:cs typeface="Arial" pitchFamily="34" charset="0"/>
                  </a:rPr>
                  <a:t>Median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97" name="Rectangle 16"/>
              <p:cNvSpPr>
                <a:spLocks noChangeArrowheads="1"/>
              </p:cNvSpPr>
              <p:nvPr/>
            </p:nvSpPr>
            <p:spPr bwMode="auto">
              <a:xfrm>
                <a:off x="4235450" y="4303713"/>
                <a:ext cx="387350" cy="1889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1F1A17"/>
                    </a:solidFill>
                    <a:effectLst/>
                    <a:latin typeface="Arial" pitchFamily="34" charset="0"/>
                    <a:cs typeface="Arial" pitchFamily="34" charset="0"/>
                  </a:rPr>
                  <a:t>Mean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98" name="Freeform 17"/>
              <p:cNvSpPr>
                <a:spLocks/>
              </p:cNvSpPr>
              <p:nvPr/>
            </p:nvSpPr>
            <p:spPr bwMode="auto">
              <a:xfrm>
                <a:off x="4105275" y="4327525"/>
                <a:ext cx="47625" cy="49213"/>
              </a:xfrm>
              <a:custGeom>
                <a:avLst/>
                <a:gdLst/>
                <a:ahLst/>
                <a:cxnLst>
                  <a:cxn ang="0">
                    <a:pos x="5" y="0"/>
                  </a:cxn>
                  <a:cxn ang="0">
                    <a:pos x="30" y="25"/>
                  </a:cxn>
                  <a:cxn ang="0">
                    <a:pos x="23" y="31"/>
                  </a:cxn>
                  <a:cxn ang="0">
                    <a:pos x="0" y="8"/>
                  </a:cxn>
                  <a:cxn ang="0">
                    <a:pos x="5" y="0"/>
                  </a:cxn>
                </a:cxnLst>
                <a:rect l="0" t="0" r="r" b="b"/>
                <a:pathLst>
                  <a:path w="30" h="31">
                    <a:moveTo>
                      <a:pt x="5" y="0"/>
                    </a:moveTo>
                    <a:lnTo>
                      <a:pt x="30" y="25"/>
                    </a:lnTo>
                    <a:lnTo>
                      <a:pt x="23" y="31"/>
                    </a:lnTo>
                    <a:lnTo>
                      <a:pt x="0" y="8"/>
                    </a:lnTo>
                    <a:lnTo>
                      <a:pt x="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8"/>
              <p:cNvSpPr>
                <a:spLocks/>
              </p:cNvSpPr>
              <p:nvPr/>
            </p:nvSpPr>
            <p:spPr bwMode="auto">
              <a:xfrm>
                <a:off x="4141788" y="4367213"/>
                <a:ext cx="50800" cy="49213"/>
              </a:xfrm>
              <a:custGeom>
                <a:avLst/>
                <a:gdLst/>
                <a:ahLst/>
                <a:cxnLst>
                  <a:cxn ang="0">
                    <a:pos x="25" y="31"/>
                  </a:cxn>
                  <a:cxn ang="0">
                    <a:pos x="0" y="6"/>
                  </a:cxn>
                  <a:cxn ang="0">
                    <a:pos x="7" y="0"/>
                  </a:cxn>
                  <a:cxn ang="0">
                    <a:pos x="32" y="23"/>
                  </a:cxn>
                  <a:cxn ang="0">
                    <a:pos x="25" y="31"/>
                  </a:cxn>
                </a:cxnLst>
                <a:rect l="0" t="0" r="r" b="b"/>
                <a:pathLst>
                  <a:path w="32" h="31">
                    <a:moveTo>
                      <a:pt x="25" y="31"/>
                    </a:moveTo>
                    <a:lnTo>
                      <a:pt x="0" y="6"/>
                    </a:lnTo>
                    <a:lnTo>
                      <a:pt x="7" y="0"/>
                    </a:lnTo>
                    <a:lnTo>
                      <a:pt x="32" y="23"/>
                    </a:lnTo>
                    <a:lnTo>
                      <a:pt x="25" y="3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
              <p:cNvSpPr>
                <a:spLocks/>
              </p:cNvSpPr>
              <p:nvPr/>
            </p:nvSpPr>
            <p:spPr bwMode="auto">
              <a:xfrm>
                <a:off x="4105275" y="4367213"/>
                <a:ext cx="47625" cy="49213"/>
              </a:xfrm>
              <a:custGeom>
                <a:avLst/>
                <a:gdLst/>
                <a:ahLst/>
                <a:cxnLst>
                  <a:cxn ang="0">
                    <a:pos x="0" y="23"/>
                  </a:cxn>
                  <a:cxn ang="0">
                    <a:pos x="23" y="0"/>
                  </a:cxn>
                  <a:cxn ang="0">
                    <a:pos x="30" y="6"/>
                  </a:cxn>
                  <a:cxn ang="0">
                    <a:pos x="5" y="31"/>
                  </a:cxn>
                  <a:cxn ang="0">
                    <a:pos x="0" y="23"/>
                  </a:cxn>
                </a:cxnLst>
                <a:rect l="0" t="0" r="r" b="b"/>
                <a:pathLst>
                  <a:path w="30" h="31">
                    <a:moveTo>
                      <a:pt x="0" y="23"/>
                    </a:moveTo>
                    <a:lnTo>
                      <a:pt x="23" y="0"/>
                    </a:lnTo>
                    <a:lnTo>
                      <a:pt x="30" y="6"/>
                    </a:lnTo>
                    <a:lnTo>
                      <a:pt x="5" y="31"/>
                    </a:lnTo>
                    <a:lnTo>
                      <a:pt x="0" y="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20"/>
              <p:cNvSpPr>
                <a:spLocks/>
              </p:cNvSpPr>
              <p:nvPr/>
            </p:nvSpPr>
            <p:spPr bwMode="auto">
              <a:xfrm>
                <a:off x="4141788" y="4327525"/>
                <a:ext cx="50800" cy="49213"/>
              </a:xfrm>
              <a:custGeom>
                <a:avLst/>
                <a:gdLst/>
                <a:ahLst/>
                <a:cxnLst>
                  <a:cxn ang="0">
                    <a:pos x="32" y="8"/>
                  </a:cxn>
                  <a:cxn ang="0">
                    <a:pos x="7" y="31"/>
                  </a:cxn>
                  <a:cxn ang="0">
                    <a:pos x="0" y="25"/>
                  </a:cxn>
                  <a:cxn ang="0">
                    <a:pos x="25" y="0"/>
                  </a:cxn>
                  <a:cxn ang="0">
                    <a:pos x="32" y="8"/>
                  </a:cxn>
                </a:cxnLst>
                <a:rect l="0" t="0" r="r" b="b"/>
                <a:pathLst>
                  <a:path w="32" h="31">
                    <a:moveTo>
                      <a:pt x="32" y="8"/>
                    </a:moveTo>
                    <a:lnTo>
                      <a:pt x="7" y="31"/>
                    </a:lnTo>
                    <a:lnTo>
                      <a:pt x="0" y="25"/>
                    </a:lnTo>
                    <a:lnTo>
                      <a:pt x="25" y="0"/>
                    </a:lnTo>
                    <a:lnTo>
                      <a:pt x="32" y="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21"/>
              <p:cNvSpPr>
                <a:spLocks noChangeArrowheads="1"/>
              </p:cNvSpPr>
              <p:nvPr/>
            </p:nvSpPr>
            <p:spPr bwMode="auto">
              <a:xfrm>
                <a:off x="3324225" y="4364038"/>
                <a:ext cx="136525" cy="158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22"/>
              <p:cNvSpPr>
                <a:spLocks noChangeArrowheads="1"/>
              </p:cNvSpPr>
              <p:nvPr/>
            </p:nvSpPr>
            <p:spPr bwMode="auto">
              <a:xfrm>
                <a:off x="3324225" y="4364038"/>
                <a:ext cx="136525" cy="15875"/>
              </a:xfrm>
              <a:prstGeom prst="rect">
                <a:avLst/>
              </a:prstGeom>
              <a:noFill/>
              <a:ln w="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23"/>
              <p:cNvSpPr>
                <a:spLocks noChangeArrowheads="1"/>
              </p:cNvSpPr>
              <p:nvPr/>
            </p:nvSpPr>
            <p:spPr bwMode="auto">
              <a:xfrm>
                <a:off x="3228975" y="4286250"/>
                <a:ext cx="1409700" cy="200025"/>
              </a:xfrm>
              <a:prstGeom prst="rect">
                <a:avLst/>
              </a:prstGeom>
              <a:noFill/>
              <a:ln w="4">
                <a:solidFill>
                  <a:srgbClr val="1F1A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Rectangle 27"/>
            <p:cNvSpPr>
              <a:spLocks noChangeArrowheads="1"/>
            </p:cNvSpPr>
            <p:nvPr/>
          </p:nvSpPr>
          <p:spPr bwMode="auto">
            <a:xfrm>
              <a:off x="1360488" y="6403975"/>
              <a:ext cx="312737"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6" name="Rectangle 28"/>
            <p:cNvSpPr>
              <a:spLocks noChangeArrowheads="1"/>
            </p:cNvSpPr>
            <p:nvPr/>
          </p:nvSpPr>
          <p:spPr bwMode="auto">
            <a:xfrm>
              <a:off x="1360488" y="5962650"/>
              <a:ext cx="312737"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7" name="Rectangle 29"/>
            <p:cNvSpPr>
              <a:spLocks noChangeArrowheads="1"/>
            </p:cNvSpPr>
            <p:nvPr/>
          </p:nvSpPr>
          <p:spPr bwMode="auto">
            <a:xfrm>
              <a:off x="1360488" y="5522913"/>
              <a:ext cx="312737"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8" name="Rectangle 30"/>
            <p:cNvSpPr>
              <a:spLocks noChangeArrowheads="1"/>
            </p:cNvSpPr>
            <p:nvPr/>
          </p:nvSpPr>
          <p:spPr bwMode="auto">
            <a:xfrm>
              <a:off x="1360488" y="5083175"/>
              <a:ext cx="312737"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9" name="Rectangle 31"/>
            <p:cNvSpPr>
              <a:spLocks noChangeArrowheads="1"/>
            </p:cNvSpPr>
            <p:nvPr/>
          </p:nvSpPr>
          <p:spPr bwMode="auto">
            <a:xfrm>
              <a:off x="1360488" y="4643438"/>
              <a:ext cx="312737"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0" name="Rectangle 32"/>
            <p:cNvSpPr>
              <a:spLocks noChangeArrowheads="1"/>
            </p:cNvSpPr>
            <p:nvPr/>
          </p:nvSpPr>
          <p:spPr bwMode="auto">
            <a:xfrm>
              <a:off x="1625600" y="4730750"/>
              <a:ext cx="7937" cy="177641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33"/>
            <p:cNvSpPr>
              <a:spLocks noChangeArrowheads="1"/>
            </p:cNvSpPr>
            <p:nvPr/>
          </p:nvSpPr>
          <p:spPr bwMode="auto">
            <a:xfrm>
              <a:off x="1598613" y="6502400"/>
              <a:ext cx="31750" cy="79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34"/>
            <p:cNvSpPr>
              <a:spLocks noChangeArrowheads="1"/>
            </p:cNvSpPr>
            <p:nvPr/>
          </p:nvSpPr>
          <p:spPr bwMode="auto">
            <a:xfrm>
              <a:off x="1598613" y="6062663"/>
              <a:ext cx="31750" cy="31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Rectangle 35"/>
            <p:cNvSpPr>
              <a:spLocks noChangeArrowheads="1"/>
            </p:cNvSpPr>
            <p:nvPr/>
          </p:nvSpPr>
          <p:spPr bwMode="auto">
            <a:xfrm>
              <a:off x="1598613" y="5618163"/>
              <a:ext cx="31750" cy="476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36"/>
            <p:cNvSpPr>
              <a:spLocks noChangeArrowheads="1"/>
            </p:cNvSpPr>
            <p:nvPr/>
          </p:nvSpPr>
          <p:spPr bwMode="auto">
            <a:xfrm>
              <a:off x="1598613" y="5170488"/>
              <a:ext cx="31750" cy="79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37"/>
            <p:cNvSpPr>
              <a:spLocks noChangeArrowheads="1"/>
            </p:cNvSpPr>
            <p:nvPr/>
          </p:nvSpPr>
          <p:spPr bwMode="auto">
            <a:xfrm>
              <a:off x="1598613" y="4725988"/>
              <a:ext cx="31750" cy="79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9"/>
            <p:cNvSpPr>
              <a:spLocks/>
            </p:cNvSpPr>
            <p:nvPr/>
          </p:nvSpPr>
          <p:spPr bwMode="auto">
            <a:xfrm>
              <a:off x="1844675" y="5832475"/>
              <a:ext cx="82550" cy="71437"/>
            </a:xfrm>
            <a:custGeom>
              <a:avLst/>
              <a:gdLst/>
              <a:ahLst/>
              <a:cxnLst>
                <a:cxn ang="0">
                  <a:pos x="52" y="23"/>
                </a:cxn>
                <a:cxn ang="0">
                  <a:pos x="50" y="33"/>
                </a:cxn>
                <a:cxn ang="0">
                  <a:pos x="45" y="40"/>
                </a:cxn>
                <a:cxn ang="0">
                  <a:pos x="37" y="43"/>
                </a:cxn>
                <a:cxn ang="0">
                  <a:pos x="27" y="45"/>
                </a:cxn>
                <a:cxn ang="0">
                  <a:pos x="17" y="43"/>
                </a:cxn>
                <a:cxn ang="0">
                  <a:pos x="7" y="40"/>
                </a:cxn>
                <a:cxn ang="0">
                  <a:pos x="2" y="33"/>
                </a:cxn>
                <a:cxn ang="0">
                  <a:pos x="0" y="23"/>
                </a:cxn>
                <a:cxn ang="0">
                  <a:pos x="2" y="13"/>
                </a:cxn>
                <a:cxn ang="0">
                  <a:pos x="7" y="5"/>
                </a:cxn>
                <a:cxn ang="0">
                  <a:pos x="17" y="3"/>
                </a:cxn>
                <a:cxn ang="0">
                  <a:pos x="27" y="0"/>
                </a:cxn>
                <a:cxn ang="0">
                  <a:pos x="37" y="3"/>
                </a:cxn>
                <a:cxn ang="0">
                  <a:pos x="45" y="5"/>
                </a:cxn>
                <a:cxn ang="0">
                  <a:pos x="50" y="13"/>
                </a:cxn>
                <a:cxn ang="0">
                  <a:pos x="52" y="23"/>
                </a:cxn>
              </a:cxnLst>
              <a:rect l="0" t="0" r="r" b="b"/>
              <a:pathLst>
                <a:path w="52" h="45">
                  <a:moveTo>
                    <a:pt x="52" y="23"/>
                  </a:moveTo>
                  <a:lnTo>
                    <a:pt x="50" y="33"/>
                  </a:lnTo>
                  <a:lnTo>
                    <a:pt x="45" y="40"/>
                  </a:lnTo>
                  <a:lnTo>
                    <a:pt x="37" y="43"/>
                  </a:lnTo>
                  <a:lnTo>
                    <a:pt x="27" y="45"/>
                  </a:lnTo>
                  <a:lnTo>
                    <a:pt x="17" y="43"/>
                  </a:lnTo>
                  <a:lnTo>
                    <a:pt x="7" y="40"/>
                  </a:lnTo>
                  <a:lnTo>
                    <a:pt x="2" y="33"/>
                  </a:lnTo>
                  <a:lnTo>
                    <a:pt x="0" y="23"/>
                  </a:lnTo>
                  <a:lnTo>
                    <a:pt x="2" y="13"/>
                  </a:lnTo>
                  <a:lnTo>
                    <a:pt x="7" y="5"/>
                  </a:lnTo>
                  <a:lnTo>
                    <a:pt x="17" y="3"/>
                  </a:lnTo>
                  <a:lnTo>
                    <a:pt x="27" y="0"/>
                  </a:lnTo>
                  <a:lnTo>
                    <a:pt x="37" y="3"/>
                  </a:lnTo>
                  <a:lnTo>
                    <a:pt x="45" y="5"/>
                  </a:lnTo>
                  <a:lnTo>
                    <a:pt x="50" y="13"/>
                  </a:lnTo>
                  <a:lnTo>
                    <a:pt x="52" y="23"/>
                  </a:lnTo>
                  <a:close/>
                </a:path>
              </a:pathLst>
            </a:custGeom>
            <a:solidFill>
              <a:srgbClr val="E5E5E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40"/>
            <p:cNvSpPr>
              <a:spLocks/>
            </p:cNvSpPr>
            <p:nvPr/>
          </p:nvSpPr>
          <p:spPr bwMode="auto">
            <a:xfrm>
              <a:off x="1844675" y="5832475"/>
              <a:ext cx="82550" cy="71437"/>
            </a:xfrm>
            <a:custGeom>
              <a:avLst/>
              <a:gdLst/>
              <a:ahLst/>
              <a:cxnLst>
                <a:cxn ang="0">
                  <a:pos x="52" y="23"/>
                </a:cxn>
                <a:cxn ang="0">
                  <a:pos x="50" y="33"/>
                </a:cxn>
                <a:cxn ang="0">
                  <a:pos x="45" y="40"/>
                </a:cxn>
                <a:cxn ang="0">
                  <a:pos x="37" y="43"/>
                </a:cxn>
                <a:cxn ang="0">
                  <a:pos x="27" y="45"/>
                </a:cxn>
                <a:cxn ang="0">
                  <a:pos x="17" y="43"/>
                </a:cxn>
                <a:cxn ang="0">
                  <a:pos x="7" y="40"/>
                </a:cxn>
                <a:cxn ang="0">
                  <a:pos x="2" y="33"/>
                </a:cxn>
                <a:cxn ang="0">
                  <a:pos x="0" y="23"/>
                </a:cxn>
                <a:cxn ang="0">
                  <a:pos x="2" y="13"/>
                </a:cxn>
                <a:cxn ang="0">
                  <a:pos x="7" y="5"/>
                </a:cxn>
                <a:cxn ang="0">
                  <a:pos x="17" y="3"/>
                </a:cxn>
                <a:cxn ang="0">
                  <a:pos x="27" y="0"/>
                </a:cxn>
                <a:cxn ang="0">
                  <a:pos x="37" y="3"/>
                </a:cxn>
                <a:cxn ang="0">
                  <a:pos x="45" y="5"/>
                </a:cxn>
                <a:cxn ang="0">
                  <a:pos x="50" y="13"/>
                </a:cxn>
                <a:cxn ang="0">
                  <a:pos x="52" y="23"/>
                </a:cxn>
              </a:cxnLst>
              <a:rect l="0" t="0" r="r" b="b"/>
              <a:pathLst>
                <a:path w="52" h="45">
                  <a:moveTo>
                    <a:pt x="52" y="23"/>
                  </a:moveTo>
                  <a:lnTo>
                    <a:pt x="50" y="33"/>
                  </a:lnTo>
                  <a:lnTo>
                    <a:pt x="45" y="40"/>
                  </a:lnTo>
                  <a:lnTo>
                    <a:pt x="37" y="43"/>
                  </a:lnTo>
                  <a:lnTo>
                    <a:pt x="27" y="45"/>
                  </a:lnTo>
                  <a:lnTo>
                    <a:pt x="17" y="43"/>
                  </a:lnTo>
                  <a:lnTo>
                    <a:pt x="7" y="40"/>
                  </a:lnTo>
                  <a:lnTo>
                    <a:pt x="2" y="33"/>
                  </a:lnTo>
                  <a:lnTo>
                    <a:pt x="0" y="23"/>
                  </a:lnTo>
                  <a:lnTo>
                    <a:pt x="2" y="13"/>
                  </a:lnTo>
                  <a:lnTo>
                    <a:pt x="7" y="5"/>
                  </a:lnTo>
                  <a:lnTo>
                    <a:pt x="17" y="3"/>
                  </a:lnTo>
                  <a:lnTo>
                    <a:pt x="27" y="0"/>
                  </a:lnTo>
                  <a:lnTo>
                    <a:pt x="37" y="3"/>
                  </a:lnTo>
                  <a:lnTo>
                    <a:pt x="45" y="5"/>
                  </a:lnTo>
                  <a:lnTo>
                    <a:pt x="50" y="13"/>
                  </a:lnTo>
                  <a:lnTo>
                    <a:pt x="52" y="23"/>
                  </a:lnTo>
                  <a:close/>
                </a:path>
              </a:pathLst>
            </a:custGeom>
            <a:solidFill>
              <a:srgbClr val="993300"/>
            </a:solidFill>
            <a:ln w="9525">
              <a:solidFill>
                <a:schemeClr val="tx1"/>
              </a:solidFill>
              <a:miter lim="800000"/>
              <a:headEnd/>
              <a:tailEnd/>
            </a:ln>
            <a:effectLst/>
          </p:spPr>
          <p:txBody>
            <a:bodyPr wrap="none" anchor="ctr"/>
            <a:lstStyle/>
            <a:p>
              <a:endParaRPr lang="en-US"/>
            </a:p>
          </p:txBody>
        </p:sp>
        <p:sp>
          <p:nvSpPr>
            <p:cNvPr id="108" name="Freeform 41"/>
            <p:cNvSpPr>
              <a:spLocks/>
            </p:cNvSpPr>
            <p:nvPr/>
          </p:nvSpPr>
          <p:spPr bwMode="auto">
            <a:xfrm>
              <a:off x="1844675" y="4852988"/>
              <a:ext cx="82550" cy="71437"/>
            </a:xfrm>
            <a:custGeom>
              <a:avLst/>
              <a:gdLst/>
              <a:ahLst/>
              <a:cxnLst>
                <a:cxn ang="0">
                  <a:pos x="52" y="23"/>
                </a:cxn>
                <a:cxn ang="0">
                  <a:pos x="50" y="33"/>
                </a:cxn>
                <a:cxn ang="0">
                  <a:pos x="45" y="40"/>
                </a:cxn>
                <a:cxn ang="0">
                  <a:pos x="37" y="45"/>
                </a:cxn>
                <a:cxn ang="0">
                  <a:pos x="27" y="45"/>
                </a:cxn>
                <a:cxn ang="0">
                  <a:pos x="17" y="45"/>
                </a:cxn>
                <a:cxn ang="0">
                  <a:pos x="7" y="40"/>
                </a:cxn>
                <a:cxn ang="0">
                  <a:pos x="2" y="33"/>
                </a:cxn>
                <a:cxn ang="0">
                  <a:pos x="0" y="23"/>
                </a:cxn>
                <a:cxn ang="0">
                  <a:pos x="2" y="15"/>
                </a:cxn>
                <a:cxn ang="0">
                  <a:pos x="7" y="8"/>
                </a:cxn>
                <a:cxn ang="0">
                  <a:pos x="17" y="3"/>
                </a:cxn>
                <a:cxn ang="0">
                  <a:pos x="27" y="0"/>
                </a:cxn>
                <a:cxn ang="0">
                  <a:pos x="37" y="3"/>
                </a:cxn>
                <a:cxn ang="0">
                  <a:pos x="45" y="8"/>
                </a:cxn>
                <a:cxn ang="0">
                  <a:pos x="50" y="15"/>
                </a:cxn>
                <a:cxn ang="0">
                  <a:pos x="52" y="23"/>
                </a:cxn>
              </a:cxnLst>
              <a:rect l="0" t="0" r="r" b="b"/>
              <a:pathLst>
                <a:path w="52" h="45">
                  <a:moveTo>
                    <a:pt x="52" y="23"/>
                  </a:moveTo>
                  <a:lnTo>
                    <a:pt x="50" y="33"/>
                  </a:lnTo>
                  <a:lnTo>
                    <a:pt x="45" y="40"/>
                  </a:lnTo>
                  <a:lnTo>
                    <a:pt x="37" y="45"/>
                  </a:lnTo>
                  <a:lnTo>
                    <a:pt x="27" y="45"/>
                  </a:lnTo>
                  <a:lnTo>
                    <a:pt x="17" y="45"/>
                  </a:lnTo>
                  <a:lnTo>
                    <a:pt x="7" y="40"/>
                  </a:lnTo>
                  <a:lnTo>
                    <a:pt x="2" y="33"/>
                  </a:lnTo>
                  <a:lnTo>
                    <a:pt x="0" y="23"/>
                  </a:lnTo>
                  <a:lnTo>
                    <a:pt x="2" y="15"/>
                  </a:lnTo>
                  <a:lnTo>
                    <a:pt x="7" y="8"/>
                  </a:lnTo>
                  <a:lnTo>
                    <a:pt x="17" y="3"/>
                  </a:lnTo>
                  <a:lnTo>
                    <a:pt x="27" y="0"/>
                  </a:lnTo>
                  <a:lnTo>
                    <a:pt x="37" y="3"/>
                  </a:lnTo>
                  <a:lnTo>
                    <a:pt x="45" y="8"/>
                  </a:lnTo>
                  <a:lnTo>
                    <a:pt x="50" y="15"/>
                  </a:lnTo>
                  <a:lnTo>
                    <a:pt x="52" y="23"/>
                  </a:lnTo>
                  <a:close/>
                </a:path>
              </a:pathLst>
            </a:custGeom>
            <a:solidFill>
              <a:srgbClr val="993300"/>
            </a:solidFill>
            <a:ln w="9525">
              <a:solidFill>
                <a:schemeClr val="tx1"/>
              </a:solidFill>
              <a:miter lim="800000"/>
              <a:headEnd/>
              <a:tailEnd/>
            </a:ln>
            <a:effectLst/>
          </p:spPr>
          <p:txBody>
            <a:bodyPr wrap="none" anchor="ctr"/>
            <a:lstStyle/>
            <a:p>
              <a:endParaRPr lang="en-US"/>
            </a:p>
          </p:txBody>
        </p:sp>
        <p:sp>
          <p:nvSpPr>
            <p:cNvPr id="109" name="Freeform 42"/>
            <p:cNvSpPr>
              <a:spLocks/>
            </p:cNvSpPr>
            <p:nvPr/>
          </p:nvSpPr>
          <p:spPr bwMode="auto">
            <a:xfrm>
              <a:off x="1844675" y="4852988"/>
              <a:ext cx="82550" cy="71437"/>
            </a:xfrm>
            <a:custGeom>
              <a:avLst/>
              <a:gdLst/>
              <a:ahLst/>
              <a:cxnLst>
                <a:cxn ang="0">
                  <a:pos x="52" y="23"/>
                </a:cxn>
                <a:cxn ang="0">
                  <a:pos x="50" y="33"/>
                </a:cxn>
                <a:cxn ang="0">
                  <a:pos x="45" y="40"/>
                </a:cxn>
                <a:cxn ang="0">
                  <a:pos x="37" y="45"/>
                </a:cxn>
                <a:cxn ang="0">
                  <a:pos x="27" y="45"/>
                </a:cxn>
                <a:cxn ang="0">
                  <a:pos x="17" y="45"/>
                </a:cxn>
                <a:cxn ang="0">
                  <a:pos x="7" y="40"/>
                </a:cxn>
                <a:cxn ang="0">
                  <a:pos x="2" y="33"/>
                </a:cxn>
                <a:cxn ang="0">
                  <a:pos x="0" y="23"/>
                </a:cxn>
                <a:cxn ang="0">
                  <a:pos x="2" y="15"/>
                </a:cxn>
                <a:cxn ang="0">
                  <a:pos x="7" y="8"/>
                </a:cxn>
                <a:cxn ang="0">
                  <a:pos x="17" y="3"/>
                </a:cxn>
                <a:cxn ang="0">
                  <a:pos x="27" y="0"/>
                </a:cxn>
                <a:cxn ang="0">
                  <a:pos x="37" y="3"/>
                </a:cxn>
                <a:cxn ang="0">
                  <a:pos x="45" y="8"/>
                </a:cxn>
                <a:cxn ang="0">
                  <a:pos x="50" y="15"/>
                </a:cxn>
                <a:cxn ang="0">
                  <a:pos x="52" y="23"/>
                </a:cxn>
              </a:cxnLst>
              <a:rect l="0" t="0" r="r" b="b"/>
              <a:pathLst>
                <a:path w="52" h="45">
                  <a:moveTo>
                    <a:pt x="52" y="23"/>
                  </a:moveTo>
                  <a:lnTo>
                    <a:pt x="50" y="33"/>
                  </a:lnTo>
                  <a:lnTo>
                    <a:pt x="45" y="40"/>
                  </a:lnTo>
                  <a:lnTo>
                    <a:pt x="37" y="45"/>
                  </a:lnTo>
                  <a:lnTo>
                    <a:pt x="27" y="45"/>
                  </a:lnTo>
                  <a:lnTo>
                    <a:pt x="17" y="45"/>
                  </a:lnTo>
                  <a:lnTo>
                    <a:pt x="7" y="40"/>
                  </a:lnTo>
                  <a:lnTo>
                    <a:pt x="2" y="33"/>
                  </a:lnTo>
                  <a:lnTo>
                    <a:pt x="0" y="23"/>
                  </a:lnTo>
                  <a:lnTo>
                    <a:pt x="2" y="15"/>
                  </a:lnTo>
                  <a:lnTo>
                    <a:pt x="7" y="8"/>
                  </a:lnTo>
                  <a:lnTo>
                    <a:pt x="17" y="3"/>
                  </a:lnTo>
                  <a:lnTo>
                    <a:pt x="27" y="0"/>
                  </a:lnTo>
                  <a:lnTo>
                    <a:pt x="37" y="3"/>
                  </a:lnTo>
                  <a:lnTo>
                    <a:pt x="45" y="8"/>
                  </a:lnTo>
                  <a:lnTo>
                    <a:pt x="50" y="15"/>
                  </a:lnTo>
                  <a:lnTo>
                    <a:pt x="52" y="23"/>
                  </a:lnTo>
                  <a:close/>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43"/>
            <p:cNvSpPr>
              <a:spLocks/>
            </p:cNvSpPr>
            <p:nvPr/>
          </p:nvSpPr>
          <p:spPr bwMode="auto">
            <a:xfrm>
              <a:off x="2073275" y="5903913"/>
              <a:ext cx="84137" cy="71437"/>
            </a:xfrm>
            <a:custGeom>
              <a:avLst/>
              <a:gdLst/>
              <a:ahLst/>
              <a:cxnLst>
                <a:cxn ang="0">
                  <a:pos x="53" y="22"/>
                </a:cxn>
                <a:cxn ang="0">
                  <a:pos x="50" y="32"/>
                </a:cxn>
                <a:cxn ang="0">
                  <a:pos x="45" y="37"/>
                </a:cxn>
                <a:cxn ang="0">
                  <a:pos x="35" y="42"/>
                </a:cxn>
                <a:cxn ang="0">
                  <a:pos x="25" y="45"/>
                </a:cxn>
                <a:cxn ang="0">
                  <a:pos x="15" y="42"/>
                </a:cxn>
                <a:cxn ang="0">
                  <a:pos x="8" y="37"/>
                </a:cxn>
                <a:cxn ang="0">
                  <a:pos x="3" y="32"/>
                </a:cxn>
                <a:cxn ang="0">
                  <a:pos x="0" y="22"/>
                </a:cxn>
                <a:cxn ang="0">
                  <a:pos x="3" y="13"/>
                </a:cxn>
                <a:cxn ang="0">
                  <a:pos x="8" y="5"/>
                </a:cxn>
                <a:cxn ang="0">
                  <a:pos x="15" y="0"/>
                </a:cxn>
                <a:cxn ang="0">
                  <a:pos x="25" y="0"/>
                </a:cxn>
                <a:cxn ang="0">
                  <a:pos x="35" y="0"/>
                </a:cxn>
                <a:cxn ang="0">
                  <a:pos x="45" y="5"/>
                </a:cxn>
                <a:cxn ang="0">
                  <a:pos x="50" y="13"/>
                </a:cxn>
                <a:cxn ang="0">
                  <a:pos x="53" y="22"/>
                </a:cxn>
              </a:cxnLst>
              <a:rect l="0" t="0" r="r" b="b"/>
              <a:pathLst>
                <a:path w="53" h="45">
                  <a:moveTo>
                    <a:pt x="53" y="22"/>
                  </a:moveTo>
                  <a:lnTo>
                    <a:pt x="50" y="32"/>
                  </a:lnTo>
                  <a:lnTo>
                    <a:pt x="45" y="37"/>
                  </a:lnTo>
                  <a:lnTo>
                    <a:pt x="35" y="42"/>
                  </a:lnTo>
                  <a:lnTo>
                    <a:pt x="25" y="45"/>
                  </a:lnTo>
                  <a:lnTo>
                    <a:pt x="15" y="42"/>
                  </a:lnTo>
                  <a:lnTo>
                    <a:pt x="8" y="37"/>
                  </a:lnTo>
                  <a:lnTo>
                    <a:pt x="3" y="32"/>
                  </a:lnTo>
                  <a:lnTo>
                    <a:pt x="0" y="22"/>
                  </a:lnTo>
                  <a:lnTo>
                    <a:pt x="3" y="13"/>
                  </a:lnTo>
                  <a:lnTo>
                    <a:pt x="8" y="5"/>
                  </a:lnTo>
                  <a:lnTo>
                    <a:pt x="15" y="0"/>
                  </a:lnTo>
                  <a:lnTo>
                    <a:pt x="25" y="0"/>
                  </a:lnTo>
                  <a:lnTo>
                    <a:pt x="35" y="0"/>
                  </a:lnTo>
                  <a:lnTo>
                    <a:pt x="45" y="5"/>
                  </a:lnTo>
                  <a:lnTo>
                    <a:pt x="50" y="13"/>
                  </a:lnTo>
                  <a:lnTo>
                    <a:pt x="53" y="2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44"/>
            <p:cNvSpPr>
              <a:spLocks/>
            </p:cNvSpPr>
            <p:nvPr/>
          </p:nvSpPr>
          <p:spPr bwMode="auto">
            <a:xfrm>
              <a:off x="2073275" y="5903913"/>
              <a:ext cx="84137" cy="71437"/>
            </a:xfrm>
            <a:custGeom>
              <a:avLst/>
              <a:gdLst/>
              <a:ahLst/>
              <a:cxnLst>
                <a:cxn ang="0">
                  <a:pos x="53" y="22"/>
                </a:cxn>
                <a:cxn ang="0">
                  <a:pos x="50" y="32"/>
                </a:cxn>
                <a:cxn ang="0">
                  <a:pos x="45" y="37"/>
                </a:cxn>
                <a:cxn ang="0">
                  <a:pos x="35" y="42"/>
                </a:cxn>
                <a:cxn ang="0">
                  <a:pos x="25" y="45"/>
                </a:cxn>
                <a:cxn ang="0">
                  <a:pos x="15" y="42"/>
                </a:cxn>
                <a:cxn ang="0">
                  <a:pos x="8" y="37"/>
                </a:cxn>
                <a:cxn ang="0">
                  <a:pos x="3" y="32"/>
                </a:cxn>
                <a:cxn ang="0">
                  <a:pos x="0" y="22"/>
                </a:cxn>
                <a:cxn ang="0">
                  <a:pos x="3" y="13"/>
                </a:cxn>
                <a:cxn ang="0">
                  <a:pos x="8" y="5"/>
                </a:cxn>
                <a:cxn ang="0">
                  <a:pos x="15" y="0"/>
                </a:cxn>
                <a:cxn ang="0">
                  <a:pos x="25" y="0"/>
                </a:cxn>
                <a:cxn ang="0">
                  <a:pos x="35" y="0"/>
                </a:cxn>
                <a:cxn ang="0">
                  <a:pos x="45" y="5"/>
                </a:cxn>
                <a:cxn ang="0">
                  <a:pos x="50" y="13"/>
                </a:cxn>
                <a:cxn ang="0">
                  <a:pos x="53" y="22"/>
                </a:cxn>
              </a:cxnLst>
              <a:rect l="0" t="0" r="r" b="b"/>
              <a:pathLst>
                <a:path w="53" h="45">
                  <a:moveTo>
                    <a:pt x="53" y="22"/>
                  </a:moveTo>
                  <a:lnTo>
                    <a:pt x="50" y="32"/>
                  </a:lnTo>
                  <a:lnTo>
                    <a:pt x="45" y="37"/>
                  </a:lnTo>
                  <a:lnTo>
                    <a:pt x="35" y="42"/>
                  </a:lnTo>
                  <a:lnTo>
                    <a:pt x="25" y="45"/>
                  </a:lnTo>
                  <a:lnTo>
                    <a:pt x="15" y="42"/>
                  </a:lnTo>
                  <a:lnTo>
                    <a:pt x="8" y="37"/>
                  </a:lnTo>
                  <a:lnTo>
                    <a:pt x="3" y="32"/>
                  </a:lnTo>
                  <a:lnTo>
                    <a:pt x="0" y="22"/>
                  </a:lnTo>
                  <a:lnTo>
                    <a:pt x="3" y="13"/>
                  </a:lnTo>
                  <a:lnTo>
                    <a:pt x="8" y="5"/>
                  </a:lnTo>
                  <a:lnTo>
                    <a:pt x="15" y="0"/>
                  </a:lnTo>
                  <a:lnTo>
                    <a:pt x="25" y="0"/>
                  </a:lnTo>
                  <a:lnTo>
                    <a:pt x="35" y="0"/>
                  </a:lnTo>
                  <a:lnTo>
                    <a:pt x="45" y="5"/>
                  </a:lnTo>
                  <a:lnTo>
                    <a:pt x="50" y="13"/>
                  </a:lnTo>
                  <a:lnTo>
                    <a:pt x="53" y="22"/>
                  </a:lnTo>
                  <a:close/>
                </a:path>
              </a:pathLst>
            </a:custGeom>
            <a:solidFill>
              <a:srgbClr val="FF5050"/>
            </a:solidFill>
            <a:ln w="9525">
              <a:solidFill>
                <a:schemeClr val="tx1"/>
              </a:solidFill>
              <a:miter lim="800000"/>
              <a:headEnd/>
              <a:tailEnd/>
            </a:ln>
            <a:effectLst/>
          </p:spPr>
          <p:txBody>
            <a:bodyPr wrap="none" anchor="ctr"/>
            <a:lstStyle/>
            <a:p>
              <a:endParaRPr lang="en-US"/>
            </a:p>
          </p:txBody>
        </p:sp>
        <p:sp>
          <p:nvSpPr>
            <p:cNvPr id="112" name="Freeform 45"/>
            <p:cNvSpPr>
              <a:spLocks/>
            </p:cNvSpPr>
            <p:nvPr/>
          </p:nvSpPr>
          <p:spPr bwMode="auto">
            <a:xfrm>
              <a:off x="2073275" y="5103813"/>
              <a:ext cx="84137" cy="71437"/>
            </a:xfrm>
            <a:custGeom>
              <a:avLst/>
              <a:gdLst/>
              <a:ahLst/>
              <a:cxnLst>
                <a:cxn ang="0">
                  <a:pos x="53" y="22"/>
                </a:cxn>
                <a:cxn ang="0">
                  <a:pos x="50" y="32"/>
                </a:cxn>
                <a:cxn ang="0">
                  <a:pos x="45" y="40"/>
                </a:cxn>
                <a:cxn ang="0">
                  <a:pos x="35" y="45"/>
                </a:cxn>
                <a:cxn ang="0">
                  <a:pos x="25" y="45"/>
                </a:cxn>
                <a:cxn ang="0">
                  <a:pos x="15" y="45"/>
                </a:cxn>
                <a:cxn ang="0">
                  <a:pos x="8" y="40"/>
                </a:cxn>
                <a:cxn ang="0">
                  <a:pos x="3" y="32"/>
                </a:cxn>
                <a:cxn ang="0">
                  <a:pos x="0" y="22"/>
                </a:cxn>
                <a:cxn ang="0">
                  <a:pos x="3" y="15"/>
                </a:cxn>
                <a:cxn ang="0">
                  <a:pos x="8" y="7"/>
                </a:cxn>
                <a:cxn ang="0">
                  <a:pos x="15" y="2"/>
                </a:cxn>
                <a:cxn ang="0">
                  <a:pos x="25" y="0"/>
                </a:cxn>
                <a:cxn ang="0">
                  <a:pos x="35" y="2"/>
                </a:cxn>
                <a:cxn ang="0">
                  <a:pos x="45" y="7"/>
                </a:cxn>
                <a:cxn ang="0">
                  <a:pos x="50" y="15"/>
                </a:cxn>
                <a:cxn ang="0">
                  <a:pos x="53" y="22"/>
                </a:cxn>
              </a:cxnLst>
              <a:rect l="0" t="0" r="r" b="b"/>
              <a:pathLst>
                <a:path w="53" h="45">
                  <a:moveTo>
                    <a:pt x="53" y="22"/>
                  </a:moveTo>
                  <a:lnTo>
                    <a:pt x="50" y="32"/>
                  </a:lnTo>
                  <a:lnTo>
                    <a:pt x="45" y="40"/>
                  </a:lnTo>
                  <a:lnTo>
                    <a:pt x="35" y="45"/>
                  </a:lnTo>
                  <a:lnTo>
                    <a:pt x="25" y="45"/>
                  </a:lnTo>
                  <a:lnTo>
                    <a:pt x="15" y="45"/>
                  </a:lnTo>
                  <a:lnTo>
                    <a:pt x="8" y="40"/>
                  </a:lnTo>
                  <a:lnTo>
                    <a:pt x="3" y="32"/>
                  </a:lnTo>
                  <a:lnTo>
                    <a:pt x="0" y="22"/>
                  </a:lnTo>
                  <a:lnTo>
                    <a:pt x="3" y="15"/>
                  </a:lnTo>
                  <a:lnTo>
                    <a:pt x="8" y="7"/>
                  </a:lnTo>
                  <a:lnTo>
                    <a:pt x="15" y="2"/>
                  </a:lnTo>
                  <a:lnTo>
                    <a:pt x="25" y="0"/>
                  </a:lnTo>
                  <a:lnTo>
                    <a:pt x="35" y="2"/>
                  </a:lnTo>
                  <a:lnTo>
                    <a:pt x="45" y="7"/>
                  </a:lnTo>
                  <a:lnTo>
                    <a:pt x="50" y="15"/>
                  </a:lnTo>
                  <a:lnTo>
                    <a:pt x="53" y="22"/>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46"/>
            <p:cNvSpPr>
              <a:spLocks/>
            </p:cNvSpPr>
            <p:nvPr/>
          </p:nvSpPr>
          <p:spPr bwMode="auto">
            <a:xfrm>
              <a:off x="2073275" y="5103813"/>
              <a:ext cx="84137" cy="71437"/>
            </a:xfrm>
            <a:custGeom>
              <a:avLst/>
              <a:gdLst/>
              <a:ahLst/>
              <a:cxnLst>
                <a:cxn ang="0">
                  <a:pos x="53" y="22"/>
                </a:cxn>
                <a:cxn ang="0">
                  <a:pos x="50" y="32"/>
                </a:cxn>
                <a:cxn ang="0">
                  <a:pos x="45" y="40"/>
                </a:cxn>
                <a:cxn ang="0">
                  <a:pos x="35" y="45"/>
                </a:cxn>
                <a:cxn ang="0">
                  <a:pos x="25" y="45"/>
                </a:cxn>
                <a:cxn ang="0">
                  <a:pos x="15" y="45"/>
                </a:cxn>
                <a:cxn ang="0">
                  <a:pos x="8" y="40"/>
                </a:cxn>
                <a:cxn ang="0">
                  <a:pos x="3" y="32"/>
                </a:cxn>
                <a:cxn ang="0">
                  <a:pos x="0" y="22"/>
                </a:cxn>
                <a:cxn ang="0">
                  <a:pos x="3" y="15"/>
                </a:cxn>
                <a:cxn ang="0">
                  <a:pos x="8" y="7"/>
                </a:cxn>
                <a:cxn ang="0">
                  <a:pos x="15" y="2"/>
                </a:cxn>
                <a:cxn ang="0">
                  <a:pos x="25" y="0"/>
                </a:cxn>
                <a:cxn ang="0">
                  <a:pos x="35" y="2"/>
                </a:cxn>
                <a:cxn ang="0">
                  <a:pos x="45" y="7"/>
                </a:cxn>
                <a:cxn ang="0">
                  <a:pos x="50" y="15"/>
                </a:cxn>
                <a:cxn ang="0">
                  <a:pos x="53" y="22"/>
                </a:cxn>
              </a:cxnLst>
              <a:rect l="0" t="0" r="r" b="b"/>
              <a:pathLst>
                <a:path w="53" h="45">
                  <a:moveTo>
                    <a:pt x="53" y="22"/>
                  </a:moveTo>
                  <a:lnTo>
                    <a:pt x="50" y="32"/>
                  </a:lnTo>
                  <a:lnTo>
                    <a:pt x="45" y="40"/>
                  </a:lnTo>
                  <a:lnTo>
                    <a:pt x="35" y="45"/>
                  </a:lnTo>
                  <a:lnTo>
                    <a:pt x="25" y="45"/>
                  </a:lnTo>
                  <a:lnTo>
                    <a:pt x="15" y="45"/>
                  </a:lnTo>
                  <a:lnTo>
                    <a:pt x="8" y="40"/>
                  </a:lnTo>
                  <a:lnTo>
                    <a:pt x="3" y="32"/>
                  </a:lnTo>
                  <a:lnTo>
                    <a:pt x="0" y="22"/>
                  </a:lnTo>
                  <a:lnTo>
                    <a:pt x="3" y="15"/>
                  </a:lnTo>
                  <a:lnTo>
                    <a:pt x="8" y="7"/>
                  </a:lnTo>
                  <a:lnTo>
                    <a:pt x="15" y="2"/>
                  </a:lnTo>
                  <a:lnTo>
                    <a:pt x="25" y="0"/>
                  </a:lnTo>
                  <a:lnTo>
                    <a:pt x="35" y="2"/>
                  </a:lnTo>
                  <a:lnTo>
                    <a:pt x="45" y="7"/>
                  </a:lnTo>
                  <a:lnTo>
                    <a:pt x="50" y="15"/>
                  </a:lnTo>
                  <a:lnTo>
                    <a:pt x="53" y="22"/>
                  </a:lnTo>
                  <a:close/>
                </a:path>
              </a:pathLst>
            </a:custGeom>
            <a:solidFill>
              <a:srgbClr val="FF5050"/>
            </a:solidFill>
            <a:ln w="9525">
              <a:solidFill>
                <a:schemeClr val="tx1"/>
              </a:solidFill>
              <a:miter lim="800000"/>
              <a:headEnd/>
              <a:tailEnd/>
            </a:ln>
            <a:effectLst/>
          </p:spPr>
          <p:txBody>
            <a:bodyPr wrap="none" anchor="ctr"/>
            <a:lstStyle/>
            <a:p>
              <a:endParaRPr lang="en-US"/>
            </a:p>
          </p:txBody>
        </p:sp>
        <p:sp>
          <p:nvSpPr>
            <p:cNvPr id="114" name="Rectangle 47"/>
            <p:cNvSpPr>
              <a:spLocks noChangeArrowheads="1"/>
            </p:cNvSpPr>
            <p:nvPr/>
          </p:nvSpPr>
          <p:spPr bwMode="auto">
            <a:xfrm>
              <a:off x="1812925" y="5602288"/>
              <a:ext cx="150812" cy="15875"/>
            </a:xfrm>
            <a:prstGeom prst="rect">
              <a:avLst/>
            </a:prstGeom>
            <a:solidFill>
              <a:srgbClr val="993300"/>
            </a:solidFill>
            <a:ln w="9525">
              <a:solidFill>
                <a:srgbClr val="9933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48"/>
            <p:cNvSpPr>
              <a:spLocks noEditPoints="1"/>
            </p:cNvSpPr>
            <p:nvPr/>
          </p:nvSpPr>
          <p:spPr bwMode="auto">
            <a:xfrm>
              <a:off x="1804988" y="5594350"/>
              <a:ext cx="166687" cy="28575"/>
            </a:xfrm>
            <a:custGeom>
              <a:avLst/>
              <a:gdLst/>
              <a:ahLst/>
              <a:cxnLst>
                <a:cxn ang="0">
                  <a:pos x="5" y="0"/>
                </a:cxn>
                <a:cxn ang="0">
                  <a:pos x="10" y="5"/>
                </a:cxn>
                <a:cxn ang="0">
                  <a:pos x="10" y="15"/>
                </a:cxn>
                <a:cxn ang="0">
                  <a:pos x="0" y="15"/>
                </a:cxn>
                <a:cxn ang="0">
                  <a:pos x="0" y="5"/>
                </a:cxn>
                <a:cxn ang="0">
                  <a:pos x="5" y="0"/>
                </a:cxn>
                <a:cxn ang="0">
                  <a:pos x="0" y="5"/>
                </a:cxn>
                <a:cxn ang="0">
                  <a:pos x="0" y="0"/>
                </a:cxn>
                <a:cxn ang="0">
                  <a:pos x="5" y="0"/>
                </a:cxn>
                <a:cxn ang="0">
                  <a:pos x="0" y="5"/>
                </a:cxn>
                <a:cxn ang="0">
                  <a:pos x="105" y="5"/>
                </a:cxn>
                <a:cxn ang="0">
                  <a:pos x="100" y="10"/>
                </a:cxn>
                <a:cxn ang="0">
                  <a:pos x="5" y="10"/>
                </a:cxn>
                <a:cxn ang="0">
                  <a:pos x="5" y="0"/>
                </a:cxn>
                <a:cxn ang="0">
                  <a:pos x="100" y="0"/>
                </a:cxn>
                <a:cxn ang="0">
                  <a:pos x="105" y="5"/>
                </a:cxn>
                <a:cxn ang="0">
                  <a:pos x="100" y="0"/>
                </a:cxn>
                <a:cxn ang="0">
                  <a:pos x="105" y="0"/>
                </a:cxn>
                <a:cxn ang="0">
                  <a:pos x="105" y="5"/>
                </a:cxn>
                <a:cxn ang="0">
                  <a:pos x="100" y="0"/>
                </a:cxn>
                <a:cxn ang="0">
                  <a:pos x="100" y="18"/>
                </a:cxn>
                <a:cxn ang="0">
                  <a:pos x="95" y="15"/>
                </a:cxn>
                <a:cxn ang="0">
                  <a:pos x="95" y="5"/>
                </a:cxn>
                <a:cxn ang="0">
                  <a:pos x="105" y="5"/>
                </a:cxn>
                <a:cxn ang="0">
                  <a:pos x="105" y="15"/>
                </a:cxn>
                <a:cxn ang="0">
                  <a:pos x="100" y="18"/>
                </a:cxn>
                <a:cxn ang="0">
                  <a:pos x="105" y="15"/>
                </a:cxn>
                <a:cxn ang="0">
                  <a:pos x="105" y="18"/>
                </a:cxn>
                <a:cxn ang="0">
                  <a:pos x="100" y="18"/>
                </a:cxn>
                <a:cxn ang="0">
                  <a:pos x="105" y="15"/>
                </a:cxn>
                <a:cxn ang="0">
                  <a:pos x="0" y="15"/>
                </a:cxn>
                <a:cxn ang="0">
                  <a:pos x="5" y="10"/>
                </a:cxn>
                <a:cxn ang="0">
                  <a:pos x="100" y="10"/>
                </a:cxn>
                <a:cxn ang="0">
                  <a:pos x="100" y="18"/>
                </a:cxn>
                <a:cxn ang="0">
                  <a:pos x="5" y="18"/>
                </a:cxn>
                <a:cxn ang="0">
                  <a:pos x="0" y="15"/>
                </a:cxn>
                <a:cxn ang="0">
                  <a:pos x="5" y="18"/>
                </a:cxn>
                <a:cxn ang="0">
                  <a:pos x="0" y="18"/>
                </a:cxn>
                <a:cxn ang="0">
                  <a:pos x="0" y="15"/>
                </a:cxn>
                <a:cxn ang="0">
                  <a:pos x="5" y="18"/>
                </a:cxn>
              </a:cxnLst>
              <a:rect l="0" t="0" r="r" b="b"/>
              <a:pathLst>
                <a:path w="105" h="18">
                  <a:moveTo>
                    <a:pt x="5" y="0"/>
                  </a:moveTo>
                  <a:lnTo>
                    <a:pt x="10" y="5"/>
                  </a:lnTo>
                  <a:lnTo>
                    <a:pt x="10" y="15"/>
                  </a:lnTo>
                  <a:lnTo>
                    <a:pt x="0" y="15"/>
                  </a:lnTo>
                  <a:lnTo>
                    <a:pt x="0" y="5"/>
                  </a:lnTo>
                  <a:lnTo>
                    <a:pt x="5" y="0"/>
                  </a:lnTo>
                  <a:close/>
                  <a:moveTo>
                    <a:pt x="0" y="5"/>
                  </a:moveTo>
                  <a:lnTo>
                    <a:pt x="0" y="0"/>
                  </a:lnTo>
                  <a:lnTo>
                    <a:pt x="5" y="0"/>
                  </a:lnTo>
                  <a:lnTo>
                    <a:pt x="0" y="5"/>
                  </a:lnTo>
                  <a:close/>
                  <a:moveTo>
                    <a:pt x="105" y="5"/>
                  </a:moveTo>
                  <a:lnTo>
                    <a:pt x="100" y="10"/>
                  </a:lnTo>
                  <a:lnTo>
                    <a:pt x="5" y="10"/>
                  </a:lnTo>
                  <a:lnTo>
                    <a:pt x="5" y="0"/>
                  </a:lnTo>
                  <a:lnTo>
                    <a:pt x="100" y="0"/>
                  </a:lnTo>
                  <a:lnTo>
                    <a:pt x="105" y="5"/>
                  </a:lnTo>
                  <a:close/>
                  <a:moveTo>
                    <a:pt x="100" y="0"/>
                  </a:moveTo>
                  <a:lnTo>
                    <a:pt x="105" y="0"/>
                  </a:lnTo>
                  <a:lnTo>
                    <a:pt x="105" y="5"/>
                  </a:lnTo>
                  <a:lnTo>
                    <a:pt x="100" y="0"/>
                  </a:lnTo>
                  <a:close/>
                  <a:moveTo>
                    <a:pt x="100" y="18"/>
                  </a:moveTo>
                  <a:lnTo>
                    <a:pt x="95" y="15"/>
                  </a:lnTo>
                  <a:lnTo>
                    <a:pt x="95" y="5"/>
                  </a:lnTo>
                  <a:lnTo>
                    <a:pt x="105" y="5"/>
                  </a:lnTo>
                  <a:lnTo>
                    <a:pt x="105" y="15"/>
                  </a:lnTo>
                  <a:lnTo>
                    <a:pt x="100" y="18"/>
                  </a:lnTo>
                  <a:close/>
                  <a:moveTo>
                    <a:pt x="105" y="15"/>
                  </a:moveTo>
                  <a:lnTo>
                    <a:pt x="105" y="18"/>
                  </a:lnTo>
                  <a:lnTo>
                    <a:pt x="100" y="18"/>
                  </a:lnTo>
                  <a:lnTo>
                    <a:pt x="105" y="15"/>
                  </a:lnTo>
                  <a:close/>
                  <a:moveTo>
                    <a:pt x="0" y="15"/>
                  </a:moveTo>
                  <a:lnTo>
                    <a:pt x="5" y="10"/>
                  </a:lnTo>
                  <a:lnTo>
                    <a:pt x="100" y="10"/>
                  </a:lnTo>
                  <a:lnTo>
                    <a:pt x="100" y="18"/>
                  </a:lnTo>
                  <a:lnTo>
                    <a:pt x="5" y="18"/>
                  </a:lnTo>
                  <a:lnTo>
                    <a:pt x="0" y="15"/>
                  </a:lnTo>
                  <a:close/>
                  <a:moveTo>
                    <a:pt x="5" y="18"/>
                  </a:moveTo>
                  <a:lnTo>
                    <a:pt x="0" y="18"/>
                  </a:lnTo>
                  <a:lnTo>
                    <a:pt x="0" y="15"/>
                  </a:lnTo>
                  <a:lnTo>
                    <a:pt x="5" y="18"/>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49"/>
            <p:cNvSpPr>
              <a:spLocks noChangeArrowheads="1"/>
            </p:cNvSpPr>
            <p:nvPr/>
          </p:nvSpPr>
          <p:spPr bwMode="auto">
            <a:xfrm>
              <a:off x="2041525" y="5614988"/>
              <a:ext cx="147637" cy="11112"/>
            </a:xfrm>
            <a:prstGeom prst="rect">
              <a:avLst/>
            </a:prstGeom>
            <a:solidFill>
              <a:srgbClr val="FF5050"/>
            </a:solidFill>
            <a:ln w="9525">
              <a:solidFill>
                <a:srgbClr val="FF505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50"/>
            <p:cNvSpPr>
              <a:spLocks noChangeArrowheads="1"/>
            </p:cNvSpPr>
            <p:nvPr/>
          </p:nvSpPr>
          <p:spPr bwMode="auto">
            <a:xfrm>
              <a:off x="2041525" y="5614988"/>
              <a:ext cx="147637" cy="11112"/>
            </a:xfrm>
            <a:prstGeom prst="rect">
              <a:avLst/>
            </a:prstGeom>
            <a:solidFill>
              <a:srgbClr val="FF5050"/>
            </a:solidFill>
            <a:ln w="10">
              <a:solidFill>
                <a:srgbClr val="FF5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1"/>
            <p:cNvSpPr>
              <a:spLocks/>
            </p:cNvSpPr>
            <p:nvPr/>
          </p:nvSpPr>
          <p:spPr bwMode="auto">
            <a:xfrm>
              <a:off x="1839913" y="5535613"/>
              <a:ext cx="52387" cy="47625"/>
            </a:xfrm>
            <a:custGeom>
              <a:avLst/>
              <a:gdLst/>
              <a:ahLst/>
              <a:cxnLst>
                <a:cxn ang="0">
                  <a:pos x="8" y="0"/>
                </a:cxn>
                <a:cxn ang="0">
                  <a:pos x="33" y="25"/>
                </a:cxn>
                <a:cxn ang="0">
                  <a:pos x="25" y="30"/>
                </a:cxn>
                <a:cxn ang="0">
                  <a:pos x="0" y="7"/>
                </a:cxn>
                <a:cxn ang="0">
                  <a:pos x="8" y="0"/>
                </a:cxn>
              </a:cxnLst>
              <a:rect l="0" t="0" r="r" b="b"/>
              <a:pathLst>
                <a:path w="33" h="30">
                  <a:moveTo>
                    <a:pt x="8" y="0"/>
                  </a:moveTo>
                  <a:lnTo>
                    <a:pt x="33" y="25"/>
                  </a:lnTo>
                  <a:lnTo>
                    <a:pt x="25" y="30"/>
                  </a:lnTo>
                  <a:lnTo>
                    <a:pt x="0" y="7"/>
                  </a:lnTo>
                  <a:lnTo>
                    <a:pt x="8" y="0"/>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52"/>
            <p:cNvSpPr>
              <a:spLocks/>
            </p:cNvSpPr>
            <p:nvPr/>
          </p:nvSpPr>
          <p:spPr bwMode="auto">
            <a:xfrm>
              <a:off x="1879600" y="5575300"/>
              <a:ext cx="55562" cy="42862"/>
            </a:xfrm>
            <a:custGeom>
              <a:avLst/>
              <a:gdLst/>
              <a:ahLst/>
              <a:cxnLst>
                <a:cxn ang="0">
                  <a:pos x="28" y="27"/>
                </a:cxn>
                <a:cxn ang="0">
                  <a:pos x="0" y="5"/>
                </a:cxn>
                <a:cxn ang="0">
                  <a:pos x="8" y="0"/>
                </a:cxn>
                <a:cxn ang="0">
                  <a:pos x="35" y="22"/>
                </a:cxn>
                <a:cxn ang="0">
                  <a:pos x="28" y="27"/>
                </a:cxn>
              </a:cxnLst>
              <a:rect l="0" t="0" r="r" b="b"/>
              <a:pathLst>
                <a:path w="35" h="27">
                  <a:moveTo>
                    <a:pt x="28" y="27"/>
                  </a:moveTo>
                  <a:lnTo>
                    <a:pt x="0" y="5"/>
                  </a:lnTo>
                  <a:lnTo>
                    <a:pt x="8" y="0"/>
                  </a:lnTo>
                  <a:lnTo>
                    <a:pt x="35" y="22"/>
                  </a:lnTo>
                  <a:lnTo>
                    <a:pt x="28" y="27"/>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53"/>
            <p:cNvSpPr>
              <a:spLocks/>
            </p:cNvSpPr>
            <p:nvPr/>
          </p:nvSpPr>
          <p:spPr bwMode="auto">
            <a:xfrm>
              <a:off x="1839913" y="5575300"/>
              <a:ext cx="52387" cy="42862"/>
            </a:xfrm>
            <a:custGeom>
              <a:avLst/>
              <a:gdLst/>
              <a:ahLst/>
              <a:cxnLst>
                <a:cxn ang="0">
                  <a:pos x="0" y="22"/>
                </a:cxn>
                <a:cxn ang="0">
                  <a:pos x="25" y="0"/>
                </a:cxn>
                <a:cxn ang="0">
                  <a:pos x="33" y="5"/>
                </a:cxn>
                <a:cxn ang="0">
                  <a:pos x="8" y="27"/>
                </a:cxn>
                <a:cxn ang="0">
                  <a:pos x="0" y="22"/>
                </a:cxn>
              </a:cxnLst>
              <a:rect l="0" t="0" r="r" b="b"/>
              <a:pathLst>
                <a:path w="33" h="27">
                  <a:moveTo>
                    <a:pt x="0" y="22"/>
                  </a:moveTo>
                  <a:lnTo>
                    <a:pt x="25" y="0"/>
                  </a:lnTo>
                  <a:lnTo>
                    <a:pt x="33" y="5"/>
                  </a:lnTo>
                  <a:lnTo>
                    <a:pt x="8" y="27"/>
                  </a:lnTo>
                  <a:lnTo>
                    <a:pt x="0" y="22"/>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54"/>
            <p:cNvSpPr>
              <a:spLocks/>
            </p:cNvSpPr>
            <p:nvPr/>
          </p:nvSpPr>
          <p:spPr bwMode="auto">
            <a:xfrm>
              <a:off x="1879600" y="5535613"/>
              <a:ext cx="55562" cy="47625"/>
            </a:xfrm>
            <a:custGeom>
              <a:avLst/>
              <a:gdLst/>
              <a:ahLst/>
              <a:cxnLst>
                <a:cxn ang="0">
                  <a:pos x="35" y="7"/>
                </a:cxn>
                <a:cxn ang="0">
                  <a:pos x="8" y="30"/>
                </a:cxn>
                <a:cxn ang="0">
                  <a:pos x="0" y="25"/>
                </a:cxn>
                <a:cxn ang="0">
                  <a:pos x="28" y="0"/>
                </a:cxn>
                <a:cxn ang="0">
                  <a:pos x="35" y="7"/>
                </a:cxn>
              </a:cxnLst>
              <a:rect l="0" t="0" r="r" b="b"/>
              <a:pathLst>
                <a:path w="35" h="30">
                  <a:moveTo>
                    <a:pt x="35" y="7"/>
                  </a:moveTo>
                  <a:lnTo>
                    <a:pt x="8" y="30"/>
                  </a:lnTo>
                  <a:lnTo>
                    <a:pt x="0" y="25"/>
                  </a:lnTo>
                  <a:lnTo>
                    <a:pt x="28" y="0"/>
                  </a:lnTo>
                  <a:lnTo>
                    <a:pt x="35" y="7"/>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5"/>
            <p:cNvSpPr>
              <a:spLocks/>
            </p:cNvSpPr>
            <p:nvPr/>
          </p:nvSpPr>
          <p:spPr bwMode="auto">
            <a:xfrm>
              <a:off x="2065338" y="5562600"/>
              <a:ext cx="55562" cy="47625"/>
            </a:xfrm>
            <a:custGeom>
              <a:avLst/>
              <a:gdLst/>
              <a:ahLst/>
              <a:cxnLst>
                <a:cxn ang="0">
                  <a:pos x="8" y="0"/>
                </a:cxn>
                <a:cxn ang="0">
                  <a:pos x="35" y="25"/>
                </a:cxn>
                <a:cxn ang="0">
                  <a:pos x="28" y="30"/>
                </a:cxn>
                <a:cxn ang="0">
                  <a:pos x="0" y="8"/>
                </a:cxn>
                <a:cxn ang="0">
                  <a:pos x="8" y="0"/>
                </a:cxn>
              </a:cxnLst>
              <a:rect l="0" t="0" r="r" b="b"/>
              <a:pathLst>
                <a:path w="35" h="30">
                  <a:moveTo>
                    <a:pt x="8" y="0"/>
                  </a:moveTo>
                  <a:lnTo>
                    <a:pt x="35" y="25"/>
                  </a:lnTo>
                  <a:lnTo>
                    <a:pt x="28" y="30"/>
                  </a:lnTo>
                  <a:lnTo>
                    <a:pt x="0" y="8"/>
                  </a:lnTo>
                  <a:lnTo>
                    <a:pt x="8" y="0"/>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6"/>
            <p:cNvSpPr>
              <a:spLocks/>
            </p:cNvSpPr>
            <p:nvPr/>
          </p:nvSpPr>
          <p:spPr bwMode="auto">
            <a:xfrm>
              <a:off x="2109788" y="5602288"/>
              <a:ext cx="50800" cy="44450"/>
            </a:xfrm>
            <a:custGeom>
              <a:avLst/>
              <a:gdLst/>
              <a:ahLst/>
              <a:cxnLst>
                <a:cxn ang="0">
                  <a:pos x="25" y="28"/>
                </a:cxn>
                <a:cxn ang="0">
                  <a:pos x="0" y="5"/>
                </a:cxn>
                <a:cxn ang="0">
                  <a:pos x="7" y="0"/>
                </a:cxn>
                <a:cxn ang="0">
                  <a:pos x="32" y="23"/>
                </a:cxn>
                <a:cxn ang="0">
                  <a:pos x="25" y="28"/>
                </a:cxn>
              </a:cxnLst>
              <a:rect l="0" t="0" r="r" b="b"/>
              <a:pathLst>
                <a:path w="32" h="28">
                  <a:moveTo>
                    <a:pt x="25" y="28"/>
                  </a:moveTo>
                  <a:lnTo>
                    <a:pt x="0" y="5"/>
                  </a:lnTo>
                  <a:lnTo>
                    <a:pt x="7" y="0"/>
                  </a:lnTo>
                  <a:lnTo>
                    <a:pt x="32" y="23"/>
                  </a:lnTo>
                  <a:lnTo>
                    <a:pt x="25" y="28"/>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57"/>
            <p:cNvSpPr>
              <a:spLocks/>
            </p:cNvSpPr>
            <p:nvPr/>
          </p:nvSpPr>
          <p:spPr bwMode="auto">
            <a:xfrm>
              <a:off x="2065338" y="5602288"/>
              <a:ext cx="55562" cy="44450"/>
            </a:xfrm>
            <a:custGeom>
              <a:avLst/>
              <a:gdLst/>
              <a:ahLst/>
              <a:cxnLst>
                <a:cxn ang="0">
                  <a:pos x="0" y="23"/>
                </a:cxn>
                <a:cxn ang="0">
                  <a:pos x="28" y="0"/>
                </a:cxn>
                <a:cxn ang="0">
                  <a:pos x="35" y="5"/>
                </a:cxn>
                <a:cxn ang="0">
                  <a:pos x="8" y="28"/>
                </a:cxn>
                <a:cxn ang="0">
                  <a:pos x="0" y="23"/>
                </a:cxn>
              </a:cxnLst>
              <a:rect l="0" t="0" r="r" b="b"/>
              <a:pathLst>
                <a:path w="35" h="28">
                  <a:moveTo>
                    <a:pt x="0" y="23"/>
                  </a:moveTo>
                  <a:lnTo>
                    <a:pt x="28" y="0"/>
                  </a:lnTo>
                  <a:lnTo>
                    <a:pt x="35" y="5"/>
                  </a:lnTo>
                  <a:lnTo>
                    <a:pt x="8" y="28"/>
                  </a:lnTo>
                  <a:lnTo>
                    <a:pt x="0" y="23"/>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58"/>
            <p:cNvSpPr>
              <a:spLocks/>
            </p:cNvSpPr>
            <p:nvPr/>
          </p:nvSpPr>
          <p:spPr bwMode="auto">
            <a:xfrm>
              <a:off x="2109788" y="5562600"/>
              <a:ext cx="50800" cy="47625"/>
            </a:xfrm>
            <a:custGeom>
              <a:avLst/>
              <a:gdLst/>
              <a:ahLst/>
              <a:cxnLst>
                <a:cxn ang="0">
                  <a:pos x="32" y="8"/>
                </a:cxn>
                <a:cxn ang="0">
                  <a:pos x="7" y="30"/>
                </a:cxn>
                <a:cxn ang="0">
                  <a:pos x="0" y="25"/>
                </a:cxn>
                <a:cxn ang="0">
                  <a:pos x="25" y="0"/>
                </a:cxn>
                <a:cxn ang="0">
                  <a:pos x="32" y="8"/>
                </a:cxn>
              </a:cxnLst>
              <a:rect l="0" t="0" r="r" b="b"/>
              <a:pathLst>
                <a:path w="32" h="30">
                  <a:moveTo>
                    <a:pt x="32" y="8"/>
                  </a:moveTo>
                  <a:lnTo>
                    <a:pt x="7" y="30"/>
                  </a:lnTo>
                  <a:lnTo>
                    <a:pt x="0" y="25"/>
                  </a:lnTo>
                  <a:lnTo>
                    <a:pt x="25" y="0"/>
                  </a:lnTo>
                  <a:lnTo>
                    <a:pt x="32" y="8"/>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Rectangle 59"/>
            <p:cNvSpPr>
              <a:spLocks noChangeArrowheads="1"/>
            </p:cNvSpPr>
            <p:nvPr/>
          </p:nvSpPr>
          <p:spPr bwMode="auto">
            <a:xfrm rot="16200000">
              <a:off x="1123951" y="6151563"/>
              <a:ext cx="1905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7" name="Rectangle 60"/>
            <p:cNvSpPr>
              <a:spLocks noChangeArrowheads="1"/>
            </p:cNvSpPr>
            <p:nvPr/>
          </p:nvSpPr>
          <p:spPr bwMode="auto">
            <a:xfrm rot="16200000">
              <a:off x="1123951" y="6040438"/>
              <a:ext cx="1905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8" name="Rectangle 61"/>
            <p:cNvSpPr>
              <a:spLocks noChangeArrowheads="1"/>
            </p:cNvSpPr>
            <p:nvPr/>
          </p:nvSpPr>
          <p:spPr bwMode="auto">
            <a:xfrm rot="16200000">
              <a:off x="1157288" y="5970588"/>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9" name="Rectangle 62"/>
            <p:cNvSpPr>
              <a:spLocks noChangeArrowheads="1"/>
            </p:cNvSpPr>
            <p:nvPr/>
          </p:nvSpPr>
          <p:spPr bwMode="auto">
            <a:xfrm rot="16200000">
              <a:off x="1119188" y="5888038"/>
              <a:ext cx="1984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0" name="Rectangle 63"/>
            <p:cNvSpPr>
              <a:spLocks noChangeArrowheads="1"/>
            </p:cNvSpPr>
            <p:nvPr/>
          </p:nvSpPr>
          <p:spPr bwMode="auto">
            <a:xfrm rot="16200000">
              <a:off x="1133475" y="5783263"/>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1" name="Rectangle 64"/>
            <p:cNvSpPr>
              <a:spLocks noChangeArrowheads="1"/>
            </p:cNvSpPr>
            <p:nvPr/>
          </p:nvSpPr>
          <p:spPr bwMode="auto">
            <a:xfrm rot="16200000">
              <a:off x="1162050" y="5718175"/>
              <a:ext cx="1143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2" name="Rectangle 65"/>
            <p:cNvSpPr>
              <a:spLocks noChangeArrowheads="1"/>
            </p:cNvSpPr>
            <p:nvPr/>
          </p:nvSpPr>
          <p:spPr bwMode="auto">
            <a:xfrm rot="16200000">
              <a:off x="1157288" y="5676900"/>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3" name="Rectangle 66"/>
            <p:cNvSpPr>
              <a:spLocks noChangeArrowheads="1"/>
            </p:cNvSpPr>
            <p:nvPr/>
          </p:nvSpPr>
          <p:spPr bwMode="auto">
            <a:xfrm rot="16200000">
              <a:off x="1119188" y="5595938"/>
              <a:ext cx="1984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w</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4" name="Rectangle 67"/>
            <p:cNvSpPr>
              <a:spLocks noChangeArrowheads="1"/>
            </p:cNvSpPr>
            <p:nvPr/>
          </p:nvSpPr>
          <p:spPr bwMode="auto">
            <a:xfrm rot="16200000">
              <a:off x="1162050" y="5514975"/>
              <a:ext cx="1143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i</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5" name="Rectangle 68"/>
            <p:cNvSpPr>
              <a:spLocks noChangeArrowheads="1"/>
            </p:cNvSpPr>
            <p:nvPr/>
          </p:nvSpPr>
          <p:spPr bwMode="auto">
            <a:xfrm rot="16200000">
              <a:off x="1133475" y="5451475"/>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6" name="Rectangle 69"/>
            <p:cNvSpPr>
              <a:spLocks noChangeArrowheads="1"/>
            </p:cNvSpPr>
            <p:nvPr/>
          </p:nvSpPr>
          <p:spPr bwMode="auto">
            <a:xfrm rot="16200000">
              <a:off x="1157288" y="5383213"/>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7" name="Rectangle 70"/>
            <p:cNvSpPr>
              <a:spLocks noChangeArrowheads="1"/>
            </p:cNvSpPr>
            <p:nvPr/>
          </p:nvSpPr>
          <p:spPr bwMode="auto">
            <a:xfrm rot="16200000">
              <a:off x="1133475" y="5311775"/>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8" name="Rectangle 71"/>
            <p:cNvSpPr>
              <a:spLocks noChangeArrowheads="1"/>
            </p:cNvSpPr>
            <p:nvPr/>
          </p:nvSpPr>
          <p:spPr bwMode="auto">
            <a:xfrm rot="16200000">
              <a:off x="1157288" y="5245100"/>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9" name="Rectangle 72"/>
            <p:cNvSpPr>
              <a:spLocks noChangeArrowheads="1"/>
            </p:cNvSpPr>
            <p:nvPr/>
          </p:nvSpPr>
          <p:spPr bwMode="auto">
            <a:xfrm rot="16200000">
              <a:off x="1157288" y="5200650"/>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0" name="Rectangle 73"/>
            <p:cNvSpPr>
              <a:spLocks noChangeArrowheads="1"/>
            </p:cNvSpPr>
            <p:nvPr/>
          </p:nvSpPr>
          <p:spPr bwMode="auto">
            <a:xfrm rot="16200000">
              <a:off x="1154113" y="5149850"/>
              <a:ext cx="13017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1" name="Rectangle 74"/>
            <p:cNvSpPr>
              <a:spLocks noChangeArrowheads="1"/>
            </p:cNvSpPr>
            <p:nvPr/>
          </p:nvSpPr>
          <p:spPr bwMode="auto">
            <a:xfrm rot="16200000">
              <a:off x="1109663" y="5051425"/>
              <a:ext cx="21748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2" name="Rectangle 75"/>
            <p:cNvSpPr>
              <a:spLocks noChangeArrowheads="1"/>
            </p:cNvSpPr>
            <p:nvPr/>
          </p:nvSpPr>
          <p:spPr bwMode="auto">
            <a:xfrm rot="16200000">
              <a:off x="1138238" y="4945063"/>
              <a:ext cx="16192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3" name="Rectangle 76"/>
            <p:cNvSpPr>
              <a:spLocks noChangeArrowheads="1"/>
            </p:cNvSpPr>
            <p:nvPr/>
          </p:nvSpPr>
          <p:spPr bwMode="auto">
            <a:xfrm rot="16200000">
              <a:off x="1133475" y="4856163"/>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4" name="Rectangle 77"/>
            <p:cNvSpPr>
              <a:spLocks noChangeArrowheads="1"/>
            </p:cNvSpPr>
            <p:nvPr/>
          </p:nvSpPr>
          <p:spPr bwMode="auto">
            <a:xfrm rot="16200000">
              <a:off x="1138238" y="4770438"/>
              <a:ext cx="16192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5" name="Rectangle 78"/>
            <p:cNvSpPr>
              <a:spLocks noChangeArrowheads="1"/>
            </p:cNvSpPr>
            <p:nvPr/>
          </p:nvSpPr>
          <p:spPr bwMode="auto">
            <a:xfrm rot="16200000">
              <a:off x="1154113" y="4702175"/>
              <a:ext cx="13017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6" name="Rectangle 79"/>
            <p:cNvSpPr>
              <a:spLocks noChangeArrowheads="1"/>
            </p:cNvSpPr>
            <p:nvPr/>
          </p:nvSpPr>
          <p:spPr bwMode="auto">
            <a:xfrm>
              <a:off x="3238500" y="6367463"/>
              <a:ext cx="169862"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7" name="Rectangle 80"/>
            <p:cNvSpPr>
              <a:spLocks noChangeArrowheads="1"/>
            </p:cNvSpPr>
            <p:nvPr/>
          </p:nvSpPr>
          <p:spPr bwMode="auto">
            <a:xfrm>
              <a:off x="3238500" y="5765800"/>
              <a:ext cx="169862"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8" name="Rectangle 81"/>
            <p:cNvSpPr>
              <a:spLocks noChangeArrowheads="1"/>
            </p:cNvSpPr>
            <p:nvPr/>
          </p:nvSpPr>
          <p:spPr bwMode="auto">
            <a:xfrm>
              <a:off x="3238500" y="5162550"/>
              <a:ext cx="265112"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9" name="Freeform 83"/>
            <p:cNvSpPr>
              <a:spLocks/>
            </p:cNvSpPr>
            <p:nvPr/>
          </p:nvSpPr>
          <p:spPr bwMode="auto">
            <a:xfrm>
              <a:off x="2668588" y="6396038"/>
              <a:ext cx="82550" cy="74612"/>
            </a:xfrm>
            <a:custGeom>
              <a:avLst/>
              <a:gdLst/>
              <a:ahLst/>
              <a:cxnLst>
                <a:cxn ang="0">
                  <a:pos x="52" y="25"/>
                </a:cxn>
                <a:cxn ang="0">
                  <a:pos x="50" y="32"/>
                </a:cxn>
                <a:cxn ang="0">
                  <a:pos x="45" y="40"/>
                </a:cxn>
                <a:cxn ang="0">
                  <a:pos x="37" y="45"/>
                </a:cxn>
                <a:cxn ang="0">
                  <a:pos x="27" y="47"/>
                </a:cxn>
                <a:cxn ang="0">
                  <a:pos x="17" y="45"/>
                </a:cxn>
                <a:cxn ang="0">
                  <a:pos x="7" y="40"/>
                </a:cxn>
                <a:cxn ang="0">
                  <a:pos x="2" y="32"/>
                </a:cxn>
                <a:cxn ang="0">
                  <a:pos x="0" y="25"/>
                </a:cxn>
                <a:cxn ang="0">
                  <a:pos x="2" y="15"/>
                </a:cxn>
                <a:cxn ang="0">
                  <a:pos x="7" y="7"/>
                </a:cxn>
                <a:cxn ang="0">
                  <a:pos x="17" y="2"/>
                </a:cxn>
                <a:cxn ang="0">
                  <a:pos x="27" y="0"/>
                </a:cxn>
                <a:cxn ang="0">
                  <a:pos x="37" y="2"/>
                </a:cxn>
                <a:cxn ang="0">
                  <a:pos x="45" y="7"/>
                </a:cxn>
                <a:cxn ang="0">
                  <a:pos x="50" y="15"/>
                </a:cxn>
                <a:cxn ang="0">
                  <a:pos x="52" y="25"/>
                </a:cxn>
              </a:cxnLst>
              <a:rect l="0" t="0" r="r" b="b"/>
              <a:pathLst>
                <a:path w="52" h="47">
                  <a:moveTo>
                    <a:pt x="52" y="25"/>
                  </a:moveTo>
                  <a:lnTo>
                    <a:pt x="50" y="32"/>
                  </a:lnTo>
                  <a:lnTo>
                    <a:pt x="45" y="40"/>
                  </a:lnTo>
                  <a:lnTo>
                    <a:pt x="37" y="45"/>
                  </a:lnTo>
                  <a:lnTo>
                    <a:pt x="27" y="47"/>
                  </a:lnTo>
                  <a:lnTo>
                    <a:pt x="17" y="45"/>
                  </a:lnTo>
                  <a:lnTo>
                    <a:pt x="7" y="40"/>
                  </a:lnTo>
                  <a:lnTo>
                    <a:pt x="2" y="32"/>
                  </a:lnTo>
                  <a:lnTo>
                    <a:pt x="0" y="25"/>
                  </a:lnTo>
                  <a:lnTo>
                    <a:pt x="2" y="15"/>
                  </a:lnTo>
                  <a:lnTo>
                    <a:pt x="7" y="7"/>
                  </a:lnTo>
                  <a:lnTo>
                    <a:pt x="17" y="2"/>
                  </a:lnTo>
                  <a:lnTo>
                    <a:pt x="27" y="0"/>
                  </a:lnTo>
                  <a:lnTo>
                    <a:pt x="37" y="2"/>
                  </a:lnTo>
                  <a:lnTo>
                    <a:pt x="45" y="7"/>
                  </a:lnTo>
                  <a:lnTo>
                    <a:pt x="50" y="15"/>
                  </a:lnTo>
                  <a:lnTo>
                    <a:pt x="52" y="25"/>
                  </a:lnTo>
                  <a:close/>
                </a:path>
              </a:pathLst>
            </a:custGeom>
            <a:solidFill>
              <a:srgbClr val="993300"/>
            </a:solidFill>
            <a:ln w="9525">
              <a:solidFill>
                <a:schemeClr val="tx1"/>
              </a:solidFill>
              <a:miter lim="800000"/>
              <a:headEnd/>
              <a:tailEnd/>
            </a:ln>
            <a:effectLst/>
          </p:spPr>
          <p:txBody>
            <a:bodyPr wrap="none" anchor="ctr"/>
            <a:lstStyle/>
            <a:p>
              <a:endParaRPr lang="en-US"/>
            </a:p>
          </p:txBody>
        </p:sp>
        <p:sp>
          <p:nvSpPr>
            <p:cNvPr id="150" name="Freeform 84"/>
            <p:cNvSpPr>
              <a:spLocks/>
            </p:cNvSpPr>
            <p:nvPr/>
          </p:nvSpPr>
          <p:spPr bwMode="auto">
            <a:xfrm>
              <a:off x="2668588" y="6396038"/>
              <a:ext cx="82550" cy="74612"/>
            </a:xfrm>
            <a:custGeom>
              <a:avLst/>
              <a:gdLst/>
              <a:ahLst/>
              <a:cxnLst>
                <a:cxn ang="0">
                  <a:pos x="52" y="25"/>
                </a:cxn>
                <a:cxn ang="0">
                  <a:pos x="50" y="32"/>
                </a:cxn>
                <a:cxn ang="0">
                  <a:pos x="45" y="40"/>
                </a:cxn>
                <a:cxn ang="0">
                  <a:pos x="37" y="45"/>
                </a:cxn>
                <a:cxn ang="0">
                  <a:pos x="27" y="47"/>
                </a:cxn>
                <a:cxn ang="0">
                  <a:pos x="17" y="45"/>
                </a:cxn>
                <a:cxn ang="0">
                  <a:pos x="7" y="40"/>
                </a:cxn>
                <a:cxn ang="0">
                  <a:pos x="2" y="32"/>
                </a:cxn>
                <a:cxn ang="0">
                  <a:pos x="0" y="25"/>
                </a:cxn>
                <a:cxn ang="0">
                  <a:pos x="2" y="15"/>
                </a:cxn>
                <a:cxn ang="0">
                  <a:pos x="7" y="7"/>
                </a:cxn>
                <a:cxn ang="0">
                  <a:pos x="17" y="2"/>
                </a:cxn>
                <a:cxn ang="0">
                  <a:pos x="27" y="0"/>
                </a:cxn>
                <a:cxn ang="0">
                  <a:pos x="37" y="2"/>
                </a:cxn>
                <a:cxn ang="0">
                  <a:pos x="45" y="7"/>
                </a:cxn>
                <a:cxn ang="0">
                  <a:pos x="50" y="15"/>
                </a:cxn>
                <a:cxn ang="0">
                  <a:pos x="52" y="25"/>
                </a:cxn>
              </a:cxnLst>
              <a:rect l="0" t="0" r="r" b="b"/>
              <a:pathLst>
                <a:path w="52" h="47">
                  <a:moveTo>
                    <a:pt x="52" y="25"/>
                  </a:moveTo>
                  <a:lnTo>
                    <a:pt x="50" y="32"/>
                  </a:lnTo>
                  <a:lnTo>
                    <a:pt x="45" y="40"/>
                  </a:lnTo>
                  <a:lnTo>
                    <a:pt x="37" y="45"/>
                  </a:lnTo>
                  <a:lnTo>
                    <a:pt x="27" y="47"/>
                  </a:lnTo>
                  <a:lnTo>
                    <a:pt x="17" y="45"/>
                  </a:lnTo>
                  <a:lnTo>
                    <a:pt x="7" y="40"/>
                  </a:lnTo>
                  <a:lnTo>
                    <a:pt x="2" y="32"/>
                  </a:lnTo>
                  <a:lnTo>
                    <a:pt x="0" y="25"/>
                  </a:lnTo>
                  <a:lnTo>
                    <a:pt x="2" y="15"/>
                  </a:lnTo>
                  <a:lnTo>
                    <a:pt x="7" y="7"/>
                  </a:lnTo>
                  <a:lnTo>
                    <a:pt x="17" y="2"/>
                  </a:lnTo>
                  <a:lnTo>
                    <a:pt x="27" y="0"/>
                  </a:lnTo>
                  <a:lnTo>
                    <a:pt x="37" y="2"/>
                  </a:lnTo>
                  <a:lnTo>
                    <a:pt x="45" y="7"/>
                  </a:lnTo>
                  <a:lnTo>
                    <a:pt x="50" y="15"/>
                  </a:lnTo>
                  <a:lnTo>
                    <a:pt x="52" y="25"/>
                  </a:lnTo>
                  <a:close/>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5"/>
            <p:cNvSpPr>
              <a:spLocks/>
            </p:cNvSpPr>
            <p:nvPr/>
          </p:nvSpPr>
          <p:spPr bwMode="auto">
            <a:xfrm>
              <a:off x="2668588" y="5856288"/>
              <a:ext cx="82550" cy="76200"/>
            </a:xfrm>
            <a:custGeom>
              <a:avLst/>
              <a:gdLst/>
              <a:ahLst/>
              <a:cxnLst>
                <a:cxn ang="0">
                  <a:pos x="52" y="25"/>
                </a:cxn>
                <a:cxn ang="0">
                  <a:pos x="50" y="33"/>
                </a:cxn>
                <a:cxn ang="0">
                  <a:pos x="45" y="40"/>
                </a:cxn>
                <a:cxn ang="0">
                  <a:pos x="37" y="45"/>
                </a:cxn>
                <a:cxn ang="0">
                  <a:pos x="27" y="48"/>
                </a:cxn>
                <a:cxn ang="0">
                  <a:pos x="17" y="45"/>
                </a:cxn>
                <a:cxn ang="0">
                  <a:pos x="7" y="40"/>
                </a:cxn>
                <a:cxn ang="0">
                  <a:pos x="2" y="33"/>
                </a:cxn>
                <a:cxn ang="0">
                  <a:pos x="0" y="25"/>
                </a:cxn>
                <a:cxn ang="0">
                  <a:pos x="2" y="15"/>
                </a:cxn>
                <a:cxn ang="0">
                  <a:pos x="7" y="8"/>
                </a:cxn>
                <a:cxn ang="0">
                  <a:pos x="17" y="3"/>
                </a:cxn>
                <a:cxn ang="0">
                  <a:pos x="27" y="0"/>
                </a:cxn>
                <a:cxn ang="0">
                  <a:pos x="37" y="3"/>
                </a:cxn>
                <a:cxn ang="0">
                  <a:pos x="45" y="8"/>
                </a:cxn>
                <a:cxn ang="0">
                  <a:pos x="50" y="15"/>
                </a:cxn>
                <a:cxn ang="0">
                  <a:pos x="52" y="25"/>
                </a:cxn>
              </a:cxnLst>
              <a:rect l="0" t="0" r="r" b="b"/>
              <a:pathLst>
                <a:path w="52" h="48">
                  <a:moveTo>
                    <a:pt x="52" y="25"/>
                  </a:moveTo>
                  <a:lnTo>
                    <a:pt x="50" y="33"/>
                  </a:lnTo>
                  <a:lnTo>
                    <a:pt x="45" y="40"/>
                  </a:lnTo>
                  <a:lnTo>
                    <a:pt x="37" y="45"/>
                  </a:lnTo>
                  <a:lnTo>
                    <a:pt x="27" y="48"/>
                  </a:lnTo>
                  <a:lnTo>
                    <a:pt x="17" y="45"/>
                  </a:lnTo>
                  <a:lnTo>
                    <a:pt x="7" y="40"/>
                  </a:lnTo>
                  <a:lnTo>
                    <a:pt x="2" y="33"/>
                  </a:lnTo>
                  <a:lnTo>
                    <a:pt x="0" y="25"/>
                  </a:lnTo>
                  <a:lnTo>
                    <a:pt x="2" y="15"/>
                  </a:lnTo>
                  <a:lnTo>
                    <a:pt x="7" y="8"/>
                  </a:lnTo>
                  <a:lnTo>
                    <a:pt x="17" y="3"/>
                  </a:lnTo>
                  <a:lnTo>
                    <a:pt x="27" y="0"/>
                  </a:lnTo>
                  <a:lnTo>
                    <a:pt x="37" y="3"/>
                  </a:lnTo>
                  <a:lnTo>
                    <a:pt x="45" y="8"/>
                  </a:lnTo>
                  <a:lnTo>
                    <a:pt x="50" y="15"/>
                  </a:lnTo>
                  <a:lnTo>
                    <a:pt x="52" y="25"/>
                  </a:lnTo>
                  <a:close/>
                </a:path>
              </a:pathLst>
            </a:custGeom>
            <a:solidFill>
              <a:srgbClr val="DEDE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86"/>
            <p:cNvSpPr>
              <a:spLocks/>
            </p:cNvSpPr>
            <p:nvPr/>
          </p:nvSpPr>
          <p:spPr bwMode="auto">
            <a:xfrm>
              <a:off x="2668588" y="5856288"/>
              <a:ext cx="82550" cy="76200"/>
            </a:xfrm>
            <a:custGeom>
              <a:avLst/>
              <a:gdLst/>
              <a:ahLst/>
              <a:cxnLst>
                <a:cxn ang="0">
                  <a:pos x="52" y="25"/>
                </a:cxn>
                <a:cxn ang="0">
                  <a:pos x="50" y="33"/>
                </a:cxn>
                <a:cxn ang="0">
                  <a:pos x="45" y="40"/>
                </a:cxn>
                <a:cxn ang="0">
                  <a:pos x="37" y="45"/>
                </a:cxn>
                <a:cxn ang="0">
                  <a:pos x="27" y="48"/>
                </a:cxn>
                <a:cxn ang="0">
                  <a:pos x="17" y="45"/>
                </a:cxn>
                <a:cxn ang="0">
                  <a:pos x="7" y="40"/>
                </a:cxn>
                <a:cxn ang="0">
                  <a:pos x="2" y="33"/>
                </a:cxn>
                <a:cxn ang="0">
                  <a:pos x="0" y="25"/>
                </a:cxn>
                <a:cxn ang="0">
                  <a:pos x="2" y="15"/>
                </a:cxn>
                <a:cxn ang="0">
                  <a:pos x="7" y="8"/>
                </a:cxn>
                <a:cxn ang="0">
                  <a:pos x="17" y="3"/>
                </a:cxn>
                <a:cxn ang="0">
                  <a:pos x="27" y="0"/>
                </a:cxn>
                <a:cxn ang="0">
                  <a:pos x="37" y="3"/>
                </a:cxn>
                <a:cxn ang="0">
                  <a:pos x="45" y="8"/>
                </a:cxn>
                <a:cxn ang="0">
                  <a:pos x="50" y="15"/>
                </a:cxn>
                <a:cxn ang="0">
                  <a:pos x="52" y="25"/>
                </a:cxn>
              </a:cxnLst>
              <a:rect l="0" t="0" r="r" b="b"/>
              <a:pathLst>
                <a:path w="52" h="48">
                  <a:moveTo>
                    <a:pt x="52" y="25"/>
                  </a:moveTo>
                  <a:lnTo>
                    <a:pt x="50" y="33"/>
                  </a:lnTo>
                  <a:lnTo>
                    <a:pt x="45" y="40"/>
                  </a:lnTo>
                  <a:lnTo>
                    <a:pt x="37" y="45"/>
                  </a:lnTo>
                  <a:lnTo>
                    <a:pt x="27" y="48"/>
                  </a:lnTo>
                  <a:lnTo>
                    <a:pt x="17" y="45"/>
                  </a:lnTo>
                  <a:lnTo>
                    <a:pt x="7" y="40"/>
                  </a:lnTo>
                  <a:lnTo>
                    <a:pt x="2" y="33"/>
                  </a:lnTo>
                  <a:lnTo>
                    <a:pt x="0" y="25"/>
                  </a:lnTo>
                  <a:lnTo>
                    <a:pt x="2" y="15"/>
                  </a:lnTo>
                  <a:lnTo>
                    <a:pt x="7" y="8"/>
                  </a:lnTo>
                  <a:lnTo>
                    <a:pt x="17" y="3"/>
                  </a:lnTo>
                  <a:lnTo>
                    <a:pt x="27" y="0"/>
                  </a:lnTo>
                  <a:lnTo>
                    <a:pt x="37" y="3"/>
                  </a:lnTo>
                  <a:lnTo>
                    <a:pt x="45" y="8"/>
                  </a:lnTo>
                  <a:lnTo>
                    <a:pt x="50" y="15"/>
                  </a:lnTo>
                  <a:lnTo>
                    <a:pt x="52" y="25"/>
                  </a:lnTo>
                  <a:close/>
                </a:path>
              </a:pathLst>
            </a:custGeom>
            <a:solidFill>
              <a:srgbClr val="993300"/>
            </a:solidFill>
            <a:ln w="9525">
              <a:solidFill>
                <a:schemeClr val="tx1"/>
              </a:solidFill>
              <a:miter lim="800000"/>
              <a:headEnd/>
              <a:tailEnd/>
            </a:ln>
            <a:effectLst/>
          </p:spPr>
          <p:txBody>
            <a:bodyPr wrap="none" anchor="ctr"/>
            <a:lstStyle/>
            <a:p>
              <a:endParaRPr lang="en-US"/>
            </a:p>
          </p:txBody>
        </p:sp>
        <p:sp>
          <p:nvSpPr>
            <p:cNvPr id="153" name="Freeform 87"/>
            <p:cNvSpPr>
              <a:spLocks/>
            </p:cNvSpPr>
            <p:nvPr/>
          </p:nvSpPr>
          <p:spPr bwMode="auto">
            <a:xfrm>
              <a:off x="2901950" y="6324600"/>
              <a:ext cx="82550" cy="71437"/>
            </a:xfrm>
            <a:custGeom>
              <a:avLst/>
              <a:gdLst/>
              <a:ahLst/>
              <a:cxnLst>
                <a:cxn ang="0">
                  <a:pos x="52" y="22"/>
                </a:cxn>
                <a:cxn ang="0">
                  <a:pos x="50" y="30"/>
                </a:cxn>
                <a:cxn ang="0">
                  <a:pos x="45" y="37"/>
                </a:cxn>
                <a:cxn ang="0">
                  <a:pos x="35" y="42"/>
                </a:cxn>
                <a:cxn ang="0">
                  <a:pos x="25" y="45"/>
                </a:cxn>
                <a:cxn ang="0">
                  <a:pos x="15" y="42"/>
                </a:cxn>
                <a:cxn ang="0">
                  <a:pos x="8" y="37"/>
                </a:cxn>
                <a:cxn ang="0">
                  <a:pos x="3" y="30"/>
                </a:cxn>
                <a:cxn ang="0">
                  <a:pos x="0" y="22"/>
                </a:cxn>
                <a:cxn ang="0">
                  <a:pos x="3" y="12"/>
                </a:cxn>
                <a:cxn ang="0">
                  <a:pos x="8" y="5"/>
                </a:cxn>
                <a:cxn ang="0">
                  <a:pos x="15" y="0"/>
                </a:cxn>
                <a:cxn ang="0">
                  <a:pos x="25" y="0"/>
                </a:cxn>
                <a:cxn ang="0">
                  <a:pos x="35" y="0"/>
                </a:cxn>
                <a:cxn ang="0">
                  <a:pos x="45" y="5"/>
                </a:cxn>
                <a:cxn ang="0">
                  <a:pos x="50" y="12"/>
                </a:cxn>
                <a:cxn ang="0">
                  <a:pos x="52" y="22"/>
                </a:cxn>
              </a:cxnLst>
              <a:rect l="0" t="0" r="r" b="b"/>
              <a:pathLst>
                <a:path w="52" h="45">
                  <a:moveTo>
                    <a:pt x="52" y="22"/>
                  </a:moveTo>
                  <a:lnTo>
                    <a:pt x="50" y="30"/>
                  </a:lnTo>
                  <a:lnTo>
                    <a:pt x="45" y="37"/>
                  </a:lnTo>
                  <a:lnTo>
                    <a:pt x="35" y="42"/>
                  </a:lnTo>
                  <a:lnTo>
                    <a:pt x="25" y="45"/>
                  </a:lnTo>
                  <a:lnTo>
                    <a:pt x="15" y="42"/>
                  </a:lnTo>
                  <a:lnTo>
                    <a:pt x="8" y="37"/>
                  </a:lnTo>
                  <a:lnTo>
                    <a:pt x="3" y="30"/>
                  </a:lnTo>
                  <a:lnTo>
                    <a:pt x="0" y="22"/>
                  </a:lnTo>
                  <a:lnTo>
                    <a:pt x="3" y="12"/>
                  </a:lnTo>
                  <a:lnTo>
                    <a:pt x="8" y="5"/>
                  </a:lnTo>
                  <a:lnTo>
                    <a:pt x="15" y="0"/>
                  </a:lnTo>
                  <a:lnTo>
                    <a:pt x="25" y="0"/>
                  </a:lnTo>
                  <a:lnTo>
                    <a:pt x="35" y="0"/>
                  </a:lnTo>
                  <a:lnTo>
                    <a:pt x="45" y="5"/>
                  </a:lnTo>
                  <a:lnTo>
                    <a:pt x="50" y="12"/>
                  </a:lnTo>
                  <a:lnTo>
                    <a:pt x="52" y="22"/>
                  </a:lnTo>
                  <a:close/>
                </a:path>
              </a:pathLst>
            </a:custGeom>
            <a:solidFill>
              <a:srgbClr val="38343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88"/>
            <p:cNvSpPr>
              <a:spLocks/>
            </p:cNvSpPr>
            <p:nvPr/>
          </p:nvSpPr>
          <p:spPr bwMode="auto">
            <a:xfrm>
              <a:off x="2901950" y="6324600"/>
              <a:ext cx="82550" cy="71437"/>
            </a:xfrm>
            <a:custGeom>
              <a:avLst/>
              <a:gdLst/>
              <a:ahLst/>
              <a:cxnLst>
                <a:cxn ang="0">
                  <a:pos x="52" y="22"/>
                </a:cxn>
                <a:cxn ang="0">
                  <a:pos x="50" y="30"/>
                </a:cxn>
                <a:cxn ang="0">
                  <a:pos x="45" y="37"/>
                </a:cxn>
                <a:cxn ang="0">
                  <a:pos x="35" y="42"/>
                </a:cxn>
                <a:cxn ang="0">
                  <a:pos x="25" y="45"/>
                </a:cxn>
                <a:cxn ang="0">
                  <a:pos x="15" y="42"/>
                </a:cxn>
                <a:cxn ang="0">
                  <a:pos x="8" y="37"/>
                </a:cxn>
                <a:cxn ang="0">
                  <a:pos x="3" y="30"/>
                </a:cxn>
                <a:cxn ang="0">
                  <a:pos x="0" y="22"/>
                </a:cxn>
                <a:cxn ang="0">
                  <a:pos x="3" y="12"/>
                </a:cxn>
                <a:cxn ang="0">
                  <a:pos x="8" y="5"/>
                </a:cxn>
                <a:cxn ang="0">
                  <a:pos x="15" y="0"/>
                </a:cxn>
                <a:cxn ang="0">
                  <a:pos x="25" y="0"/>
                </a:cxn>
                <a:cxn ang="0">
                  <a:pos x="35" y="0"/>
                </a:cxn>
                <a:cxn ang="0">
                  <a:pos x="45" y="5"/>
                </a:cxn>
                <a:cxn ang="0">
                  <a:pos x="50" y="12"/>
                </a:cxn>
                <a:cxn ang="0">
                  <a:pos x="52" y="22"/>
                </a:cxn>
              </a:cxnLst>
              <a:rect l="0" t="0" r="r" b="b"/>
              <a:pathLst>
                <a:path w="52" h="45">
                  <a:moveTo>
                    <a:pt x="52" y="22"/>
                  </a:moveTo>
                  <a:lnTo>
                    <a:pt x="50" y="30"/>
                  </a:lnTo>
                  <a:lnTo>
                    <a:pt x="45" y="37"/>
                  </a:lnTo>
                  <a:lnTo>
                    <a:pt x="35" y="42"/>
                  </a:lnTo>
                  <a:lnTo>
                    <a:pt x="25" y="45"/>
                  </a:lnTo>
                  <a:lnTo>
                    <a:pt x="15" y="42"/>
                  </a:lnTo>
                  <a:lnTo>
                    <a:pt x="8" y="37"/>
                  </a:lnTo>
                  <a:lnTo>
                    <a:pt x="3" y="30"/>
                  </a:lnTo>
                  <a:lnTo>
                    <a:pt x="0" y="22"/>
                  </a:lnTo>
                  <a:lnTo>
                    <a:pt x="3" y="12"/>
                  </a:lnTo>
                  <a:lnTo>
                    <a:pt x="8" y="5"/>
                  </a:lnTo>
                  <a:lnTo>
                    <a:pt x="15" y="0"/>
                  </a:lnTo>
                  <a:lnTo>
                    <a:pt x="25" y="0"/>
                  </a:lnTo>
                  <a:lnTo>
                    <a:pt x="35" y="0"/>
                  </a:lnTo>
                  <a:lnTo>
                    <a:pt x="45" y="5"/>
                  </a:lnTo>
                  <a:lnTo>
                    <a:pt x="50" y="12"/>
                  </a:lnTo>
                  <a:lnTo>
                    <a:pt x="52" y="22"/>
                  </a:lnTo>
                  <a:close/>
                </a:path>
              </a:pathLst>
            </a:custGeom>
            <a:solidFill>
              <a:srgbClr val="FF5050"/>
            </a:solidFill>
            <a:ln w="9525">
              <a:solidFill>
                <a:schemeClr val="tx1"/>
              </a:solidFill>
              <a:miter lim="800000"/>
              <a:headEnd/>
              <a:tailEnd/>
            </a:ln>
            <a:effectLst/>
          </p:spPr>
          <p:txBody>
            <a:bodyPr wrap="none" anchor="ctr"/>
            <a:lstStyle/>
            <a:p>
              <a:endParaRPr lang="en-US"/>
            </a:p>
          </p:txBody>
        </p:sp>
        <p:sp>
          <p:nvSpPr>
            <p:cNvPr id="155" name="Freeform 89"/>
            <p:cNvSpPr>
              <a:spLocks/>
            </p:cNvSpPr>
            <p:nvPr/>
          </p:nvSpPr>
          <p:spPr bwMode="auto">
            <a:xfrm>
              <a:off x="2901950" y="4718050"/>
              <a:ext cx="82550" cy="76200"/>
            </a:xfrm>
            <a:custGeom>
              <a:avLst/>
              <a:gdLst/>
              <a:ahLst/>
              <a:cxnLst>
                <a:cxn ang="0">
                  <a:pos x="52" y="25"/>
                </a:cxn>
                <a:cxn ang="0">
                  <a:pos x="50" y="33"/>
                </a:cxn>
                <a:cxn ang="0">
                  <a:pos x="45" y="40"/>
                </a:cxn>
                <a:cxn ang="0">
                  <a:pos x="35" y="45"/>
                </a:cxn>
                <a:cxn ang="0">
                  <a:pos x="25" y="48"/>
                </a:cxn>
                <a:cxn ang="0">
                  <a:pos x="15" y="45"/>
                </a:cxn>
                <a:cxn ang="0">
                  <a:pos x="8" y="40"/>
                </a:cxn>
                <a:cxn ang="0">
                  <a:pos x="3" y="33"/>
                </a:cxn>
                <a:cxn ang="0">
                  <a:pos x="0" y="25"/>
                </a:cxn>
                <a:cxn ang="0">
                  <a:pos x="3" y="15"/>
                </a:cxn>
                <a:cxn ang="0">
                  <a:pos x="8" y="8"/>
                </a:cxn>
                <a:cxn ang="0">
                  <a:pos x="15" y="3"/>
                </a:cxn>
                <a:cxn ang="0">
                  <a:pos x="25" y="0"/>
                </a:cxn>
                <a:cxn ang="0">
                  <a:pos x="35" y="3"/>
                </a:cxn>
                <a:cxn ang="0">
                  <a:pos x="45" y="8"/>
                </a:cxn>
                <a:cxn ang="0">
                  <a:pos x="50" y="15"/>
                </a:cxn>
                <a:cxn ang="0">
                  <a:pos x="52" y="25"/>
                </a:cxn>
              </a:cxnLst>
              <a:rect l="0" t="0" r="r" b="b"/>
              <a:pathLst>
                <a:path w="52" h="48">
                  <a:moveTo>
                    <a:pt x="52" y="25"/>
                  </a:moveTo>
                  <a:lnTo>
                    <a:pt x="50" y="33"/>
                  </a:lnTo>
                  <a:lnTo>
                    <a:pt x="45" y="40"/>
                  </a:lnTo>
                  <a:lnTo>
                    <a:pt x="35" y="45"/>
                  </a:lnTo>
                  <a:lnTo>
                    <a:pt x="25" y="48"/>
                  </a:lnTo>
                  <a:lnTo>
                    <a:pt x="15" y="45"/>
                  </a:lnTo>
                  <a:lnTo>
                    <a:pt x="8" y="40"/>
                  </a:lnTo>
                  <a:lnTo>
                    <a:pt x="3" y="33"/>
                  </a:lnTo>
                  <a:lnTo>
                    <a:pt x="0" y="25"/>
                  </a:lnTo>
                  <a:lnTo>
                    <a:pt x="3" y="15"/>
                  </a:lnTo>
                  <a:lnTo>
                    <a:pt x="8" y="8"/>
                  </a:lnTo>
                  <a:lnTo>
                    <a:pt x="15" y="3"/>
                  </a:lnTo>
                  <a:lnTo>
                    <a:pt x="25" y="0"/>
                  </a:lnTo>
                  <a:lnTo>
                    <a:pt x="35" y="3"/>
                  </a:lnTo>
                  <a:lnTo>
                    <a:pt x="45" y="8"/>
                  </a:lnTo>
                  <a:lnTo>
                    <a:pt x="50" y="15"/>
                  </a:lnTo>
                  <a:lnTo>
                    <a:pt x="52" y="25"/>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90"/>
            <p:cNvSpPr>
              <a:spLocks/>
            </p:cNvSpPr>
            <p:nvPr/>
          </p:nvSpPr>
          <p:spPr bwMode="auto">
            <a:xfrm>
              <a:off x="2901950" y="4718050"/>
              <a:ext cx="82550" cy="76200"/>
            </a:xfrm>
            <a:custGeom>
              <a:avLst/>
              <a:gdLst/>
              <a:ahLst/>
              <a:cxnLst>
                <a:cxn ang="0">
                  <a:pos x="52" y="25"/>
                </a:cxn>
                <a:cxn ang="0">
                  <a:pos x="50" y="33"/>
                </a:cxn>
                <a:cxn ang="0">
                  <a:pos x="45" y="40"/>
                </a:cxn>
                <a:cxn ang="0">
                  <a:pos x="35" y="45"/>
                </a:cxn>
                <a:cxn ang="0">
                  <a:pos x="25" y="48"/>
                </a:cxn>
                <a:cxn ang="0">
                  <a:pos x="15" y="45"/>
                </a:cxn>
                <a:cxn ang="0">
                  <a:pos x="8" y="40"/>
                </a:cxn>
                <a:cxn ang="0">
                  <a:pos x="3" y="33"/>
                </a:cxn>
                <a:cxn ang="0">
                  <a:pos x="0" y="25"/>
                </a:cxn>
                <a:cxn ang="0">
                  <a:pos x="3" y="15"/>
                </a:cxn>
                <a:cxn ang="0">
                  <a:pos x="8" y="8"/>
                </a:cxn>
                <a:cxn ang="0">
                  <a:pos x="15" y="3"/>
                </a:cxn>
                <a:cxn ang="0">
                  <a:pos x="25" y="0"/>
                </a:cxn>
                <a:cxn ang="0">
                  <a:pos x="35" y="3"/>
                </a:cxn>
                <a:cxn ang="0">
                  <a:pos x="45" y="8"/>
                </a:cxn>
                <a:cxn ang="0">
                  <a:pos x="50" y="15"/>
                </a:cxn>
                <a:cxn ang="0">
                  <a:pos x="52" y="25"/>
                </a:cxn>
              </a:cxnLst>
              <a:rect l="0" t="0" r="r" b="b"/>
              <a:pathLst>
                <a:path w="52" h="48">
                  <a:moveTo>
                    <a:pt x="52" y="25"/>
                  </a:moveTo>
                  <a:lnTo>
                    <a:pt x="50" y="33"/>
                  </a:lnTo>
                  <a:lnTo>
                    <a:pt x="45" y="40"/>
                  </a:lnTo>
                  <a:lnTo>
                    <a:pt x="35" y="45"/>
                  </a:lnTo>
                  <a:lnTo>
                    <a:pt x="25" y="48"/>
                  </a:lnTo>
                  <a:lnTo>
                    <a:pt x="15" y="45"/>
                  </a:lnTo>
                  <a:lnTo>
                    <a:pt x="8" y="40"/>
                  </a:lnTo>
                  <a:lnTo>
                    <a:pt x="3" y="33"/>
                  </a:lnTo>
                  <a:lnTo>
                    <a:pt x="0" y="25"/>
                  </a:lnTo>
                  <a:lnTo>
                    <a:pt x="3" y="15"/>
                  </a:lnTo>
                  <a:lnTo>
                    <a:pt x="8" y="8"/>
                  </a:lnTo>
                  <a:lnTo>
                    <a:pt x="15" y="3"/>
                  </a:lnTo>
                  <a:lnTo>
                    <a:pt x="25" y="0"/>
                  </a:lnTo>
                  <a:lnTo>
                    <a:pt x="35" y="3"/>
                  </a:lnTo>
                  <a:lnTo>
                    <a:pt x="45" y="8"/>
                  </a:lnTo>
                  <a:lnTo>
                    <a:pt x="50" y="15"/>
                  </a:lnTo>
                  <a:lnTo>
                    <a:pt x="52" y="25"/>
                  </a:lnTo>
                  <a:close/>
                </a:path>
              </a:pathLst>
            </a:custGeom>
            <a:solidFill>
              <a:srgbClr val="FF5050"/>
            </a:solidFill>
            <a:ln w="9525">
              <a:solidFill>
                <a:schemeClr val="tx1"/>
              </a:solidFill>
              <a:miter lim="800000"/>
              <a:headEnd/>
              <a:tailEnd/>
            </a:ln>
            <a:effectLst/>
          </p:spPr>
          <p:txBody>
            <a:bodyPr wrap="none" anchor="ctr"/>
            <a:lstStyle/>
            <a:p>
              <a:endParaRPr lang="en-US"/>
            </a:p>
          </p:txBody>
        </p:sp>
        <p:sp>
          <p:nvSpPr>
            <p:cNvPr id="157" name="Rectangle 91"/>
            <p:cNvSpPr>
              <a:spLocks noChangeArrowheads="1"/>
            </p:cNvSpPr>
            <p:nvPr/>
          </p:nvSpPr>
          <p:spPr bwMode="auto">
            <a:xfrm>
              <a:off x="2636838" y="6311900"/>
              <a:ext cx="150812" cy="15875"/>
            </a:xfrm>
            <a:prstGeom prst="rect">
              <a:avLst/>
            </a:prstGeom>
            <a:solidFill>
              <a:srgbClr val="993300"/>
            </a:solidFill>
            <a:ln w="9525">
              <a:solidFill>
                <a:srgbClr val="9933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92"/>
            <p:cNvSpPr>
              <a:spLocks noEditPoints="1"/>
            </p:cNvSpPr>
            <p:nvPr/>
          </p:nvSpPr>
          <p:spPr bwMode="auto">
            <a:xfrm>
              <a:off x="2628900" y="6308725"/>
              <a:ext cx="166687" cy="26987"/>
            </a:xfrm>
            <a:custGeom>
              <a:avLst/>
              <a:gdLst/>
              <a:ahLst/>
              <a:cxnLst>
                <a:cxn ang="0">
                  <a:pos x="5" y="0"/>
                </a:cxn>
                <a:cxn ang="0">
                  <a:pos x="10" y="2"/>
                </a:cxn>
                <a:cxn ang="0">
                  <a:pos x="10" y="12"/>
                </a:cxn>
                <a:cxn ang="0">
                  <a:pos x="0" y="12"/>
                </a:cxn>
                <a:cxn ang="0">
                  <a:pos x="0" y="2"/>
                </a:cxn>
                <a:cxn ang="0">
                  <a:pos x="5" y="0"/>
                </a:cxn>
                <a:cxn ang="0">
                  <a:pos x="0" y="2"/>
                </a:cxn>
                <a:cxn ang="0">
                  <a:pos x="0" y="0"/>
                </a:cxn>
                <a:cxn ang="0">
                  <a:pos x="5" y="0"/>
                </a:cxn>
                <a:cxn ang="0">
                  <a:pos x="0" y="2"/>
                </a:cxn>
                <a:cxn ang="0">
                  <a:pos x="105" y="2"/>
                </a:cxn>
                <a:cxn ang="0">
                  <a:pos x="100" y="7"/>
                </a:cxn>
                <a:cxn ang="0">
                  <a:pos x="5" y="7"/>
                </a:cxn>
                <a:cxn ang="0">
                  <a:pos x="5" y="0"/>
                </a:cxn>
                <a:cxn ang="0">
                  <a:pos x="100" y="0"/>
                </a:cxn>
                <a:cxn ang="0">
                  <a:pos x="105" y="2"/>
                </a:cxn>
                <a:cxn ang="0">
                  <a:pos x="100" y="0"/>
                </a:cxn>
                <a:cxn ang="0">
                  <a:pos x="105" y="0"/>
                </a:cxn>
                <a:cxn ang="0">
                  <a:pos x="105" y="2"/>
                </a:cxn>
                <a:cxn ang="0">
                  <a:pos x="100" y="0"/>
                </a:cxn>
                <a:cxn ang="0">
                  <a:pos x="100" y="17"/>
                </a:cxn>
                <a:cxn ang="0">
                  <a:pos x="95" y="12"/>
                </a:cxn>
                <a:cxn ang="0">
                  <a:pos x="95" y="2"/>
                </a:cxn>
                <a:cxn ang="0">
                  <a:pos x="105" y="2"/>
                </a:cxn>
                <a:cxn ang="0">
                  <a:pos x="105" y="12"/>
                </a:cxn>
                <a:cxn ang="0">
                  <a:pos x="100" y="17"/>
                </a:cxn>
                <a:cxn ang="0">
                  <a:pos x="105" y="12"/>
                </a:cxn>
                <a:cxn ang="0">
                  <a:pos x="105" y="17"/>
                </a:cxn>
                <a:cxn ang="0">
                  <a:pos x="100" y="17"/>
                </a:cxn>
                <a:cxn ang="0">
                  <a:pos x="105" y="12"/>
                </a:cxn>
                <a:cxn ang="0">
                  <a:pos x="0" y="12"/>
                </a:cxn>
                <a:cxn ang="0">
                  <a:pos x="5" y="7"/>
                </a:cxn>
                <a:cxn ang="0">
                  <a:pos x="100" y="7"/>
                </a:cxn>
                <a:cxn ang="0">
                  <a:pos x="100" y="17"/>
                </a:cxn>
                <a:cxn ang="0">
                  <a:pos x="5" y="17"/>
                </a:cxn>
                <a:cxn ang="0">
                  <a:pos x="0" y="12"/>
                </a:cxn>
                <a:cxn ang="0">
                  <a:pos x="5" y="17"/>
                </a:cxn>
                <a:cxn ang="0">
                  <a:pos x="0" y="17"/>
                </a:cxn>
                <a:cxn ang="0">
                  <a:pos x="0" y="12"/>
                </a:cxn>
                <a:cxn ang="0">
                  <a:pos x="5" y="17"/>
                </a:cxn>
              </a:cxnLst>
              <a:rect l="0" t="0" r="r" b="b"/>
              <a:pathLst>
                <a:path w="105" h="17">
                  <a:moveTo>
                    <a:pt x="5" y="0"/>
                  </a:moveTo>
                  <a:lnTo>
                    <a:pt x="10" y="2"/>
                  </a:lnTo>
                  <a:lnTo>
                    <a:pt x="10" y="12"/>
                  </a:lnTo>
                  <a:lnTo>
                    <a:pt x="0" y="12"/>
                  </a:lnTo>
                  <a:lnTo>
                    <a:pt x="0" y="2"/>
                  </a:lnTo>
                  <a:lnTo>
                    <a:pt x="5" y="0"/>
                  </a:lnTo>
                  <a:close/>
                  <a:moveTo>
                    <a:pt x="0" y="2"/>
                  </a:moveTo>
                  <a:lnTo>
                    <a:pt x="0" y="0"/>
                  </a:lnTo>
                  <a:lnTo>
                    <a:pt x="5" y="0"/>
                  </a:lnTo>
                  <a:lnTo>
                    <a:pt x="0" y="2"/>
                  </a:lnTo>
                  <a:close/>
                  <a:moveTo>
                    <a:pt x="105" y="2"/>
                  </a:moveTo>
                  <a:lnTo>
                    <a:pt x="100" y="7"/>
                  </a:lnTo>
                  <a:lnTo>
                    <a:pt x="5" y="7"/>
                  </a:lnTo>
                  <a:lnTo>
                    <a:pt x="5" y="0"/>
                  </a:lnTo>
                  <a:lnTo>
                    <a:pt x="100" y="0"/>
                  </a:lnTo>
                  <a:lnTo>
                    <a:pt x="105" y="2"/>
                  </a:lnTo>
                  <a:close/>
                  <a:moveTo>
                    <a:pt x="100" y="0"/>
                  </a:moveTo>
                  <a:lnTo>
                    <a:pt x="105" y="0"/>
                  </a:lnTo>
                  <a:lnTo>
                    <a:pt x="105" y="2"/>
                  </a:lnTo>
                  <a:lnTo>
                    <a:pt x="100" y="0"/>
                  </a:lnTo>
                  <a:close/>
                  <a:moveTo>
                    <a:pt x="100" y="17"/>
                  </a:moveTo>
                  <a:lnTo>
                    <a:pt x="95" y="12"/>
                  </a:lnTo>
                  <a:lnTo>
                    <a:pt x="95" y="2"/>
                  </a:lnTo>
                  <a:lnTo>
                    <a:pt x="105" y="2"/>
                  </a:lnTo>
                  <a:lnTo>
                    <a:pt x="105" y="12"/>
                  </a:lnTo>
                  <a:lnTo>
                    <a:pt x="100" y="17"/>
                  </a:lnTo>
                  <a:close/>
                  <a:moveTo>
                    <a:pt x="105" y="12"/>
                  </a:moveTo>
                  <a:lnTo>
                    <a:pt x="105" y="17"/>
                  </a:lnTo>
                  <a:lnTo>
                    <a:pt x="100" y="17"/>
                  </a:lnTo>
                  <a:lnTo>
                    <a:pt x="105" y="12"/>
                  </a:lnTo>
                  <a:close/>
                  <a:moveTo>
                    <a:pt x="0" y="12"/>
                  </a:moveTo>
                  <a:lnTo>
                    <a:pt x="5" y="7"/>
                  </a:lnTo>
                  <a:lnTo>
                    <a:pt x="100" y="7"/>
                  </a:lnTo>
                  <a:lnTo>
                    <a:pt x="100" y="17"/>
                  </a:lnTo>
                  <a:lnTo>
                    <a:pt x="5" y="17"/>
                  </a:lnTo>
                  <a:lnTo>
                    <a:pt x="0" y="12"/>
                  </a:lnTo>
                  <a:close/>
                  <a:moveTo>
                    <a:pt x="5" y="17"/>
                  </a:moveTo>
                  <a:lnTo>
                    <a:pt x="0" y="17"/>
                  </a:lnTo>
                  <a:lnTo>
                    <a:pt x="0" y="12"/>
                  </a:lnTo>
                  <a:lnTo>
                    <a:pt x="5" y="17"/>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93"/>
            <p:cNvSpPr>
              <a:spLocks noChangeArrowheads="1"/>
            </p:cNvSpPr>
            <p:nvPr/>
          </p:nvSpPr>
          <p:spPr bwMode="auto">
            <a:xfrm>
              <a:off x="2870200" y="5970588"/>
              <a:ext cx="146050" cy="12700"/>
            </a:xfrm>
            <a:prstGeom prst="rect">
              <a:avLst/>
            </a:prstGeom>
            <a:solidFill>
              <a:srgbClr val="FF5050"/>
            </a:solidFill>
            <a:ln w="9525">
              <a:solidFill>
                <a:srgbClr val="FF505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94"/>
            <p:cNvSpPr>
              <a:spLocks noChangeArrowheads="1"/>
            </p:cNvSpPr>
            <p:nvPr/>
          </p:nvSpPr>
          <p:spPr bwMode="auto">
            <a:xfrm>
              <a:off x="2870200" y="5970588"/>
              <a:ext cx="146050" cy="12700"/>
            </a:xfrm>
            <a:prstGeom prst="rect">
              <a:avLst/>
            </a:prstGeom>
            <a:solidFill>
              <a:srgbClr val="FF5050"/>
            </a:solidFill>
            <a:ln w="10">
              <a:solidFill>
                <a:srgbClr val="FF5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95"/>
            <p:cNvSpPr>
              <a:spLocks/>
            </p:cNvSpPr>
            <p:nvPr/>
          </p:nvSpPr>
          <p:spPr bwMode="auto">
            <a:xfrm>
              <a:off x="2663825" y="6248400"/>
              <a:ext cx="52387" cy="47625"/>
            </a:xfrm>
            <a:custGeom>
              <a:avLst/>
              <a:gdLst/>
              <a:ahLst/>
              <a:cxnLst>
                <a:cxn ang="0">
                  <a:pos x="8" y="0"/>
                </a:cxn>
                <a:cxn ang="0">
                  <a:pos x="33" y="23"/>
                </a:cxn>
                <a:cxn ang="0">
                  <a:pos x="25" y="30"/>
                </a:cxn>
                <a:cxn ang="0">
                  <a:pos x="0" y="5"/>
                </a:cxn>
                <a:cxn ang="0">
                  <a:pos x="8" y="0"/>
                </a:cxn>
              </a:cxnLst>
              <a:rect l="0" t="0" r="r" b="b"/>
              <a:pathLst>
                <a:path w="33" h="30">
                  <a:moveTo>
                    <a:pt x="8" y="0"/>
                  </a:moveTo>
                  <a:lnTo>
                    <a:pt x="33" y="23"/>
                  </a:lnTo>
                  <a:lnTo>
                    <a:pt x="25" y="30"/>
                  </a:lnTo>
                  <a:lnTo>
                    <a:pt x="0" y="5"/>
                  </a:lnTo>
                  <a:lnTo>
                    <a:pt x="8" y="0"/>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96"/>
            <p:cNvSpPr>
              <a:spLocks/>
            </p:cNvSpPr>
            <p:nvPr/>
          </p:nvSpPr>
          <p:spPr bwMode="auto">
            <a:xfrm>
              <a:off x="2703513" y="6284913"/>
              <a:ext cx="55562" cy="47625"/>
            </a:xfrm>
            <a:custGeom>
              <a:avLst/>
              <a:gdLst/>
              <a:ahLst/>
              <a:cxnLst>
                <a:cxn ang="0">
                  <a:pos x="28" y="30"/>
                </a:cxn>
                <a:cxn ang="0">
                  <a:pos x="0" y="7"/>
                </a:cxn>
                <a:cxn ang="0">
                  <a:pos x="8" y="0"/>
                </a:cxn>
                <a:cxn ang="0">
                  <a:pos x="35" y="22"/>
                </a:cxn>
                <a:cxn ang="0">
                  <a:pos x="28" y="30"/>
                </a:cxn>
              </a:cxnLst>
              <a:rect l="0" t="0" r="r" b="b"/>
              <a:pathLst>
                <a:path w="35" h="30">
                  <a:moveTo>
                    <a:pt x="28" y="30"/>
                  </a:moveTo>
                  <a:lnTo>
                    <a:pt x="0" y="7"/>
                  </a:lnTo>
                  <a:lnTo>
                    <a:pt x="8" y="0"/>
                  </a:lnTo>
                  <a:lnTo>
                    <a:pt x="35" y="22"/>
                  </a:lnTo>
                  <a:lnTo>
                    <a:pt x="28" y="30"/>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97"/>
            <p:cNvSpPr>
              <a:spLocks/>
            </p:cNvSpPr>
            <p:nvPr/>
          </p:nvSpPr>
          <p:spPr bwMode="auto">
            <a:xfrm>
              <a:off x="2663825" y="6284913"/>
              <a:ext cx="52387" cy="47625"/>
            </a:xfrm>
            <a:custGeom>
              <a:avLst/>
              <a:gdLst/>
              <a:ahLst/>
              <a:cxnLst>
                <a:cxn ang="0">
                  <a:pos x="0" y="22"/>
                </a:cxn>
                <a:cxn ang="0">
                  <a:pos x="25" y="0"/>
                </a:cxn>
                <a:cxn ang="0">
                  <a:pos x="33" y="7"/>
                </a:cxn>
                <a:cxn ang="0">
                  <a:pos x="8" y="30"/>
                </a:cxn>
                <a:cxn ang="0">
                  <a:pos x="0" y="22"/>
                </a:cxn>
              </a:cxnLst>
              <a:rect l="0" t="0" r="r" b="b"/>
              <a:pathLst>
                <a:path w="33" h="30">
                  <a:moveTo>
                    <a:pt x="0" y="22"/>
                  </a:moveTo>
                  <a:lnTo>
                    <a:pt x="25" y="0"/>
                  </a:lnTo>
                  <a:lnTo>
                    <a:pt x="33" y="7"/>
                  </a:lnTo>
                  <a:lnTo>
                    <a:pt x="8" y="30"/>
                  </a:lnTo>
                  <a:lnTo>
                    <a:pt x="0" y="22"/>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98"/>
            <p:cNvSpPr>
              <a:spLocks/>
            </p:cNvSpPr>
            <p:nvPr/>
          </p:nvSpPr>
          <p:spPr bwMode="auto">
            <a:xfrm>
              <a:off x="2703513" y="6248400"/>
              <a:ext cx="55562" cy="47625"/>
            </a:xfrm>
            <a:custGeom>
              <a:avLst/>
              <a:gdLst/>
              <a:ahLst/>
              <a:cxnLst>
                <a:cxn ang="0">
                  <a:pos x="35" y="5"/>
                </a:cxn>
                <a:cxn ang="0">
                  <a:pos x="8" y="30"/>
                </a:cxn>
                <a:cxn ang="0">
                  <a:pos x="0" y="23"/>
                </a:cxn>
                <a:cxn ang="0">
                  <a:pos x="28" y="0"/>
                </a:cxn>
                <a:cxn ang="0">
                  <a:pos x="35" y="5"/>
                </a:cxn>
              </a:cxnLst>
              <a:rect l="0" t="0" r="r" b="b"/>
              <a:pathLst>
                <a:path w="35" h="30">
                  <a:moveTo>
                    <a:pt x="35" y="5"/>
                  </a:moveTo>
                  <a:lnTo>
                    <a:pt x="8" y="30"/>
                  </a:lnTo>
                  <a:lnTo>
                    <a:pt x="0" y="23"/>
                  </a:lnTo>
                  <a:lnTo>
                    <a:pt x="28" y="0"/>
                  </a:lnTo>
                  <a:lnTo>
                    <a:pt x="35" y="5"/>
                  </a:lnTo>
                  <a:close/>
                </a:path>
              </a:pathLst>
            </a:custGeom>
            <a:solidFill>
              <a:srgbClr val="993300"/>
            </a:solidFill>
            <a:ln w="9525">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99"/>
            <p:cNvSpPr>
              <a:spLocks/>
            </p:cNvSpPr>
            <p:nvPr/>
          </p:nvSpPr>
          <p:spPr bwMode="auto">
            <a:xfrm>
              <a:off x="2894013" y="5813425"/>
              <a:ext cx="55562" cy="47625"/>
            </a:xfrm>
            <a:custGeom>
              <a:avLst/>
              <a:gdLst/>
              <a:ahLst/>
              <a:cxnLst>
                <a:cxn ang="0">
                  <a:pos x="8" y="0"/>
                </a:cxn>
                <a:cxn ang="0">
                  <a:pos x="35" y="22"/>
                </a:cxn>
                <a:cxn ang="0">
                  <a:pos x="28" y="30"/>
                </a:cxn>
                <a:cxn ang="0">
                  <a:pos x="0" y="7"/>
                </a:cxn>
                <a:cxn ang="0">
                  <a:pos x="8" y="0"/>
                </a:cxn>
              </a:cxnLst>
              <a:rect l="0" t="0" r="r" b="b"/>
              <a:pathLst>
                <a:path w="35" h="30">
                  <a:moveTo>
                    <a:pt x="8" y="0"/>
                  </a:moveTo>
                  <a:lnTo>
                    <a:pt x="35" y="22"/>
                  </a:lnTo>
                  <a:lnTo>
                    <a:pt x="28" y="30"/>
                  </a:lnTo>
                  <a:lnTo>
                    <a:pt x="0" y="7"/>
                  </a:lnTo>
                  <a:lnTo>
                    <a:pt x="8" y="0"/>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00"/>
            <p:cNvSpPr>
              <a:spLocks/>
            </p:cNvSpPr>
            <p:nvPr/>
          </p:nvSpPr>
          <p:spPr bwMode="auto">
            <a:xfrm>
              <a:off x="2938463" y="5848350"/>
              <a:ext cx="50800" cy="47625"/>
            </a:xfrm>
            <a:custGeom>
              <a:avLst/>
              <a:gdLst/>
              <a:ahLst/>
              <a:cxnLst>
                <a:cxn ang="0">
                  <a:pos x="24" y="30"/>
                </a:cxn>
                <a:cxn ang="0">
                  <a:pos x="0" y="8"/>
                </a:cxn>
                <a:cxn ang="0">
                  <a:pos x="7" y="0"/>
                </a:cxn>
                <a:cxn ang="0">
                  <a:pos x="32" y="23"/>
                </a:cxn>
                <a:cxn ang="0">
                  <a:pos x="24" y="30"/>
                </a:cxn>
              </a:cxnLst>
              <a:rect l="0" t="0" r="r" b="b"/>
              <a:pathLst>
                <a:path w="32" h="30">
                  <a:moveTo>
                    <a:pt x="24" y="30"/>
                  </a:moveTo>
                  <a:lnTo>
                    <a:pt x="0" y="8"/>
                  </a:lnTo>
                  <a:lnTo>
                    <a:pt x="7" y="0"/>
                  </a:lnTo>
                  <a:lnTo>
                    <a:pt x="32" y="23"/>
                  </a:lnTo>
                  <a:lnTo>
                    <a:pt x="24" y="30"/>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01"/>
            <p:cNvSpPr>
              <a:spLocks/>
            </p:cNvSpPr>
            <p:nvPr/>
          </p:nvSpPr>
          <p:spPr bwMode="auto">
            <a:xfrm>
              <a:off x="2894013" y="5848350"/>
              <a:ext cx="55562" cy="47625"/>
            </a:xfrm>
            <a:custGeom>
              <a:avLst/>
              <a:gdLst/>
              <a:ahLst/>
              <a:cxnLst>
                <a:cxn ang="0">
                  <a:pos x="0" y="23"/>
                </a:cxn>
                <a:cxn ang="0">
                  <a:pos x="28" y="0"/>
                </a:cxn>
                <a:cxn ang="0">
                  <a:pos x="35" y="8"/>
                </a:cxn>
                <a:cxn ang="0">
                  <a:pos x="8" y="30"/>
                </a:cxn>
                <a:cxn ang="0">
                  <a:pos x="0" y="23"/>
                </a:cxn>
              </a:cxnLst>
              <a:rect l="0" t="0" r="r" b="b"/>
              <a:pathLst>
                <a:path w="35" h="30">
                  <a:moveTo>
                    <a:pt x="0" y="23"/>
                  </a:moveTo>
                  <a:lnTo>
                    <a:pt x="28" y="0"/>
                  </a:lnTo>
                  <a:lnTo>
                    <a:pt x="35" y="8"/>
                  </a:lnTo>
                  <a:lnTo>
                    <a:pt x="8" y="30"/>
                  </a:lnTo>
                  <a:lnTo>
                    <a:pt x="0" y="23"/>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02"/>
            <p:cNvSpPr>
              <a:spLocks/>
            </p:cNvSpPr>
            <p:nvPr/>
          </p:nvSpPr>
          <p:spPr bwMode="auto">
            <a:xfrm>
              <a:off x="2938463" y="5813425"/>
              <a:ext cx="50800" cy="47625"/>
            </a:xfrm>
            <a:custGeom>
              <a:avLst/>
              <a:gdLst/>
              <a:ahLst/>
              <a:cxnLst>
                <a:cxn ang="0">
                  <a:pos x="32" y="7"/>
                </a:cxn>
                <a:cxn ang="0">
                  <a:pos x="7" y="30"/>
                </a:cxn>
                <a:cxn ang="0">
                  <a:pos x="0" y="22"/>
                </a:cxn>
                <a:cxn ang="0">
                  <a:pos x="24" y="0"/>
                </a:cxn>
                <a:cxn ang="0">
                  <a:pos x="32" y="7"/>
                </a:cxn>
              </a:cxnLst>
              <a:rect l="0" t="0" r="r" b="b"/>
              <a:pathLst>
                <a:path w="32" h="30">
                  <a:moveTo>
                    <a:pt x="32" y="7"/>
                  </a:moveTo>
                  <a:lnTo>
                    <a:pt x="7" y="30"/>
                  </a:lnTo>
                  <a:lnTo>
                    <a:pt x="0" y="22"/>
                  </a:lnTo>
                  <a:lnTo>
                    <a:pt x="24" y="0"/>
                  </a:lnTo>
                  <a:lnTo>
                    <a:pt x="32" y="7"/>
                  </a:lnTo>
                  <a:close/>
                </a:path>
              </a:pathLst>
            </a:custGeom>
            <a:solidFill>
              <a:srgbClr val="FF5050"/>
            </a:solidFill>
            <a:ln w="9525">
              <a:solidFill>
                <a:srgbClr val="FF5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103"/>
            <p:cNvSpPr>
              <a:spLocks noChangeArrowheads="1"/>
            </p:cNvSpPr>
            <p:nvPr/>
          </p:nvSpPr>
          <p:spPr bwMode="auto">
            <a:xfrm>
              <a:off x="3171825" y="4718050"/>
              <a:ext cx="7937" cy="178911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04"/>
            <p:cNvSpPr>
              <a:spLocks noChangeArrowheads="1"/>
            </p:cNvSpPr>
            <p:nvPr/>
          </p:nvSpPr>
          <p:spPr bwMode="auto">
            <a:xfrm>
              <a:off x="3179763" y="6502400"/>
              <a:ext cx="31750" cy="793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105"/>
            <p:cNvSpPr>
              <a:spLocks noChangeArrowheads="1"/>
            </p:cNvSpPr>
            <p:nvPr/>
          </p:nvSpPr>
          <p:spPr bwMode="auto">
            <a:xfrm>
              <a:off x="3179763" y="5868988"/>
              <a:ext cx="31750" cy="31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06"/>
            <p:cNvSpPr>
              <a:spLocks noChangeArrowheads="1"/>
            </p:cNvSpPr>
            <p:nvPr/>
          </p:nvSpPr>
          <p:spPr bwMode="auto">
            <a:xfrm>
              <a:off x="3179763" y="5230813"/>
              <a:ext cx="31750" cy="31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107"/>
            <p:cNvSpPr>
              <a:spLocks noChangeArrowheads="1"/>
            </p:cNvSpPr>
            <p:nvPr/>
          </p:nvSpPr>
          <p:spPr bwMode="auto">
            <a:xfrm rot="5400000">
              <a:off x="3649663" y="5348288"/>
              <a:ext cx="21748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4" name="Rectangle 108"/>
            <p:cNvSpPr>
              <a:spLocks noChangeArrowheads="1"/>
            </p:cNvSpPr>
            <p:nvPr/>
          </p:nvSpPr>
          <p:spPr bwMode="auto">
            <a:xfrm rot="5400000">
              <a:off x="3663950" y="5473700"/>
              <a:ext cx="1905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5" name="Rectangle 109"/>
            <p:cNvSpPr>
              <a:spLocks noChangeArrowheads="1"/>
            </p:cNvSpPr>
            <p:nvPr/>
          </p:nvSpPr>
          <p:spPr bwMode="auto">
            <a:xfrm rot="5400000">
              <a:off x="3663950" y="5580063"/>
              <a:ext cx="1905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6" name="Rectangle 110"/>
            <p:cNvSpPr>
              <a:spLocks noChangeArrowheads="1"/>
            </p:cNvSpPr>
            <p:nvPr/>
          </p:nvSpPr>
          <p:spPr bwMode="auto">
            <a:xfrm rot="5400000">
              <a:off x="3663950" y="5691188"/>
              <a:ext cx="1905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7" name="Rectangle 111"/>
            <p:cNvSpPr>
              <a:spLocks noChangeArrowheads="1"/>
            </p:cNvSpPr>
            <p:nvPr/>
          </p:nvSpPr>
          <p:spPr bwMode="auto">
            <a:xfrm rot="5400000">
              <a:off x="3659188" y="5807075"/>
              <a:ext cx="1984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8" name="Rectangle 112"/>
            <p:cNvSpPr>
              <a:spLocks noChangeArrowheads="1"/>
            </p:cNvSpPr>
            <p:nvPr/>
          </p:nvSpPr>
          <p:spPr bwMode="auto">
            <a:xfrm rot="5400000">
              <a:off x="3697288" y="5888038"/>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9" name="Rectangle 113"/>
            <p:cNvSpPr>
              <a:spLocks noChangeArrowheads="1"/>
            </p:cNvSpPr>
            <p:nvPr/>
          </p:nvSpPr>
          <p:spPr bwMode="auto">
            <a:xfrm rot="5400000">
              <a:off x="3487738" y="5030788"/>
              <a:ext cx="177800"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0" name="Rectangle 114"/>
            <p:cNvSpPr>
              <a:spLocks noChangeArrowheads="1"/>
            </p:cNvSpPr>
            <p:nvPr/>
          </p:nvSpPr>
          <p:spPr bwMode="auto">
            <a:xfrm rot="5400000">
              <a:off x="3511550" y="5106988"/>
              <a:ext cx="13017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r</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1" name="Rectangle 115"/>
            <p:cNvSpPr>
              <a:spLocks noChangeArrowheads="1"/>
            </p:cNvSpPr>
            <p:nvPr/>
          </p:nvSpPr>
          <p:spPr bwMode="auto">
            <a:xfrm rot="5400000">
              <a:off x="3490913" y="5183188"/>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2" name="Rectangle 116"/>
            <p:cNvSpPr>
              <a:spLocks noChangeArrowheads="1"/>
            </p:cNvSpPr>
            <p:nvPr/>
          </p:nvSpPr>
          <p:spPr bwMode="auto">
            <a:xfrm rot="5400000">
              <a:off x="3490913" y="5273675"/>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q</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3" name="Rectangle 117"/>
            <p:cNvSpPr>
              <a:spLocks noChangeArrowheads="1"/>
            </p:cNvSpPr>
            <p:nvPr/>
          </p:nvSpPr>
          <p:spPr bwMode="auto">
            <a:xfrm rot="5400000">
              <a:off x="3490913" y="5364163"/>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u</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4" name="Rectangle 118"/>
            <p:cNvSpPr>
              <a:spLocks noChangeArrowheads="1"/>
            </p:cNvSpPr>
            <p:nvPr/>
          </p:nvSpPr>
          <p:spPr bwMode="auto">
            <a:xfrm rot="5400000">
              <a:off x="3490913" y="5456238"/>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5" name="Rectangle 119"/>
            <p:cNvSpPr>
              <a:spLocks noChangeArrowheads="1"/>
            </p:cNvSpPr>
            <p:nvPr/>
          </p:nvSpPr>
          <p:spPr bwMode="auto">
            <a:xfrm rot="5400000">
              <a:off x="3490913" y="5551488"/>
              <a:ext cx="169862"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6" name="Rectangle 120"/>
            <p:cNvSpPr>
              <a:spLocks noChangeArrowheads="1"/>
            </p:cNvSpPr>
            <p:nvPr/>
          </p:nvSpPr>
          <p:spPr bwMode="auto">
            <a:xfrm rot="5400000">
              <a:off x="3495675" y="5637213"/>
              <a:ext cx="16192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7" name="Rectangle 121"/>
            <p:cNvSpPr>
              <a:spLocks noChangeArrowheads="1"/>
            </p:cNvSpPr>
            <p:nvPr/>
          </p:nvSpPr>
          <p:spPr bwMode="auto">
            <a:xfrm rot="5400000">
              <a:off x="3495675" y="5721350"/>
              <a:ext cx="16192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8" name="Rectangle 122"/>
            <p:cNvSpPr>
              <a:spLocks noChangeArrowheads="1"/>
            </p:cNvSpPr>
            <p:nvPr/>
          </p:nvSpPr>
          <p:spPr bwMode="auto">
            <a:xfrm rot="5400000">
              <a:off x="3514725" y="5781675"/>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9" name="Rectangle 123"/>
            <p:cNvSpPr>
              <a:spLocks noChangeArrowheads="1"/>
            </p:cNvSpPr>
            <p:nvPr/>
          </p:nvSpPr>
          <p:spPr bwMode="auto">
            <a:xfrm rot="5400000">
              <a:off x="3514725" y="5829300"/>
              <a:ext cx="1222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0" name="Rectangle 124"/>
            <p:cNvSpPr>
              <a:spLocks noChangeArrowheads="1"/>
            </p:cNvSpPr>
            <p:nvPr/>
          </p:nvSpPr>
          <p:spPr bwMode="auto">
            <a:xfrm rot="5400000">
              <a:off x="3511550" y="5878513"/>
              <a:ext cx="13017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1" name="Rectangle 125"/>
            <p:cNvSpPr>
              <a:spLocks noChangeArrowheads="1"/>
            </p:cNvSpPr>
            <p:nvPr/>
          </p:nvSpPr>
          <p:spPr bwMode="auto">
            <a:xfrm rot="5400000">
              <a:off x="3476625" y="5969000"/>
              <a:ext cx="198437"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2" name="Rectangle 126"/>
            <p:cNvSpPr>
              <a:spLocks noChangeArrowheads="1"/>
            </p:cNvSpPr>
            <p:nvPr/>
          </p:nvSpPr>
          <p:spPr bwMode="auto">
            <a:xfrm rot="5400000">
              <a:off x="3495675" y="6069013"/>
              <a:ext cx="16192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z</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3" name="Rectangle 127"/>
            <p:cNvSpPr>
              <a:spLocks noChangeArrowheads="1"/>
            </p:cNvSpPr>
            <p:nvPr/>
          </p:nvSpPr>
          <p:spPr bwMode="auto">
            <a:xfrm rot="5400000">
              <a:off x="3511550" y="6132513"/>
              <a:ext cx="130175" cy="2492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4" name="Rectangle 103"/>
            <p:cNvSpPr>
              <a:spLocks noChangeArrowheads="1"/>
            </p:cNvSpPr>
            <p:nvPr/>
          </p:nvSpPr>
          <p:spPr bwMode="auto">
            <a:xfrm>
              <a:off x="1619250" y="4737100"/>
              <a:ext cx="7937" cy="178911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TextBox 194"/>
            <p:cNvSpPr txBox="1"/>
            <p:nvPr/>
          </p:nvSpPr>
          <p:spPr>
            <a:xfrm>
              <a:off x="2191657" y="4372269"/>
              <a:ext cx="603563" cy="369332"/>
            </a:xfrm>
            <a:prstGeom prst="rect">
              <a:avLst/>
            </a:prstGeom>
            <a:noFill/>
          </p:spPr>
          <p:txBody>
            <a:bodyPr wrap="none" rtlCol="0">
              <a:spAutoFit/>
            </a:bodyPr>
            <a:lstStyle/>
            <a:p>
              <a:r>
                <a:rPr lang="en-US" b="1" u="sng" dirty="0">
                  <a:solidFill>
                    <a:srgbClr val="FF0000"/>
                  </a:solidFill>
                </a:rPr>
                <a:t>LTS</a:t>
              </a:r>
            </a:p>
          </p:txBody>
        </p:sp>
      </p:grpSp>
      <p:grpSp>
        <p:nvGrpSpPr>
          <p:cNvPr id="205" name="Group 204"/>
          <p:cNvGrpSpPr/>
          <p:nvPr/>
        </p:nvGrpSpPr>
        <p:grpSpPr>
          <a:xfrm>
            <a:off x="5764502" y="4330705"/>
            <a:ext cx="2817019" cy="2284119"/>
            <a:chOff x="4351338" y="4372269"/>
            <a:chExt cx="2817019" cy="2284119"/>
          </a:xfrm>
        </p:grpSpPr>
        <p:sp>
          <p:nvSpPr>
            <p:cNvPr id="206" name="Rectangle 131"/>
            <p:cNvSpPr>
              <a:spLocks noChangeArrowheads="1"/>
            </p:cNvSpPr>
            <p:nvPr/>
          </p:nvSpPr>
          <p:spPr bwMode="auto">
            <a:xfrm rot="16200000">
              <a:off x="4381501" y="6126163"/>
              <a:ext cx="1905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7" name="Rectangle 132"/>
            <p:cNvSpPr>
              <a:spLocks noChangeArrowheads="1"/>
            </p:cNvSpPr>
            <p:nvPr/>
          </p:nvSpPr>
          <p:spPr bwMode="auto">
            <a:xfrm rot="16200000">
              <a:off x="4381501" y="6015038"/>
              <a:ext cx="1905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8" name="Rectangle 133"/>
            <p:cNvSpPr>
              <a:spLocks noChangeArrowheads="1"/>
            </p:cNvSpPr>
            <p:nvPr/>
          </p:nvSpPr>
          <p:spPr bwMode="auto">
            <a:xfrm rot="16200000">
              <a:off x="4414838" y="5945188"/>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9" name="Rectangle 134"/>
            <p:cNvSpPr>
              <a:spLocks noChangeArrowheads="1"/>
            </p:cNvSpPr>
            <p:nvPr/>
          </p:nvSpPr>
          <p:spPr bwMode="auto">
            <a:xfrm rot="16200000">
              <a:off x="4376738" y="5859463"/>
              <a:ext cx="1984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0" name="Rectangle 135"/>
            <p:cNvSpPr>
              <a:spLocks noChangeArrowheads="1"/>
            </p:cNvSpPr>
            <p:nvPr/>
          </p:nvSpPr>
          <p:spPr bwMode="auto">
            <a:xfrm rot="16200000">
              <a:off x="4391026" y="575468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1" name="Rectangle 136"/>
            <p:cNvSpPr>
              <a:spLocks noChangeArrowheads="1"/>
            </p:cNvSpPr>
            <p:nvPr/>
          </p:nvSpPr>
          <p:spPr bwMode="auto">
            <a:xfrm rot="16200000">
              <a:off x="4419601" y="5691188"/>
              <a:ext cx="1143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l</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2" name="Rectangle 137"/>
            <p:cNvSpPr>
              <a:spLocks noChangeArrowheads="1"/>
            </p:cNvSpPr>
            <p:nvPr/>
          </p:nvSpPr>
          <p:spPr bwMode="auto">
            <a:xfrm rot="16200000">
              <a:off x="4414838" y="5649913"/>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3" name="Rectangle 138"/>
            <p:cNvSpPr>
              <a:spLocks noChangeArrowheads="1"/>
            </p:cNvSpPr>
            <p:nvPr/>
          </p:nvSpPr>
          <p:spPr bwMode="auto">
            <a:xfrm rot="16200000">
              <a:off x="4376738" y="5564188"/>
              <a:ext cx="1984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w</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4" name="Rectangle 139"/>
            <p:cNvSpPr>
              <a:spLocks noChangeArrowheads="1"/>
            </p:cNvSpPr>
            <p:nvPr/>
          </p:nvSpPr>
          <p:spPr bwMode="auto">
            <a:xfrm rot="16200000">
              <a:off x="4419601" y="5487988"/>
              <a:ext cx="1143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i</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5" name="Rectangle 140"/>
            <p:cNvSpPr>
              <a:spLocks noChangeArrowheads="1"/>
            </p:cNvSpPr>
            <p:nvPr/>
          </p:nvSpPr>
          <p:spPr bwMode="auto">
            <a:xfrm rot="16200000">
              <a:off x="4391026" y="542448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6" name="Rectangle 141"/>
            <p:cNvSpPr>
              <a:spLocks noChangeArrowheads="1"/>
            </p:cNvSpPr>
            <p:nvPr/>
          </p:nvSpPr>
          <p:spPr bwMode="auto">
            <a:xfrm rot="16200000">
              <a:off x="4414838" y="5356225"/>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7" name="Rectangle 142"/>
            <p:cNvSpPr>
              <a:spLocks noChangeArrowheads="1"/>
            </p:cNvSpPr>
            <p:nvPr/>
          </p:nvSpPr>
          <p:spPr bwMode="auto">
            <a:xfrm rot="16200000">
              <a:off x="4391026" y="528478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8" name="Rectangle 143"/>
            <p:cNvSpPr>
              <a:spLocks noChangeArrowheads="1"/>
            </p:cNvSpPr>
            <p:nvPr/>
          </p:nvSpPr>
          <p:spPr bwMode="auto">
            <a:xfrm rot="16200000">
              <a:off x="4414838" y="5218113"/>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9" name="Rectangle 144"/>
            <p:cNvSpPr>
              <a:spLocks noChangeArrowheads="1"/>
            </p:cNvSpPr>
            <p:nvPr/>
          </p:nvSpPr>
          <p:spPr bwMode="auto">
            <a:xfrm rot="16200000">
              <a:off x="4414838" y="5170488"/>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0" name="Rectangle 145"/>
            <p:cNvSpPr>
              <a:spLocks noChangeArrowheads="1"/>
            </p:cNvSpPr>
            <p:nvPr/>
          </p:nvSpPr>
          <p:spPr bwMode="auto">
            <a:xfrm rot="16200000">
              <a:off x="4411663" y="5122863"/>
              <a:ext cx="13017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1" name="Rectangle 146"/>
            <p:cNvSpPr>
              <a:spLocks noChangeArrowheads="1"/>
            </p:cNvSpPr>
            <p:nvPr/>
          </p:nvSpPr>
          <p:spPr bwMode="auto">
            <a:xfrm rot="16200000">
              <a:off x="4367213" y="5024438"/>
              <a:ext cx="21748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2" name="Rectangle 147"/>
            <p:cNvSpPr>
              <a:spLocks noChangeArrowheads="1"/>
            </p:cNvSpPr>
            <p:nvPr/>
          </p:nvSpPr>
          <p:spPr bwMode="auto">
            <a:xfrm rot="16200000">
              <a:off x="4395788" y="4913313"/>
              <a:ext cx="16192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3" name="Rectangle 148"/>
            <p:cNvSpPr>
              <a:spLocks noChangeArrowheads="1"/>
            </p:cNvSpPr>
            <p:nvPr/>
          </p:nvSpPr>
          <p:spPr bwMode="auto">
            <a:xfrm rot="16200000">
              <a:off x="4391026" y="4826000"/>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4" name="Rectangle 149"/>
            <p:cNvSpPr>
              <a:spLocks noChangeArrowheads="1"/>
            </p:cNvSpPr>
            <p:nvPr/>
          </p:nvSpPr>
          <p:spPr bwMode="auto">
            <a:xfrm rot="16200000">
              <a:off x="4395788" y="4738688"/>
              <a:ext cx="16192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5" name="Rectangle 150"/>
            <p:cNvSpPr>
              <a:spLocks noChangeArrowheads="1"/>
            </p:cNvSpPr>
            <p:nvPr/>
          </p:nvSpPr>
          <p:spPr bwMode="auto">
            <a:xfrm rot="16200000">
              <a:off x="4411663" y="4672013"/>
              <a:ext cx="13017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6" name="Rectangle 151"/>
            <p:cNvSpPr>
              <a:spLocks noChangeArrowheads="1"/>
            </p:cNvSpPr>
            <p:nvPr/>
          </p:nvSpPr>
          <p:spPr bwMode="auto">
            <a:xfrm rot="5400000">
              <a:off x="6934201" y="5322888"/>
              <a:ext cx="21748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7" name="Rectangle 152"/>
            <p:cNvSpPr>
              <a:spLocks noChangeArrowheads="1"/>
            </p:cNvSpPr>
            <p:nvPr/>
          </p:nvSpPr>
          <p:spPr bwMode="auto">
            <a:xfrm rot="5400000">
              <a:off x="6948488" y="5448300"/>
              <a:ext cx="1905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8" name="Rectangle 153"/>
            <p:cNvSpPr>
              <a:spLocks noChangeArrowheads="1"/>
            </p:cNvSpPr>
            <p:nvPr/>
          </p:nvSpPr>
          <p:spPr bwMode="auto">
            <a:xfrm rot="5400000">
              <a:off x="6948488" y="5554663"/>
              <a:ext cx="1905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9" name="Rectangle 154"/>
            <p:cNvSpPr>
              <a:spLocks noChangeArrowheads="1"/>
            </p:cNvSpPr>
            <p:nvPr/>
          </p:nvSpPr>
          <p:spPr bwMode="auto">
            <a:xfrm rot="5400000">
              <a:off x="6948488" y="5665788"/>
              <a:ext cx="1905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0" name="Rectangle 155"/>
            <p:cNvSpPr>
              <a:spLocks noChangeArrowheads="1"/>
            </p:cNvSpPr>
            <p:nvPr/>
          </p:nvSpPr>
          <p:spPr bwMode="auto">
            <a:xfrm rot="5400000">
              <a:off x="6943726" y="5781675"/>
              <a:ext cx="1984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1" name="Rectangle 156"/>
            <p:cNvSpPr>
              <a:spLocks noChangeArrowheads="1"/>
            </p:cNvSpPr>
            <p:nvPr/>
          </p:nvSpPr>
          <p:spPr bwMode="auto">
            <a:xfrm rot="5400000">
              <a:off x="6981826" y="5862638"/>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2" name="Rectangle 157"/>
            <p:cNvSpPr>
              <a:spLocks noChangeArrowheads="1"/>
            </p:cNvSpPr>
            <p:nvPr/>
          </p:nvSpPr>
          <p:spPr bwMode="auto">
            <a:xfrm rot="5400000">
              <a:off x="6772276" y="5005388"/>
              <a:ext cx="177800"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F</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3" name="Rectangle 158"/>
            <p:cNvSpPr>
              <a:spLocks noChangeArrowheads="1"/>
            </p:cNvSpPr>
            <p:nvPr/>
          </p:nvSpPr>
          <p:spPr bwMode="auto">
            <a:xfrm rot="5400000">
              <a:off x="6796088" y="5081588"/>
              <a:ext cx="13017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r</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4" name="Rectangle 159"/>
            <p:cNvSpPr>
              <a:spLocks noChangeArrowheads="1"/>
            </p:cNvSpPr>
            <p:nvPr/>
          </p:nvSpPr>
          <p:spPr bwMode="auto">
            <a:xfrm rot="5400000">
              <a:off x="6775451" y="515778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5" name="Rectangle 160"/>
            <p:cNvSpPr>
              <a:spLocks noChangeArrowheads="1"/>
            </p:cNvSpPr>
            <p:nvPr/>
          </p:nvSpPr>
          <p:spPr bwMode="auto">
            <a:xfrm rot="5400000">
              <a:off x="6775451" y="5248275"/>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q</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6" name="Rectangle 161"/>
            <p:cNvSpPr>
              <a:spLocks noChangeArrowheads="1"/>
            </p:cNvSpPr>
            <p:nvPr/>
          </p:nvSpPr>
          <p:spPr bwMode="auto">
            <a:xfrm rot="5400000">
              <a:off x="6775451" y="5338763"/>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u</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7" name="Rectangle 162"/>
            <p:cNvSpPr>
              <a:spLocks noChangeArrowheads="1"/>
            </p:cNvSpPr>
            <p:nvPr/>
          </p:nvSpPr>
          <p:spPr bwMode="auto">
            <a:xfrm rot="5400000">
              <a:off x="6775451" y="543083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8" name="Rectangle 163"/>
            <p:cNvSpPr>
              <a:spLocks noChangeArrowheads="1"/>
            </p:cNvSpPr>
            <p:nvPr/>
          </p:nvSpPr>
          <p:spPr bwMode="auto">
            <a:xfrm rot="5400000">
              <a:off x="6775451" y="5526088"/>
              <a:ext cx="169863"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39" name="Rectangle 164"/>
            <p:cNvSpPr>
              <a:spLocks noChangeArrowheads="1"/>
            </p:cNvSpPr>
            <p:nvPr/>
          </p:nvSpPr>
          <p:spPr bwMode="auto">
            <a:xfrm rot="5400000">
              <a:off x="6780213" y="5611813"/>
              <a:ext cx="16192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c</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0" name="Rectangle 165"/>
            <p:cNvSpPr>
              <a:spLocks noChangeArrowheads="1"/>
            </p:cNvSpPr>
            <p:nvPr/>
          </p:nvSpPr>
          <p:spPr bwMode="auto">
            <a:xfrm rot="5400000">
              <a:off x="6780213" y="5695950"/>
              <a:ext cx="16192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1" name="Rectangle 166"/>
            <p:cNvSpPr>
              <a:spLocks noChangeArrowheads="1"/>
            </p:cNvSpPr>
            <p:nvPr/>
          </p:nvSpPr>
          <p:spPr bwMode="auto">
            <a:xfrm rot="5400000">
              <a:off x="6799263" y="5756275"/>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2" name="Rectangle 167"/>
            <p:cNvSpPr>
              <a:spLocks noChangeArrowheads="1"/>
            </p:cNvSpPr>
            <p:nvPr/>
          </p:nvSpPr>
          <p:spPr bwMode="auto">
            <a:xfrm rot="5400000">
              <a:off x="6799263" y="5803900"/>
              <a:ext cx="1222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3" name="Rectangle 168"/>
            <p:cNvSpPr>
              <a:spLocks noChangeArrowheads="1"/>
            </p:cNvSpPr>
            <p:nvPr/>
          </p:nvSpPr>
          <p:spPr bwMode="auto">
            <a:xfrm rot="5400000">
              <a:off x="6796088" y="5854700"/>
              <a:ext cx="13017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4" name="Rectangle 169"/>
            <p:cNvSpPr>
              <a:spLocks noChangeArrowheads="1"/>
            </p:cNvSpPr>
            <p:nvPr/>
          </p:nvSpPr>
          <p:spPr bwMode="auto">
            <a:xfrm rot="5400000">
              <a:off x="6761163" y="5940425"/>
              <a:ext cx="198438"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H</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5" name="Rectangle 170"/>
            <p:cNvSpPr>
              <a:spLocks noChangeArrowheads="1"/>
            </p:cNvSpPr>
            <p:nvPr/>
          </p:nvSpPr>
          <p:spPr bwMode="auto">
            <a:xfrm rot="5400000">
              <a:off x="6780213" y="6043613"/>
              <a:ext cx="16192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z</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6" name="Rectangle 171"/>
            <p:cNvSpPr>
              <a:spLocks noChangeArrowheads="1"/>
            </p:cNvSpPr>
            <p:nvPr/>
          </p:nvSpPr>
          <p:spPr bwMode="auto">
            <a:xfrm rot="5400000">
              <a:off x="6796088" y="6107113"/>
              <a:ext cx="130175" cy="2492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a:ln>
                    <a:noFill/>
                  </a:ln>
                  <a:solidFill>
                    <a:srgbClr val="1F1A17"/>
                  </a:solidFill>
                  <a:effectLst/>
                  <a:latin typeface="Arial" pitchFamily="34"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7" name="Rectangle 172"/>
            <p:cNvSpPr>
              <a:spLocks noChangeArrowheads="1"/>
            </p:cNvSpPr>
            <p:nvPr/>
          </p:nvSpPr>
          <p:spPr bwMode="auto">
            <a:xfrm>
              <a:off x="6519863" y="6373813"/>
              <a:ext cx="169863"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8" name="Rectangle 173"/>
            <p:cNvSpPr>
              <a:spLocks noChangeArrowheads="1"/>
            </p:cNvSpPr>
            <p:nvPr/>
          </p:nvSpPr>
          <p:spPr bwMode="auto">
            <a:xfrm>
              <a:off x="6519863" y="5997575"/>
              <a:ext cx="169863"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9" name="Rectangle 174"/>
            <p:cNvSpPr>
              <a:spLocks noChangeArrowheads="1"/>
            </p:cNvSpPr>
            <p:nvPr/>
          </p:nvSpPr>
          <p:spPr bwMode="auto">
            <a:xfrm>
              <a:off x="6519863" y="5616575"/>
              <a:ext cx="265113"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0" name="Rectangle 175"/>
            <p:cNvSpPr>
              <a:spLocks noChangeArrowheads="1"/>
            </p:cNvSpPr>
            <p:nvPr/>
          </p:nvSpPr>
          <p:spPr bwMode="auto">
            <a:xfrm>
              <a:off x="6519863" y="5240338"/>
              <a:ext cx="265113"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1" name="Rectangle 176"/>
            <p:cNvSpPr>
              <a:spLocks noChangeArrowheads="1"/>
            </p:cNvSpPr>
            <p:nvPr/>
          </p:nvSpPr>
          <p:spPr bwMode="auto">
            <a:xfrm>
              <a:off x="6519863" y="4859338"/>
              <a:ext cx="265113"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2" name="Freeform 178"/>
            <p:cNvSpPr>
              <a:spLocks/>
            </p:cNvSpPr>
            <p:nvPr/>
          </p:nvSpPr>
          <p:spPr bwMode="auto">
            <a:xfrm>
              <a:off x="5940426" y="6373813"/>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DEDE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179"/>
            <p:cNvSpPr>
              <a:spLocks/>
            </p:cNvSpPr>
            <p:nvPr/>
          </p:nvSpPr>
          <p:spPr bwMode="auto">
            <a:xfrm>
              <a:off x="5940426" y="6373813"/>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000066"/>
            </a:solidFill>
            <a:ln w="9525">
              <a:solidFill>
                <a:schemeClr val="tx1"/>
              </a:solidFill>
              <a:miter lim="800000"/>
              <a:headEnd/>
              <a:tailEnd/>
            </a:ln>
            <a:effectLst/>
          </p:spPr>
          <p:txBody>
            <a:bodyPr wrap="none" anchor="ctr"/>
            <a:lstStyle/>
            <a:p>
              <a:endParaRPr lang="en-US"/>
            </a:p>
          </p:txBody>
        </p:sp>
        <p:sp>
          <p:nvSpPr>
            <p:cNvPr id="254" name="Freeform 180"/>
            <p:cNvSpPr>
              <a:spLocks/>
            </p:cNvSpPr>
            <p:nvPr/>
          </p:nvSpPr>
          <p:spPr bwMode="auto">
            <a:xfrm>
              <a:off x="5940426" y="5078413"/>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DEDE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181"/>
            <p:cNvSpPr>
              <a:spLocks/>
            </p:cNvSpPr>
            <p:nvPr/>
          </p:nvSpPr>
          <p:spPr bwMode="auto">
            <a:xfrm>
              <a:off x="5940426" y="5078413"/>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000066"/>
            </a:solidFill>
            <a:ln w="9525">
              <a:solidFill>
                <a:schemeClr val="tx1"/>
              </a:solidFill>
              <a:miter lim="800000"/>
              <a:headEnd/>
              <a:tailEnd/>
            </a:ln>
            <a:effectLst/>
          </p:spPr>
          <p:txBody>
            <a:bodyPr wrap="none" anchor="ctr"/>
            <a:lstStyle/>
            <a:p>
              <a:endParaRPr lang="en-US"/>
            </a:p>
          </p:txBody>
        </p:sp>
        <p:sp>
          <p:nvSpPr>
            <p:cNvPr id="256" name="Freeform 182"/>
            <p:cNvSpPr>
              <a:spLocks/>
            </p:cNvSpPr>
            <p:nvPr/>
          </p:nvSpPr>
          <p:spPr bwMode="auto">
            <a:xfrm>
              <a:off x="6170613" y="6338888"/>
              <a:ext cx="82550" cy="74613"/>
            </a:xfrm>
            <a:custGeom>
              <a:avLst/>
              <a:gdLst/>
              <a:ahLst/>
              <a:cxnLst>
                <a:cxn ang="0">
                  <a:pos x="27" y="0"/>
                </a:cxn>
                <a:cxn ang="0">
                  <a:pos x="52" y="47"/>
                </a:cxn>
                <a:cxn ang="0">
                  <a:pos x="0" y="47"/>
                </a:cxn>
                <a:cxn ang="0">
                  <a:pos x="27" y="0"/>
                </a:cxn>
              </a:cxnLst>
              <a:rect l="0" t="0" r="r" b="b"/>
              <a:pathLst>
                <a:path w="52" h="47">
                  <a:moveTo>
                    <a:pt x="27" y="0"/>
                  </a:moveTo>
                  <a:lnTo>
                    <a:pt x="52" y="47"/>
                  </a:lnTo>
                  <a:lnTo>
                    <a:pt x="0" y="47"/>
                  </a:lnTo>
                  <a:lnTo>
                    <a:pt x="2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183"/>
            <p:cNvSpPr>
              <a:spLocks/>
            </p:cNvSpPr>
            <p:nvPr/>
          </p:nvSpPr>
          <p:spPr bwMode="auto">
            <a:xfrm>
              <a:off x="6170613" y="6338888"/>
              <a:ext cx="82550" cy="74613"/>
            </a:xfrm>
            <a:custGeom>
              <a:avLst/>
              <a:gdLst/>
              <a:ahLst/>
              <a:cxnLst>
                <a:cxn ang="0">
                  <a:pos x="27" y="0"/>
                </a:cxn>
                <a:cxn ang="0">
                  <a:pos x="52" y="47"/>
                </a:cxn>
                <a:cxn ang="0">
                  <a:pos x="0" y="47"/>
                </a:cxn>
                <a:cxn ang="0">
                  <a:pos x="27" y="0"/>
                </a:cxn>
              </a:cxnLst>
              <a:rect l="0" t="0" r="r" b="b"/>
              <a:pathLst>
                <a:path w="52" h="47">
                  <a:moveTo>
                    <a:pt x="27" y="0"/>
                  </a:moveTo>
                  <a:lnTo>
                    <a:pt x="52" y="47"/>
                  </a:lnTo>
                  <a:lnTo>
                    <a:pt x="0" y="47"/>
                  </a:lnTo>
                  <a:lnTo>
                    <a:pt x="27" y="0"/>
                  </a:lnTo>
                  <a:close/>
                </a:path>
              </a:pathLst>
            </a:custGeom>
            <a:solidFill>
              <a:srgbClr val="217BFF"/>
            </a:solidFill>
            <a:ln w="9525">
              <a:solidFill>
                <a:schemeClr val="tx1"/>
              </a:solidFill>
              <a:miter lim="800000"/>
              <a:headEnd/>
              <a:tailEnd/>
            </a:ln>
            <a:effectLst/>
          </p:spPr>
          <p:txBody>
            <a:bodyPr wrap="none" anchor="ctr"/>
            <a:lstStyle/>
            <a:p>
              <a:endParaRPr lang="en-US"/>
            </a:p>
          </p:txBody>
        </p:sp>
        <p:sp>
          <p:nvSpPr>
            <p:cNvPr id="258" name="Freeform 184"/>
            <p:cNvSpPr>
              <a:spLocks/>
            </p:cNvSpPr>
            <p:nvPr/>
          </p:nvSpPr>
          <p:spPr bwMode="auto">
            <a:xfrm>
              <a:off x="6170613" y="4745038"/>
              <a:ext cx="82550" cy="71438"/>
            </a:xfrm>
            <a:custGeom>
              <a:avLst/>
              <a:gdLst/>
              <a:ahLst/>
              <a:cxnLst>
                <a:cxn ang="0">
                  <a:pos x="27" y="0"/>
                </a:cxn>
                <a:cxn ang="0">
                  <a:pos x="52" y="45"/>
                </a:cxn>
                <a:cxn ang="0">
                  <a:pos x="0" y="45"/>
                </a:cxn>
                <a:cxn ang="0">
                  <a:pos x="27" y="0"/>
                </a:cxn>
              </a:cxnLst>
              <a:rect l="0" t="0" r="r" b="b"/>
              <a:pathLst>
                <a:path w="52" h="45">
                  <a:moveTo>
                    <a:pt x="27" y="0"/>
                  </a:moveTo>
                  <a:lnTo>
                    <a:pt x="52" y="45"/>
                  </a:lnTo>
                  <a:lnTo>
                    <a:pt x="0" y="45"/>
                  </a:lnTo>
                  <a:lnTo>
                    <a:pt x="27"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185"/>
            <p:cNvSpPr>
              <a:spLocks/>
            </p:cNvSpPr>
            <p:nvPr/>
          </p:nvSpPr>
          <p:spPr bwMode="auto">
            <a:xfrm>
              <a:off x="6170613" y="4745038"/>
              <a:ext cx="82550" cy="71438"/>
            </a:xfrm>
            <a:custGeom>
              <a:avLst/>
              <a:gdLst/>
              <a:ahLst/>
              <a:cxnLst>
                <a:cxn ang="0">
                  <a:pos x="27" y="0"/>
                </a:cxn>
                <a:cxn ang="0">
                  <a:pos x="52" y="45"/>
                </a:cxn>
                <a:cxn ang="0">
                  <a:pos x="0" y="45"/>
                </a:cxn>
                <a:cxn ang="0">
                  <a:pos x="27" y="0"/>
                </a:cxn>
              </a:cxnLst>
              <a:rect l="0" t="0" r="r" b="b"/>
              <a:pathLst>
                <a:path w="52" h="45">
                  <a:moveTo>
                    <a:pt x="27" y="0"/>
                  </a:moveTo>
                  <a:lnTo>
                    <a:pt x="52" y="45"/>
                  </a:lnTo>
                  <a:lnTo>
                    <a:pt x="0" y="45"/>
                  </a:lnTo>
                  <a:lnTo>
                    <a:pt x="27" y="0"/>
                  </a:lnTo>
                  <a:close/>
                </a:path>
              </a:pathLst>
            </a:custGeom>
            <a:solidFill>
              <a:srgbClr val="217BFF"/>
            </a:solidFill>
            <a:ln w="9525">
              <a:solidFill>
                <a:schemeClr val="tx1"/>
              </a:solidFill>
              <a:miter lim="800000"/>
              <a:headEnd/>
              <a:tailEnd/>
            </a:ln>
            <a:effectLst/>
          </p:spPr>
          <p:txBody>
            <a:bodyPr wrap="none" anchor="ctr"/>
            <a:lstStyle/>
            <a:p>
              <a:endParaRPr lang="en-US"/>
            </a:p>
          </p:txBody>
        </p:sp>
        <p:sp>
          <p:nvSpPr>
            <p:cNvPr id="260" name="Rectangle 186"/>
            <p:cNvSpPr>
              <a:spLocks noChangeArrowheads="1"/>
            </p:cNvSpPr>
            <p:nvPr/>
          </p:nvSpPr>
          <p:spPr bwMode="auto">
            <a:xfrm>
              <a:off x="5908676" y="5915025"/>
              <a:ext cx="150813" cy="15875"/>
            </a:xfrm>
            <a:prstGeom prst="rect">
              <a:avLst/>
            </a:prstGeom>
            <a:solidFill>
              <a:srgbClr val="000066"/>
            </a:solidFill>
            <a:ln w="9525">
              <a:solidFill>
                <a:srgbClr val="000066"/>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187"/>
            <p:cNvSpPr>
              <a:spLocks noEditPoints="1"/>
            </p:cNvSpPr>
            <p:nvPr/>
          </p:nvSpPr>
          <p:spPr bwMode="auto">
            <a:xfrm>
              <a:off x="5900738" y="5907088"/>
              <a:ext cx="166688" cy="31750"/>
            </a:xfrm>
            <a:custGeom>
              <a:avLst/>
              <a:gdLst/>
              <a:ahLst/>
              <a:cxnLst>
                <a:cxn ang="0">
                  <a:pos x="5" y="0"/>
                </a:cxn>
                <a:cxn ang="0">
                  <a:pos x="10" y="5"/>
                </a:cxn>
                <a:cxn ang="0">
                  <a:pos x="10" y="15"/>
                </a:cxn>
                <a:cxn ang="0">
                  <a:pos x="0" y="15"/>
                </a:cxn>
                <a:cxn ang="0">
                  <a:pos x="0" y="5"/>
                </a:cxn>
                <a:cxn ang="0">
                  <a:pos x="5" y="0"/>
                </a:cxn>
                <a:cxn ang="0">
                  <a:pos x="0" y="5"/>
                </a:cxn>
                <a:cxn ang="0">
                  <a:pos x="0" y="0"/>
                </a:cxn>
                <a:cxn ang="0">
                  <a:pos x="5" y="0"/>
                </a:cxn>
                <a:cxn ang="0">
                  <a:pos x="0" y="5"/>
                </a:cxn>
                <a:cxn ang="0">
                  <a:pos x="105" y="5"/>
                </a:cxn>
                <a:cxn ang="0">
                  <a:pos x="100" y="10"/>
                </a:cxn>
                <a:cxn ang="0">
                  <a:pos x="5" y="10"/>
                </a:cxn>
                <a:cxn ang="0">
                  <a:pos x="5" y="0"/>
                </a:cxn>
                <a:cxn ang="0">
                  <a:pos x="100" y="0"/>
                </a:cxn>
                <a:cxn ang="0">
                  <a:pos x="105" y="5"/>
                </a:cxn>
                <a:cxn ang="0">
                  <a:pos x="100" y="0"/>
                </a:cxn>
                <a:cxn ang="0">
                  <a:pos x="105" y="0"/>
                </a:cxn>
                <a:cxn ang="0">
                  <a:pos x="105" y="5"/>
                </a:cxn>
                <a:cxn ang="0">
                  <a:pos x="100" y="0"/>
                </a:cxn>
                <a:cxn ang="0">
                  <a:pos x="100" y="20"/>
                </a:cxn>
                <a:cxn ang="0">
                  <a:pos x="95" y="15"/>
                </a:cxn>
                <a:cxn ang="0">
                  <a:pos x="95" y="5"/>
                </a:cxn>
                <a:cxn ang="0">
                  <a:pos x="105" y="5"/>
                </a:cxn>
                <a:cxn ang="0">
                  <a:pos x="105" y="15"/>
                </a:cxn>
                <a:cxn ang="0">
                  <a:pos x="100" y="20"/>
                </a:cxn>
                <a:cxn ang="0">
                  <a:pos x="105" y="15"/>
                </a:cxn>
                <a:cxn ang="0">
                  <a:pos x="105" y="20"/>
                </a:cxn>
                <a:cxn ang="0">
                  <a:pos x="100" y="20"/>
                </a:cxn>
                <a:cxn ang="0">
                  <a:pos x="105" y="15"/>
                </a:cxn>
                <a:cxn ang="0">
                  <a:pos x="0" y="15"/>
                </a:cxn>
                <a:cxn ang="0">
                  <a:pos x="5" y="10"/>
                </a:cxn>
                <a:cxn ang="0">
                  <a:pos x="100" y="10"/>
                </a:cxn>
                <a:cxn ang="0">
                  <a:pos x="100" y="20"/>
                </a:cxn>
                <a:cxn ang="0">
                  <a:pos x="5" y="20"/>
                </a:cxn>
                <a:cxn ang="0">
                  <a:pos x="0" y="15"/>
                </a:cxn>
                <a:cxn ang="0">
                  <a:pos x="5" y="20"/>
                </a:cxn>
                <a:cxn ang="0">
                  <a:pos x="0" y="20"/>
                </a:cxn>
                <a:cxn ang="0">
                  <a:pos x="0" y="15"/>
                </a:cxn>
                <a:cxn ang="0">
                  <a:pos x="5" y="20"/>
                </a:cxn>
              </a:cxnLst>
              <a:rect l="0" t="0" r="r" b="b"/>
              <a:pathLst>
                <a:path w="105" h="20">
                  <a:moveTo>
                    <a:pt x="5" y="0"/>
                  </a:moveTo>
                  <a:lnTo>
                    <a:pt x="10" y="5"/>
                  </a:lnTo>
                  <a:lnTo>
                    <a:pt x="10" y="15"/>
                  </a:lnTo>
                  <a:lnTo>
                    <a:pt x="0" y="15"/>
                  </a:lnTo>
                  <a:lnTo>
                    <a:pt x="0" y="5"/>
                  </a:lnTo>
                  <a:lnTo>
                    <a:pt x="5" y="0"/>
                  </a:lnTo>
                  <a:close/>
                  <a:moveTo>
                    <a:pt x="0" y="5"/>
                  </a:moveTo>
                  <a:lnTo>
                    <a:pt x="0" y="0"/>
                  </a:lnTo>
                  <a:lnTo>
                    <a:pt x="5" y="0"/>
                  </a:lnTo>
                  <a:lnTo>
                    <a:pt x="0" y="5"/>
                  </a:lnTo>
                  <a:close/>
                  <a:moveTo>
                    <a:pt x="105" y="5"/>
                  </a:moveTo>
                  <a:lnTo>
                    <a:pt x="100" y="10"/>
                  </a:lnTo>
                  <a:lnTo>
                    <a:pt x="5" y="10"/>
                  </a:lnTo>
                  <a:lnTo>
                    <a:pt x="5" y="0"/>
                  </a:lnTo>
                  <a:lnTo>
                    <a:pt x="100" y="0"/>
                  </a:lnTo>
                  <a:lnTo>
                    <a:pt x="105" y="5"/>
                  </a:lnTo>
                  <a:close/>
                  <a:moveTo>
                    <a:pt x="100" y="0"/>
                  </a:moveTo>
                  <a:lnTo>
                    <a:pt x="105" y="0"/>
                  </a:lnTo>
                  <a:lnTo>
                    <a:pt x="105" y="5"/>
                  </a:lnTo>
                  <a:lnTo>
                    <a:pt x="100" y="0"/>
                  </a:lnTo>
                  <a:close/>
                  <a:moveTo>
                    <a:pt x="100" y="20"/>
                  </a:moveTo>
                  <a:lnTo>
                    <a:pt x="95" y="15"/>
                  </a:lnTo>
                  <a:lnTo>
                    <a:pt x="95" y="5"/>
                  </a:lnTo>
                  <a:lnTo>
                    <a:pt x="105" y="5"/>
                  </a:lnTo>
                  <a:lnTo>
                    <a:pt x="105" y="15"/>
                  </a:lnTo>
                  <a:lnTo>
                    <a:pt x="100" y="20"/>
                  </a:lnTo>
                  <a:close/>
                  <a:moveTo>
                    <a:pt x="105" y="15"/>
                  </a:moveTo>
                  <a:lnTo>
                    <a:pt x="105" y="20"/>
                  </a:lnTo>
                  <a:lnTo>
                    <a:pt x="100" y="20"/>
                  </a:lnTo>
                  <a:lnTo>
                    <a:pt x="105" y="15"/>
                  </a:lnTo>
                  <a:close/>
                  <a:moveTo>
                    <a:pt x="0" y="15"/>
                  </a:moveTo>
                  <a:lnTo>
                    <a:pt x="5" y="10"/>
                  </a:lnTo>
                  <a:lnTo>
                    <a:pt x="100" y="10"/>
                  </a:lnTo>
                  <a:lnTo>
                    <a:pt x="100" y="20"/>
                  </a:lnTo>
                  <a:lnTo>
                    <a:pt x="5" y="20"/>
                  </a:lnTo>
                  <a:lnTo>
                    <a:pt x="0" y="15"/>
                  </a:lnTo>
                  <a:close/>
                  <a:moveTo>
                    <a:pt x="5" y="20"/>
                  </a:moveTo>
                  <a:lnTo>
                    <a:pt x="0" y="20"/>
                  </a:lnTo>
                  <a:lnTo>
                    <a:pt x="0" y="15"/>
                  </a:lnTo>
                  <a:lnTo>
                    <a:pt x="5" y="2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Rectangle 188"/>
            <p:cNvSpPr>
              <a:spLocks noChangeArrowheads="1"/>
            </p:cNvSpPr>
            <p:nvPr/>
          </p:nvSpPr>
          <p:spPr bwMode="auto">
            <a:xfrm>
              <a:off x="6138863" y="6172200"/>
              <a:ext cx="150813" cy="11113"/>
            </a:xfrm>
            <a:prstGeom prst="rect">
              <a:avLst/>
            </a:prstGeom>
            <a:solidFill>
              <a:srgbClr val="217BFF"/>
            </a:solidFill>
            <a:ln w="9525">
              <a:solidFill>
                <a:srgbClr val="217B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Rectangle 189"/>
            <p:cNvSpPr>
              <a:spLocks noChangeArrowheads="1"/>
            </p:cNvSpPr>
            <p:nvPr/>
          </p:nvSpPr>
          <p:spPr bwMode="auto">
            <a:xfrm>
              <a:off x="6138863" y="6172200"/>
              <a:ext cx="150813" cy="11113"/>
            </a:xfrm>
            <a:prstGeom prst="rect">
              <a:avLst/>
            </a:prstGeom>
            <a:solidFill>
              <a:srgbClr val="217BFF"/>
            </a:solidFill>
            <a:ln w="10">
              <a:solidFill>
                <a:srgbClr val="217B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90"/>
            <p:cNvSpPr>
              <a:spLocks/>
            </p:cNvSpPr>
            <p:nvPr/>
          </p:nvSpPr>
          <p:spPr bwMode="auto">
            <a:xfrm>
              <a:off x="5937251" y="5799138"/>
              <a:ext cx="50800" cy="47625"/>
            </a:xfrm>
            <a:custGeom>
              <a:avLst/>
              <a:gdLst/>
              <a:ahLst/>
              <a:cxnLst>
                <a:cxn ang="0">
                  <a:pos x="7" y="0"/>
                </a:cxn>
                <a:cxn ang="0">
                  <a:pos x="32" y="23"/>
                </a:cxn>
                <a:cxn ang="0">
                  <a:pos x="25" y="30"/>
                </a:cxn>
                <a:cxn ang="0">
                  <a:pos x="0" y="8"/>
                </a:cxn>
                <a:cxn ang="0">
                  <a:pos x="7" y="0"/>
                </a:cxn>
              </a:cxnLst>
              <a:rect l="0" t="0" r="r" b="b"/>
              <a:pathLst>
                <a:path w="32" h="30">
                  <a:moveTo>
                    <a:pt x="7" y="0"/>
                  </a:moveTo>
                  <a:lnTo>
                    <a:pt x="32" y="23"/>
                  </a:lnTo>
                  <a:lnTo>
                    <a:pt x="25" y="30"/>
                  </a:lnTo>
                  <a:lnTo>
                    <a:pt x="0" y="8"/>
                  </a:lnTo>
                  <a:lnTo>
                    <a:pt x="7" y="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191"/>
            <p:cNvSpPr>
              <a:spLocks/>
            </p:cNvSpPr>
            <p:nvPr/>
          </p:nvSpPr>
          <p:spPr bwMode="auto">
            <a:xfrm>
              <a:off x="5976938" y="5835650"/>
              <a:ext cx="55563" cy="47625"/>
            </a:xfrm>
            <a:custGeom>
              <a:avLst/>
              <a:gdLst/>
              <a:ahLst/>
              <a:cxnLst>
                <a:cxn ang="0">
                  <a:pos x="27" y="30"/>
                </a:cxn>
                <a:cxn ang="0">
                  <a:pos x="0" y="7"/>
                </a:cxn>
                <a:cxn ang="0">
                  <a:pos x="7" y="0"/>
                </a:cxn>
                <a:cxn ang="0">
                  <a:pos x="35" y="22"/>
                </a:cxn>
                <a:cxn ang="0">
                  <a:pos x="27" y="30"/>
                </a:cxn>
              </a:cxnLst>
              <a:rect l="0" t="0" r="r" b="b"/>
              <a:pathLst>
                <a:path w="35" h="30">
                  <a:moveTo>
                    <a:pt x="27" y="30"/>
                  </a:moveTo>
                  <a:lnTo>
                    <a:pt x="0" y="7"/>
                  </a:lnTo>
                  <a:lnTo>
                    <a:pt x="7" y="0"/>
                  </a:lnTo>
                  <a:lnTo>
                    <a:pt x="35" y="22"/>
                  </a:lnTo>
                  <a:lnTo>
                    <a:pt x="27" y="3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192"/>
            <p:cNvSpPr>
              <a:spLocks/>
            </p:cNvSpPr>
            <p:nvPr/>
          </p:nvSpPr>
          <p:spPr bwMode="auto">
            <a:xfrm>
              <a:off x="5937251" y="5835650"/>
              <a:ext cx="50800" cy="47625"/>
            </a:xfrm>
            <a:custGeom>
              <a:avLst/>
              <a:gdLst/>
              <a:ahLst/>
              <a:cxnLst>
                <a:cxn ang="0">
                  <a:pos x="0" y="22"/>
                </a:cxn>
                <a:cxn ang="0">
                  <a:pos x="25" y="0"/>
                </a:cxn>
                <a:cxn ang="0">
                  <a:pos x="32" y="7"/>
                </a:cxn>
                <a:cxn ang="0">
                  <a:pos x="7" y="30"/>
                </a:cxn>
                <a:cxn ang="0">
                  <a:pos x="0" y="22"/>
                </a:cxn>
              </a:cxnLst>
              <a:rect l="0" t="0" r="r" b="b"/>
              <a:pathLst>
                <a:path w="32" h="30">
                  <a:moveTo>
                    <a:pt x="0" y="22"/>
                  </a:moveTo>
                  <a:lnTo>
                    <a:pt x="25" y="0"/>
                  </a:lnTo>
                  <a:lnTo>
                    <a:pt x="32" y="7"/>
                  </a:lnTo>
                  <a:lnTo>
                    <a:pt x="7" y="30"/>
                  </a:lnTo>
                  <a:lnTo>
                    <a:pt x="0" y="22"/>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93"/>
            <p:cNvSpPr>
              <a:spLocks/>
            </p:cNvSpPr>
            <p:nvPr/>
          </p:nvSpPr>
          <p:spPr bwMode="auto">
            <a:xfrm>
              <a:off x="5976938" y="5799138"/>
              <a:ext cx="55563" cy="47625"/>
            </a:xfrm>
            <a:custGeom>
              <a:avLst/>
              <a:gdLst/>
              <a:ahLst/>
              <a:cxnLst>
                <a:cxn ang="0">
                  <a:pos x="35" y="8"/>
                </a:cxn>
                <a:cxn ang="0">
                  <a:pos x="7" y="30"/>
                </a:cxn>
                <a:cxn ang="0">
                  <a:pos x="0" y="23"/>
                </a:cxn>
                <a:cxn ang="0">
                  <a:pos x="27" y="0"/>
                </a:cxn>
                <a:cxn ang="0">
                  <a:pos x="35" y="8"/>
                </a:cxn>
              </a:cxnLst>
              <a:rect l="0" t="0" r="r" b="b"/>
              <a:pathLst>
                <a:path w="35" h="30">
                  <a:moveTo>
                    <a:pt x="35" y="8"/>
                  </a:moveTo>
                  <a:lnTo>
                    <a:pt x="7" y="30"/>
                  </a:lnTo>
                  <a:lnTo>
                    <a:pt x="0" y="23"/>
                  </a:lnTo>
                  <a:lnTo>
                    <a:pt x="27" y="0"/>
                  </a:lnTo>
                  <a:lnTo>
                    <a:pt x="35" y="8"/>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194"/>
            <p:cNvSpPr>
              <a:spLocks/>
            </p:cNvSpPr>
            <p:nvPr/>
          </p:nvSpPr>
          <p:spPr bwMode="auto">
            <a:xfrm>
              <a:off x="6165851" y="5907088"/>
              <a:ext cx="52388" cy="42863"/>
            </a:xfrm>
            <a:custGeom>
              <a:avLst/>
              <a:gdLst/>
              <a:ahLst/>
              <a:cxnLst>
                <a:cxn ang="0">
                  <a:pos x="8" y="0"/>
                </a:cxn>
                <a:cxn ang="0">
                  <a:pos x="33" y="22"/>
                </a:cxn>
                <a:cxn ang="0">
                  <a:pos x="25" y="27"/>
                </a:cxn>
                <a:cxn ang="0">
                  <a:pos x="0" y="5"/>
                </a:cxn>
                <a:cxn ang="0">
                  <a:pos x="8" y="0"/>
                </a:cxn>
              </a:cxnLst>
              <a:rect l="0" t="0" r="r" b="b"/>
              <a:pathLst>
                <a:path w="33" h="27">
                  <a:moveTo>
                    <a:pt x="8" y="0"/>
                  </a:moveTo>
                  <a:lnTo>
                    <a:pt x="33" y="22"/>
                  </a:lnTo>
                  <a:lnTo>
                    <a:pt x="25" y="27"/>
                  </a:lnTo>
                  <a:lnTo>
                    <a:pt x="0" y="5"/>
                  </a:lnTo>
                  <a:lnTo>
                    <a:pt x="8" y="0"/>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95"/>
            <p:cNvSpPr>
              <a:spLocks/>
            </p:cNvSpPr>
            <p:nvPr/>
          </p:nvSpPr>
          <p:spPr bwMode="auto">
            <a:xfrm>
              <a:off x="6205538" y="5942013"/>
              <a:ext cx="55563" cy="47625"/>
            </a:xfrm>
            <a:custGeom>
              <a:avLst/>
              <a:gdLst/>
              <a:ahLst/>
              <a:cxnLst>
                <a:cxn ang="0">
                  <a:pos x="28" y="30"/>
                </a:cxn>
                <a:cxn ang="0">
                  <a:pos x="0" y="5"/>
                </a:cxn>
                <a:cxn ang="0">
                  <a:pos x="8" y="0"/>
                </a:cxn>
                <a:cxn ang="0">
                  <a:pos x="35" y="22"/>
                </a:cxn>
                <a:cxn ang="0">
                  <a:pos x="28" y="30"/>
                </a:cxn>
              </a:cxnLst>
              <a:rect l="0" t="0" r="r" b="b"/>
              <a:pathLst>
                <a:path w="35" h="30">
                  <a:moveTo>
                    <a:pt x="28" y="30"/>
                  </a:moveTo>
                  <a:lnTo>
                    <a:pt x="0" y="5"/>
                  </a:lnTo>
                  <a:lnTo>
                    <a:pt x="8" y="0"/>
                  </a:lnTo>
                  <a:lnTo>
                    <a:pt x="35" y="22"/>
                  </a:lnTo>
                  <a:lnTo>
                    <a:pt x="28" y="30"/>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96"/>
            <p:cNvSpPr>
              <a:spLocks/>
            </p:cNvSpPr>
            <p:nvPr/>
          </p:nvSpPr>
          <p:spPr bwMode="auto">
            <a:xfrm>
              <a:off x="6165851" y="5942013"/>
              <a:ext cx="52388" cy="47625"/>
            </a:xfrm>
            <a:custGeom>
              <a:avLst/>
              <a:gdLst/>
              <a:ahLst/>
              <a:cxnLst>
                <a:cxn ang="0">
                  <a:pos x="0" y="22"/>
                </a:cxn>
                <a:cxn ang="0">
                  <a:pos x="25" y="0"/>
                </a:cxn>
                <a:cxn ang="0">
                  <a:pos x="33" y="5"/>
                </a:cxn>
                <a:cxn ang="0">
                  <a:pos x="8" y="30"/>
                </a:cxn>
                <a:cxn ang="0">
                  <a:pos x="0" y="22"/>
                </a:cxn>
              </a:cxnLst>
              <a:rect l="0" t="0" r="r" b="b"/>
              <a:pathLst>
                <a:path w="33" h="30">
                  <a:moveTo>
                    <a:pt x="0" y="22"/>
                  </a:moveTo>
                  <a:lnTo>
                    <a:pt x="25" y="0"/>
                  </a:lnTo>
                  <a:lnTo>
                    <a:pt x="33" y="5"/>
                  </a:lnTo>
                  <a:lnTo>
                    <a:pt x="8" y="30"/>
                  </a:lnTo>
                  <a:lnTo>
                    <a:pt x="0" y="22"/>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197"/>
            <p:cNvSpPr>
              <a:spLocks/>
            </p:cNvSpPr>
            <p:nvPr/>
          </p:nvSpPr>
          <p:spPr bwMode="auto">
            <a:xfrm>
              <a:off x="6205538" y="5907088"/>
              <a:ext cx="55563" cy="42863"/>
            </a:xfrm>
            <a:custGeom>
              <a:avLst/>
              <a:gdLst/>
              <a:ahLst/>
              <a:cxnLst>
                <a:cxn ang="0">
                  <a:pos x="35" y="5"/>
                </a:cxn>
                <a:cxn ang="0">
                  <a:pos x="8" y="27"/>
                </a:cxn>
                <a:cxn ang="0">
                  <a:pos x="0" y="22"/>
                </a:cxn>
                <a:cxn ang="0">
                  <a:pos x="28" y="0"/>
                </a:cxn>
                <a:cxn ang="0">
                  <a:pos x="35" y="5"/>
                </a:cxn>
              </a:cxnLst>
              <a:rect l="0" t="0" r="r" b="b"/>
              <a:pathLst>
                <a:path w="35" h="27">
                  <a:moveTo>
                    <a:pt x="35" y="5"/>
                  </a:moveTo>
                  <a:lnTo>
                    <a:pt x="8" y="27"/>
                  </a:lnTo>
                  <a:lnTo>
                    <a:pt x="0" y="22"/>
                  </a:lnTo>
                  <a:lnTo>
                    <a:pt x="28" y="0"/>
                  </a:lnTo>
                  <a:lnTo>
                    <a:pt x="35" y="5"/>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Rectangle 198"/>
            <p:cNvSpPr>
              <a:spLocks noChangeArrowheads="1"/>
            </p:cNvSpPr>
            <p:nvPr/>
          </p:nvSpPr>
          <p:spPr bwMode="auto">
            <a:xfrm>
              <a:off x="6448426" y="4716463"/>
              <a:ext cx="7938" cy="17843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Rectangle 199"/>
            <p:cNvSpPr>
              <a:spLocks noChangeArrowheads="1"/>
            </p:cNvSpPr>
            <p:nvPr/>
          </p:nvSpPr>
          <p:spPr bwMode="auto">
            <a:xfrm>
              <a:off x="6451601" y="6497638"/>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Rectangle 200"/>
            <p:cNvSpPr>
              <a:spLocks noChangeArrowheads="1"/>
            </p:cNvSpPr>
            <p:nvPr/>
          </p:nvSpPr>
          <p:spPr bwMode="auto">
            <a:xfrm>
              <a:off x="6451601" y="6108700"/>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Rectangle 201"/>
            <p:cNvSpPr>
              <a:spLocks noChangeArrowheads="1"/>
            </p:cNvSpPr>
            <p:nvPr/>
          </p:nvSpPr>
          <p:spPr bwMode="auto">
            <a:xfrm>
              <a:off x="6451601" y="5719763"/>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202"/>
            <p:cNvSpPr>
              <a:spLocks noChangeArrowheads="1"/>
            </p:cNvSpPr>
            <p:nvPr/>
          </p:nvSpPr>
          <p:spPr bwMode="auto">
            <a:xfrm>
              <a:off x="6451601" y="5335588"/>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203"/>
            <p:cNvSpPr>
              <a:spLocks noChangeArrowheads="1"/>
            </p:cNvSpPr>
            <p:nvPr/>
          </p:nvSpPr>
          <p:spPr bwMode="auto">
            <a:xfrm>
              <a:off x="6451601" y="4946650"/>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Rectangle 204"/>
            <p:cNvSpPr>
              <a:spLocks noChangeArrowheads="1"/>
            </p:cNvSpPr>
            <p:nvPr/>
          </p:nvSpPr>
          <p:spPr bwMode="auto">
            <a:xfrm>
              <a:off x="6483351" y="6500813"/>
              <a:ext cx="12700" cy="47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205"/>
            <p:cNvSpPr>
              <a:spLocks noChangeArrowheads="1"/>
            </p:cNvSpPr>
            <p:nvPr/>
          </p:nvSpPr>
          <p:spPr bwMode="auto">
            <a:xfrm>
              <a:off x="4902201" y="4729163"/>
              <a:ext cx="7938" cy="17716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Rectangle 207"/>
            <p:cNvSpPr>
              <a:spLocks noChangeArrowheads="1"/>
            </p:cNvSpPr>
            <p:nvPr/>
          </p:nvSpPr>
          <p:spPr bwMode="auto">
            <a:xfrm>
              <a:off x="4870451" y="6497638"/>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Rectangle 208"/>
            <p:cNvSpPr>
              <a:spLocks noChangeArrowheads="1"/>
            </p:cNvSpPr>
            <p:nvPr/>
          </p:nvSpPr>
          <p:spPr bwMode="auto">
            <a:xfrm>
              <a:off x="4870451" y="6053138"/>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Rectangle 209"/>
            <p:cNvSpPr>
              <a:spLocks noChangeArrowheads="1"/>
            </p:cNvSpPr>
            <p:nvPr/>
          </p:nvSpPr>
          <p:spPr bwMode="auto">
            <a:xfrm>
              <a:off x="4870451" y="5613400"/>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Rectangle 210"/>
            <p:cNvSpPr>
              <a:spLocks noChangeArrowheads="1"/>
            </p:cNvSpPr>
            <p:nvPr/>
          </p:nvSpPr>
          <p:spPr bwMode="auto">
            <a:xfrm>
              <a:off x="4870451" y="5168900"/>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Rectangle 211"/>
            <p:cNvSpPr>
              <a:spLocks noChangeArrowheads="1"/>
            </p:cNvSpPr>
            <p:nvPr/>
          </p:nvSpPr>
          <p:spPr bwMode="auto">
            <a:xfrm>
              <a:off x="4870451" y="4724400"/>
              <a:ext cx="36513" cy="79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Rectangle 212"/>
            <p:cNvSpPr>
              <a:spLocks noChangeArrowheads="1"/>
            </p:cNvSpPr>
            <p:nvPr/>
          </p:nvSpPr>
          <p:spPr bwMode="auto">
            <a:xfrm>
              <a:off x="4899026" y="6500813"/>
              <a:ext cx="11113" cy="47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13"/>
            <p:cNvSpPr>
              <a:spLocks/>
            </p:cNvSpPr>
            <p:nvPr/>
          </p:nvSpPr>
          <p:spPr bwMode="auto">
            <a:xfrm>
              <a:off x="5103813" y="6048375"/>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DEDE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214"/>
            <p:cNvSpPr>
              <a:spLocks/>
            </p:cNvSpPr>
            <p:nvPr/>
          </p:nvSpPr>
          <p:spPr bwMode="auto">
            <a:xfrm>
              <a:off x="5103813" y="6048375"/>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000066"/>
            </a:solidFill>
            <a:ln w="9525">
              <a:solidFill>
                <a:schemeClr val="tx1"/>
              </a:solidFill>
              <a:miter lim="800000"/>
              <a:headEnd/>
              <a:tailEnd/>
            </a:ln>
            <a:effectLst/>
          </p:spPr>
          <p:txBody>
            <a:bodyPr wrap="none" anchor="ctr"/>
            <a:lstStyle/>
            <a:p>
              <a:endParaRPr lang="en-US"/>
            </a:p>
          </p:txBody>
        </p:sp>
        <p:sp>
          <p:nvSpPr>
            <p:cNvPr id="288" name="Freeform 215"/>
            <p:cNvSpPr>
              <a:spLocks/>
            </p:cNvSpPr>
            <p:nvPr/>
          </p:nvSpPr>
          <p:spPr bwMode="auto">
            <a:xfrm>
              <a:off x="5103813" y="5311775"/>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DEDED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216"/>
            <p:cNvSpPr>
              <a:spLocks/>
            </p:cNvSpPr>
            <p:nvPr/>
          </p:nvSpPr>
          <p:spPr bwMode="auto">
            <a:xfrm>
              <a:off x="5103813" y="5311775"/>
              <a:ext cx="84138" cy="71438"/>
            </a:xfrm>
            <a:custGeom>
              <a:avLst/>
              <a:gdLst/>
              <a:ahLst/>
              <a:cxnLst>
                <a:cxn ang="0">
                  <a:pos x="28" y="0"/>
                </a:cxn>
                <a:cxn ang="0">
                  <a:pos x="53" y="45"/>
                </a:cxn>
                <a:cxn ang="0">
                  <a:pos x="0" y="45"/>
                </a:cxn>
                <a:cxn ang="0">
                  <a:pos x="28" y="0"/>
                </a:cxn>
              </a:cxnLst>
              <a:rect l="0" t="0" r="r" b="b"/>
              <a:pathLst>
                <a:path w="53" h="45">
                  <a:moveTo>
                    <a:pt x="28" y="0"/>
                  </a:moveTo>
                  <a:lnTo>
                    <a:pt x="53" y="45"/>
                  </a:lnTo>
                  <a:lnTo>
                    <a:pt x="0" y="45"/>
                  </a:lnTo>
                  <a:lnTo>
                    <a:pt x="28" y="0"/>
                  </a:lnTo>
                  <a:close/>
                </a:path>
              </a:pathLst>
            </a:custGeom>
            <a:solidFill>
              <a:srgbClr val="000066"/>
            </a:solidFill>
            <a:ln w="9525">
              <a:solidFill>
                <a:schemeClr val="tx1"/>
              </a:solidFill>
              <a:miter lim="800000"/>
              <a:headEnd/>
              <a:tailEnd/>
            </a:ln>
            <a:effectLst/>
          </p:spPr>
          <p:txBody>
            <a:bodyPr wrap="none" anchor="ctr"/>
            <a:lstStyle/>
            <a:p>
              <a:endParaRPr lang="en-US"/>
            </a:p>
          </p:txBody>
        </p:sp>
        <p:sp>
          <p:nvSpPr>
            <p:cNvPr id="290" name="Freeform 217"/>
            <p:cNvSpPr>
              <a:spLocks/>
            </p:cNvSpPr>
            <p:nvPr/>
          </p:nvSpPr>
          <p:spPr bwMode="auto">
            <a:xfrm>
              <a:off x="5334001" y="6080125"/>
              <a:ext cx="79375" cy="76200"/>
            </a:xfrm>
            <a:custGeom>
              <a:avLst/>
              <a:gdLst/>
              <a:ahLst/>
              <a:cxnLst>
                <a:cxn ang="0">
                  <a:pos x="25" y="0"/>
                </a:cxn>
                <a:cxn ang="0">
                  <a:pos x="50" y="48"/>
                </a:cxn>
                <a:cxn ang="0">
                  <a:pos x="0" y="48"/>
                </a:cxn>
                <a:cxn ang="0">
                  <a:pos x="25" y="0"/>
                </a:cxn>
              </a:cxnLst>
              <a:rect l="0" t="0" r="r" b="b"/>
              <a:pathLst>
                <a:path w="50" h="48">
                  <a:moveTo>
                    <a:pt x="25" y="0"/>
                  </a:moveTo>
                  <a:lnTo>
                    <a:pt x="50" y="48"/>
                  </a:lnTo>
                  <a:lnTo>
                    <a:pt x="0" y="48"/>
                  </a:lnTo>
                  <a:lnTo>
                    <a:pt x="25"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218"/>
            <p:cNvSpPr>
              <a:spLocks/>
            </p:cNvSpPr>
            <p:nvPr/>
          </p:nvSpPr>
          <p:spPr bwMode="auto">
            <a:xfrm>
              <a:off x="5334001" y="6080125"/>
              <a:ext cx="79375" cy="76200"/>
            </a:xfrm>
            <a:custGeom>
              <a:avLst/>
              <a:gdLst/>
              <a:ahLst/>
              <a:cxnLst>
                <a:cxn ang="0">
                  <a:pos x="25" y="0"/>
                </a:cxn>
                <a:cxn ang="0">
                  <a:pos x="50" y="48"/>
                </a:cxn>
                <a:cxn ang="0">
                  <a:pos x="0" y="48"/>
                </a:cxn>
                <a:cxn ang="0">
                  <a:pos x="25" y="0"/>
                </a:cxn>
              </a:cxnLst>
              <a:rect l="0" t="0" r="r" b="b"/>
              <a:pathLst>
                <a:path w="50" h="48">
                  <a:moveTo>
                    <a:pt x="25" y="0"/>
                  </a:moveTo>
                  <a:lnTo>
                    <a:pt x="50" y="48"/>
                  </a:lnTo>
                  <a:lnTo>
                    <a:pt x="0" y="48"/>
                  </a:lnTo>
                  <a:lnTo>
                    <a:pt x="25" y="0"/>
                  </a:lnTo>
                  <a:close/>
                </a:path>
              </a:pathLst>
            </a:custGeom>
            <a:solidFill>
              <a:srgbClr val="217BFF"/>
            </a:solidFill>
            <a:ln w="9525">
              <a:solidFill>
                <a:schemeClr val="tx1"/>
              </a:solidFill>
              <a:miter lim="800000"/>
              <a:headEnd/>
              <a:tailEnd/>
            </a:ln>
            <a:effectLst/>
          </p:spPr>
          <p:txBody>
            <a:bodyPr wrap="none" anchor="ctr"/>
            <a:lstStyle/>
            <a:p>
              <a:endParaRPr lang="en-US"/>
            </a:p>
          </p:txBody>
        </p:sp>
        <p:sp>
          <p:nvSpPr>
            <p:cNvPr id="292" name="Freeform 219"/>
            <p:cNvSpPr>
              <a:spLocks/>
            </p:cNvSpPr>
            <p:nvPr/>
          </p:nvSpPr>
          <p:spPr bwMode="auto">
            <a:xfrm>
              <a:off x="5334001" y="5216525"/>
              <a:ext cx="79375" cy="71438"/>
            </a:xfrm>
            <a:custGeom>
              <a:avLst/>
              <a:gdLst/>
              <a:ahLst/>
              <a:cxnLst>
                <a:cxn ang="0">
                  <a:pos x="25" y="0"/>
                </a:cxn>
                <a:cxn ang="0">
                  <a:pos x="50" y="45"/>
                </a:cxn>
                <a:cxn ang="0">
                  <a:pos x="0" y="45"/>
                </a:cxn>
                <a:cxn ang="0">
                  <a:pos x="25" y="0"/>
                </a:cxn>
              </a:cxnLst>
              <a:rect l="0" t="0" r="r" b="b"/>
              <a:pathLst>
                <a:path w="50" h="45">
                  <a:moveTo>
                    <a:pt x="25" y="0"/>
                  </a:moveTo>
                  <a:lnTo>
                    <a:pt x="50" y="45"/>
                  </a:lnTo>
                  <a:lnTo>
                    <a:pt x="0" y="45"/>
                  </a:lnTo>
                  <a:lnTo>
                    <a:pt x="25" y="0"/>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20"/>
            <p:cNvSpPr>
              <a:spLocks/>
            </p:cNvSpPr>
            <p:nvPr/>
          </p:nvSpPr>
          <p:spPr bwMode="auto">
            <a:xfrm>
              <a:off x="5334001" y="5216525"/>
              <a:ext cx="79375" cy="71438"/>
            </a:xfrm>
            <a:custGeom>
              <a:avLst/>
              <a:gdLst/>
              <a:ahLst/>
              <a:cxnLst>
                <a:cxn ang="0">
                  <a:pos x="25" y="0"/>
                </a:cxn>
                <a:cxn ang="0">
                  <a:pos x="50" y="45"/>
                </a:cxn>
                <a:cxn ang="0">
                  <a:pos x="0" y="45"/>
                </a:cxn>
                <a:cxn ang="0">
                  <a:pos x="25" y="0"/>
                </a:cxn>
              </a:cxnLst>
              <a:rect l="0" t="0" r="r" b="b"/>
              <a:pathLst>
                <a:path w="50" h="45">
                  <a:moveTo>
                    <a:pt x="25" y="0"/>
                  </a:moveTo>
                  <a:lnTo>
                    <a:pt x="50" y="45"/>
                  </a:lnTo>
                  <a:lnTo>
                    <a:pt x="0" y="45"/>
                  </a:lnTo>
                  <a:lnTo>
                    <a:pt x="25" y="0"/>
                  </a:lnTo>
                  <a:close/>
                </a:path>
              </a:pathLst>
            </a:custGeom>
            <a:solidFill>
              <a:srgbClr val="217BFF"/>
            </a:solidFill>
            <a:ln w="9525">
              <a:solidFill>
                <a:schemeClr val="tx1"/>
              </a:solidFill>
              <a:miter lim="800000"/>
              <a:headEnd/>
              <a:tailEnd/>
            </a:ln>
            <a:effectLst/>
          </p:spPr>
          <p:txBody>
            <a:bodyPr wrap="none" anchor="ctr"/>
            <a:lstStyle/>
            <a:p>
              <a:endParaRPr lang="en-US"/>
            </a:p>
          </p:txBody>
        </p:sp>
        <p:sp>
          <p:nvSpPr>
            <p:cNvPr id="294" name="Rectangle 221"/>
            <p:cNvSpPr>
              <a:spLocks noChangeArrowheads="1"/>
            </p:cNvSpPr>
            <p:nvPr/>
          </p:nvSpPr>
          <p:spPr bwMode="auto">
            <a:xfrm>
              <a:off x="5072063" y="5891213"/>
              <a:ext cx="147638" cy="15875"/>
            </a:xfrm>
            <a:prstGeom prst="rect">
              <a:avLst/>
            </a:prstGeom>
            <a:solidFill>
              <a:srgbClr val="000066"/>
            </a:solidFill>
            <a:ln w="9525">
              <a:solidFill>
                <a:srgbClr val="000066"/>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22"/>
            <p:cNvSpPr>
              <a:spLocks noEditPoints="1"/>
            </p:cNvSpPr>
            <p:nvPr/>
          </p:nvSpPr>
          <p:spPr bwMode="auto">
            <a:xfrm>
              <a:off x="5064126" y="5883275"/>
              <a:ext cx="166688" cy="31750"/>
            </a:xfrm>
            <a:custGeom>
              <a:avLst/>
              <a:gdLst/>
              <a:ahLst/>
              <a:cxnLst>
                <a:cxn ang="0">
                  <a:pos x="5" y="0"/>
                </a:cxn>
                <a:cxn ang="0">
                  <a:pos x="10" y="5"/>
                </a:cxn>
                <a:cxn ang="0">
                  <a:pos x="10" y="15"/>
                </a:cxn>
                <a:cxn ang="0">
                  <a:pos x="0" y="15"/>
                </a:cxn>
                <a:cxn ang="0">
                  <a:pos x="0" y="5"/>
                </a:cxn>
                <a:cxn ang="0">
                  <a:pos x="5" y="0"/>
                </a:cxn>
                <a:cxn ang="0">
                  <a:pos x="0" y="5"/>
                </a:cxn>
                <a:cxn ang="0">
                  <a:pos x="0" y="0"/>
                </a:cxn>
                <a:cxn ang="0">
                  <a:pos x="5" y="0"/>
                </a:cxn>
                <a:cxn ang="0">
                  <a:pos x="0" y="5"/>
                </a:cxn>
                <a:cxn ang="0">
                  <a:pos x="105" y="5"/>
                </a:cxn>
                <a:cxn ang="0">
                  <a:pos x="98" y="10"/>
                </a:cxn>
                <a:cxn ang="0">
                  <a:pos x="5" y="10"/>
                </a:cxn>
                <a:cxn ang="0">
                  <a:pos x="5" y="0"/>
                </a:cxn>
                <a:cxn ang="0">
                  <a:pos x="98" y="0"/>
                </a:cxn>
                <a:cxn ang="0">
                  <a:pos x="105" y="5"/>
                </a:cxn>
                <a:cxn ang="0">
                  <a:pos x="98" y="0"/>
                </a:cxn>
                <a:cxn ang="0">
                  <a:pos x="105" y="0"/>
                </a:cxn>
                <a:cxn ang="0">
                  <a:pos x="105" y="5"/>
                </a:cxn>
                <a:cxn ang="0">
                  <a:pos x="98" y="0"/>
                </a:cxn>
                <a:cxn ang="0">
                  <a:pos x="98" y="20"/>
                </a:cxn>
                <a:cxn ang="0">
                  <a:pos x="93" y="15"/>
                </a:cxn>
                <a:cxn ang="0">
                  <a:pos x="93" y="5"/>
                </a:cxn>
                <a:cxn ang="0">
                  <a:pos x="105" y="5"/>
                </a:cxn>
                <a:cxn ang="0">
                  <a:pos x="105" y="15"/>
                </a:cxn>
                <a:cxn ang="0">
                  <a:pos x="98" y="20"/>
                </a:cxn>
                <a:cxn ang="0">
                  <a:pos x="105" y="15"/>
                </a:cxn>
                <a:cxn ang="0">
                  <a:pos x="105" y="20"/>
                </a:cxn>
                <a:cxn ang="0">
                  <a:pos x="98" y="20"/>
                </a:cxn>
                <a:cxn ang="0">
                  <a:pos x="105" y="15"/>
                </a:cxn>
                <a:cxn ang="0">
                  <a:pos x="0" y="15"/>
                </a:cxn>
                <a:cxn ang="0">
                  <a:pos x="5" y="10"/>
                </a:cxn>
                <a:cxn ang="0">
                  <a:pos x="98" y="10"/>
                </a:cxn>
                <a:cxn ang="0">
                  <a:pos x="98" y="20"/>
                </a:cxn>
                <a:cxn ang="0">
                  <a:pos x="5" y="20"/>
                </a:cxn>
                <a:cxn ang="0">
                  <a:pos x="0" y="15"/>
                </a:cxn>
                <a:cxn ang="0">
                  <a:pos x="5" y="20"/>
                </a:cxn>
                <a:cxn ang="0">
                  <a:pos x="0" y="20"/>
                </a:cxn>
                <a:cxn ang="0">
                  <a:pos x="0" y="15"/>
                </a:cxn>
                <a:cxn ang="0">
                  <a:pos x="5" y="20"/>
                </a:cxn>
              </a:cxnLst>
              <a:rect l="0" t="0" r="r" b="b"/>
              <a:pathLst>
                <a:path w="105" h="20">
                  <a:moveTo>
                    <a:pt x="5" y="0"/>
                  </a:moveTo>
                  <a:lnTo>
                    <a:pt x="10" y="5"/>
                  </a:lnTo>
                  <a:lnTo>
                    <a:pt x="10" y="15"/>
                  </a:lnTo>
                  <a:lnTo>
                    <a:pt x="0" y="15"/>
                  </a:lnTo>
                  <a:lnTo>
                    <a:pt x="0" y="5"/>
                  </a:lnTo>
                  <a:lnTo>
                    <a:pt x="5" y="0"/>
                  </a:lnTo>
                  <a:close/>
                  <a:moveTo>
                    <a:pt x="0" y="5"/>
                  </a:moveTo>
                  <a:lnTo>
                    <a:pt x="0" y="0"/>
                  </a:lnTo>
                  <a:lnTo>
                    <a:pt x="5" y="0"/>
                  </a:lnTo>
                  <a:lnTo>
                    <a:pt x="0" y="5"/>
                  </a:lnTo>
                  <a:close/>
                  <a:moveTo>
                    <a:pt x="105" y="5"/>
                  </a:moveTo>
                  <a:lnTo>
                    <a:pt x="98" y="10"/>
                  </a:lnTo>
                  <a:lnTo>
                    <a:pt x="5" y="10"/>
                  </a:lnTo>
                  <a:lnTo>
                    <a:pt x="5" y="0"/>
                  </a:lnTo>
                  <a:lnTo>
                    <a:pt x="98" y="0"/>
                  </a:lnTo>
                  <a:lnTo>
                    <a:pt x="105" y="5"/>
                  </a:lnTo>
                  <a:close/>
                  <a:moveTo>
                    <a:pt x="98" y="0"/>
                  </a:moveTo>
                  <a:lnTo>
                    <a:pt x="105" y="0"/>
                  </a:lnTo>
                  <a:lnTo>
                    <a:pt x="105" y="5"/>
                  </a:lnTo>
                  <a:lnTo>
                    <a:pt x="98" y="0"/>
                  </a:lnTo>
                  <a:close/>
                  <a:moveTo>
                    <a:pt x="98" y="20"/>
                  </a:moveTo>
                  <a:lnTo>
                    <a:pt x="93" y="15"/>
                  </a:lnTo>
                  <a:lnTo>
                    <a:pt x="93" y="5"/>
                  </a:lnTo>
                  <a:lnTo>
                    <a:pt x="105" y="5"/>
                  </a:lnTo>
                  <a:lnTo>
                    <a:pt x="105" y="15"/>
                  </a:lnTo>
                  <a:lnTo>
                    <a:pt x="98" y="20"/>
                  </a:lnTo>
                  <a:close/>
                  <a:moveTo>
                    <a:pt x="105" y="15"/>
                  </a:moveTo>
                  <a:lnTo>
                    <a:pt x="105" y="20"/>
                  </a:lnTo>
                  <a:lnTo>
                    <a:pt x="98" y="20"/>
                  </a:lnTo>
                  <a:lnTo>
                    <a:pt x="105" y="15"/>
                  </a:lnTo>
                  <a:close/>
                  <a:moveTo>
                    <a:pt x="0" y="15"/>
                  </a:moveTo>
                  <a:lnTo>
                    <a:pt x="5" y="10"/>
                  </a:lnTo>
                  <a:lnTo>
                    <a:pt x="98" y="10"/>
                  </a:lnTo>
                  <a:lnTo>
                    <a:pt x="98" y="20"/>
                  </a:lnTo>
                  <a:lnTo>
                    <a:pt x="5" y="20"/>
                  </a:lnTo>
                  <a:lnTo>
                    <a:pt x="0" y="15"/>
                  </a:lnTo>
                  <a:close/>
                  <a:moveTo>
                    <a:pt x="5" y="20"/>
                  </a:moveTo>
                  <a:lnTo>
                    <a:pt x="0" y="20"/>
                  </a:lnTo>
                  <a:lnTo>
                    <a:pt x="0" y="15"/>
                  </a:lnTo>
                  <a:lnTo>
                    <a:pt x="5" y="2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Rectangle 223"/>
            <p:cNvSpPr>
              <a:spLocks noChangeArrowheads="1"/>
            </p:cNvSpPr>
            <p:nvPr/>
          </p:nvSpPr>
          <p:spPr bwMode="auto">
            <a:xfrm>
              <a:off x="5302251" y="5891213"/>
              <a:ext cx="147638" cy="15875"/>
            </a:xfrm>
            <a:prstGeom prst="rect">
              <a:avLst/>
            </a:prstGeom>
            <a:solidFill>
              <a:srgbClr val="217BFF"/>
            </a:solidFill>
            <a:ln w="9525">
              <a:solidFill>
                <a:srgbClr val="217B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Rectangle 224"/>
            <p:cNvSpPr>
              <a:spLocks noChangeArrowheads="1"/>
            </p:cNvSpPr>
            <p:nvPr/>
          </p:nvSpPr>
          <p:spPr bwMode="auto">
            <a:xfrm>
              <a:off x="5302251" y="5891213"/>
              <a:ext cx="147638" cy="15875"/>
            </a:xfrm>
            <a:prstGeom prst="rect">
              <a:avLst/>
            </a:prstGeom>
            <a:solidFill>
              <a:srgbClr val="217BFF"/>
            </a:solidFill>
            <a:ln w="10">
              <a:solidFill>
                <a:srgbClr val="217B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25"/>
            <p:cNvSpPr>
              <a:spLocks/>
            </p:cNvSpPr>
            <p:nvPr/>
          </p:nvSpPr>
          <p:spPr bwMode="auto">
            <a:xfrm>
              <a:off x="5100638" y="5799138"/>
              <a:ext cx="50800" cy="47625"/>
            </a:xfrm>
            <a:custGeom>
              <a:avLst/>
              <a:gdLst/>
              <a:ahLst/>
              <a:cxnLst>
                <a:cxn ang="0">
                  <a:pos x="7" y="0"/>
                </a:cxn>
                <a:cxn ang="0">
                  <a:pos x="32" y="23"/>
                </a:cxn>
                <a:cxn ang="0">
                  <a:pos x="25" y="30"/>
                </a:cxn>
                <a:cxn ang="0">
                  <a:pos x="0" y="8"/>
                </a:cxn>
                <a:cxn ang="0">
                  <a:pos x="7" y="0"/>
                </a:cxn>
              </a:cxnLst>
              <a:rect l="0" t="0" r="r" b="b"/>
              <a:pathLst>
                <a:path w="32" h="30">
                  <a:moveTo>
                    <a:pt x="7" y="0"/>
                  </a:moveTo>
                  <a:lnTo>
                    <a:pt x="32" y="23"/>
                  </a:lnTo>
                  <a:lnTo>
                    <a:pt x="25" y="30"/>
                  </a:lnTo>
                  <a:lnTo>
                    <a:pt x="0" y="8"/>
                  </a:lnTo>
                  <a:lnTo>
                    <a:pt x="7" y="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26"/>
            <p:cNvSpPr>
              <a:spLocks/>
            </p:cNvSpPr>
            <p:nvPr/>
          </p:nvSpPr>
          <p:spPr bwMode="auto">
            <a:xfrm>
              <a:off x="5140326" y="5835650"/>
              <a:ext cx="50800" cy="47625"/>
            </a:xfrm>
            <a:custGeom>
              <a:avLst/>
              <a:gdLst/>
              <a:ahLst/>
              <a:cxnLst>
                <a:cxn ang="0">
                  <a:pos x="25" y="30"/>
                </a:cxn>
                <a:cxn ang="0">
                  <a:pos x="0" y="7"/>
                </a:cxn>
                <a:cxn ang="0">
                  <a:pos x="7" y="0"/>
                </a:cxn>
                <a:cxn ang="0">
                  <a:pos x="32" y="22"/>
                </a:cxn>
                <a:cxn ang="0">
                  <a:pos x="25" y="30"/>
                </a:cxn>
              </a:cxnLst>
              <a:rect l="0" t="0" r="r" b="b"/>
              <a:pathLst>
                <a:path w="32" h="30">
                  <a:moveTo>
                    <a:pt x="25" y="30"/>
                  </a:moveTo>
                  <a:lnTo>
                    <a:pt x="0" y="7"/>
                  </a:lnTo>
                  <a:lnTo>
                    <a:pt x="7" y="0"/>
                  </a:lnTo>
                  <a:lnTo>
                    <a:pt x="32" y="22"/>
                  </a:lnTo>
                  <a:lnTo>
                    <a:pt x="25" y="30"/>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27"/>
            <p:cNvSpPr>
              <a:spLocks/>
            </p:cNvSpPr>
            <p:nvPr/>
          </p:nvSpPr>
          <p:spPr bwMode="auto">
            <a:xfrm>
              <a:off x="5100638" y="5835650"/>
              <a:ext cx="50800" cy="47625"/>
            </a:xfrm>
            <a:custGeom>
              <a:avLst/>
              <a:gdLst/>
              <a:ahLst/>
              <a:cxnLst>
                <a:cxn ang="0">
                  <a:pos x="0" y="22"/>
                </a:cxn>
                <a:cxn ang="0">
                  <a:pos x="25" y="0"/>
                </a:cxn>
                <a:cxn ang="0">
                  <a:pos x="32" y="7"/>
                </a:cxn>
                <a:cxn ang="0">
                  <a:pos x="7" y="30"/>
                </a:cxn>
                <a:cxn ang="0">
                  <a:pos x="0" y="22"/>
                </a:cxn>
              </a:cxnLst>
              <a:rect l="0" t="0" r="r" b="b"/>
              <a:pathLst>
                <a:path w="32" h="30">
                  <a:moveTo>
                    <a:pt x="0" y="22"/>
                  </a:moveTo>
                  <a:lnTo>
                    <a:pt x="25" y="0"/>
                  </a:lnTo>
                  <a:lnTo>
                    <a:pt x="32" y="7"/>
                  </a:lnTo>
                  <a:lnTo>
                    <a:pt x="7" y="30"/>
                  </a:lnTo>
                  <a:lnTo>
                    <a:pt x="0" y="22"/>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28"/>
            <p:cNvSpPr>
              <a:spLocks/>
            </p:cNvSpPr>
            <p:nvPr/>
          </p:nvSpPr>
          <p:spPr bwMode="auto">
            <a:xfrm>
              <a:off x="5140326" y="5799138"/>
              <a:ext cx="50800" cy="47625"/>
            </a:xfrm>
            <a:custGeom>
              <a:avLst/>
              <a:gdLst/>
              <a:ahLst/>
              <a:cxnLst>
                <a:cxn ang="0">
                  <a:pos x="32" y="8"/>
                </a:cxn>
                <a:cxn ang="0">
                  <a:pos x="7" y="30"/>
                </a:cxn>
                <a:cxn ang="0">
                  <a:pos x="0" y="23"/>
                </a:cxn>
                <a:cxn ang="0">
                  <a:pos x="25" y="0"/>
                </a:cxn>
                <a:cxn ang="0">
                  <a:pos x="32" y="8"/>
                </a:cxn>
              </a:cxnLst>
              <a:rect l="0" t="0" r="r" b="b"/>
              <a:pathLst>
                <a:path w="32" h="30">
                  <a:moveTo>
                    <a:pt x="32" y="8"/>
                  </a:moveTo>
                  <a:lnTo>
                    <a:pt x="7" y="30"/>
                  </a:lnTo>
                  <a:lnTo>
                    <a:pt x="0" y="23"/>
                  </a:lnTo>
                  <a:lnTo>
                    <a:pt x="25" y="0"/>
                  </a:lnTo>
                  <a:lnTo>
                    <a:pt x="32" y="8"/>
                  </a:lnTo>
                  <a:close/>
                </a:path>
              </a:pathLst>
            </a:custGeom>
            <a:solidFill>
              <a:srgbClr val="000066"/>
            </a:solidFill>
            <a:ln w="9525">
              <a:solidFill>
                <a:srgbClr val="00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229"/>
            <p:cNvSpPr>
              <a:spLocks/>
            </p:cNvSpPr>
            <p:nvPr/>
          </p:nvSpPr>
          <p:spPr bwMode="auto">
            <a:xfrm>
              <a:off x="5326063" y="5783263"/>
              <a:ext cx="55563" cy="44450"/>
            </a:xfrm>
            <a:custGeom>
              <a:avLst/>
              <a:gdLst/>
              <a:ahLst/>
              <a:cxnLst>
                <a:cxn ang="0">
                  <a:pos x="8" y="0"/>
                </a:cxn>
                <a:cxn ang="0">
                  <a:pos x="35" y="23"/>
                </a:cxn>
                <a:cxn ang="0">
                  <a:pos x="28" y="28"/>
                </a:cxn>
                <a:cxn ang="0">
                  <a:pos x="0" y="5"/>
                </a:cxn>
                <a:cxn ang="0">
                  <a:pos x="8" y="0"/>
                </a:cxn>
              </a:cxnLst>
              <a:rect l="0" t="0" r="r" b="b"/>
              <a:pathLst>
                <a:path w="35" h="28">
                  <a:moveTo>
                    <a:pt x="8" y="0"/>
                  </a:moveTo>
                  <a:lnTo>
                    <a:pt x="35" y="23"/>
                  </a:lnTo>
                  <a:lnTo>
                    <a:pt x="28" y="28"/>
                  </a:lnTo>
                  <a:lnTo>
                    <a:pt x="0" y="5"/>
                  </a:lnTo>
                  <a:lnTo>
                    <a:pt x="8" y="0"/>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230"/>
            <p:cNvSpPr>
              <a:spLocks/>
            </p:cNvSpPr>
            <p:nvPr/>
          </p:nvSpPr>
          <p:spPr bwMode="auto">
            <a:xfrm>
              <a:off x="5370513" y="5819775"/>
              <a:ext cx="50800" cy="47625"/>
            </a:xfrm>
            <a:custGeom>
              <a:avLst/>
              <a:gdLst/>
              <a:ahLst/>
              <a:cxnLst>
                <a:cxn ang="0">
                  <a:pos x="25" y="30"/>
                </a:cxn>
                <a:cxn ang="0">
                  <a:pos x="0" y="5"/>
                </a:cxn>
                <a:cxn ang="0">
                  <a:pos x="7" y="0"/>
                </a:cxn>
                <a:cxn ang="0">
                  <a:pos x="32" y="22"/>
                </a:cxn>
                <a:cxn ang="0">
                  <a:pos x="25" y="30"/>
                </a:cxn>
              </a:cxnLst>
              <a:rect l="0" t="0" r="r" b="b"/>
              <a:pathLst>
                <a:path w="32" h="30">
                  <a:moveTo>
                    <a:pt x="25" y="30"/>
                  </a:moveTo>
                  <a:lnTo>
                    <a:pt x="0" y="5"/>
                  </a:lnTo>
                  <a:lnTo>
                    <a:pt x="7" y="0"/>
                  </a:lnTo>
                  <a:lnTo>
                    <a:pt x="32" y="22"/>
                  </a:lnTo>
                  <a:lnTo>
                    <a:pt x="25" y="30"/>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31"/>
            <p:cNvSpPr>
              <a:spLocks/>
            </p:cNvSpPr>
            <p:nvPr/>
          </p:nvSpPr>
          <p:spPr bwMode="auto">
            <a:xfrm>
              <a:off x="5326063" y="5819775"/>
              <a:ext cx="55563" cy="47625"/>
            </a:xfrm>
            <a:custGeom>
              <a:avLst/>
              <a:gdLst/>
              <a:ahLst/>
              <a:cxnLst>
                <a:cxn ang="0">
                  <a:pos x="0" y="22"/>
                </a:cxn>
                <a:cxn ang="0">
                  <a:pos x="28" y="0"/>
                </a:cxn>
                <a:cxn ang="0">
                  <a:pos x="35" y="5"/>
                </a:cxn>
                <a:cxn ang="0">
                  <a:pos x="8" y="30"/>
                </a:cxn>
                <a:cxn ang="0">
                  <a:pos x="0" y="22"/>
                </a:cxn>
              </a:cxnLst>
              <a:rect l="0" t="0" r="r" b="b"/>
              <a:pathLst>
                <a:path w="35" h="30">
                  <a:moveTo>
                    <a:pt x="0" y="22"/>
                  </a:moveTo>
                  <a:lnTo>
                    <a:pt x="28" y="0"/>
                  </a:lnTo>
                  <a:lnTo>
                    <a:pt x="35" y="5"/>
                  </a:lnTo>
                  <a:lnTo>
                    <a:pt x="8" y="30"/>
                  </a:lnTo>
                  <a:lnTo>
                    <a:pt x="0" y="22"/>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232"/>
            <p:cNvSpPr>
              <a:spLocks/>
            </p:cNvSpPr>
            <p:nvPr/>
          </p:nvSpPr>
          <p:spPr bwMode="auto">
            <a:xfrm>
              <a:off x="5370513" y="5783263"/>
              <a:ext cx="50800" cy="44450"/>
            </a:xfrm>
            <a:custGeom>
              <a:avLst/>
              <a:gdLst/>
              <a:ahLst/>
              <a:cxnLst>
                <a:cxn ang="0">
                  <a:pos x="32" y="5"/>
                </a:cxn>
                <a:cxn ang="0">
                  <a:pos x="7" y="28"/>
                </a:cxn>
                <a:cxn ang="0">
                  <a:pos x="0" y="23"/>
                </a:cxn>
                <a:cxn ang="0">
                  <a:pos x="25" y="0"/>
                </a:cxn>
                <a:cxn ang="0">
                  <a:pos x="32" y="5"/>
                </a:cxn>
              </a:cxnLst>
              <a:rect l="0" t="0" r="r" b="b"/>
              <a:pathLst>
                <a:path w="32" h="28">
                  <a:moveTo>
                    <a:pt x="32" y="5"/>
                  </a:moveTo>
                  <a:lnTo>
                    <a:pt x="7" y="28"/>
                  </a:lnTo>
                  <a:lnTo>
                    <a:pt x="0" y="23"/>
                  </a:lnTo>
                  <a:lnTo>
                    <a:pt x="25" y="0"/>
                  </a:lnTo>
                  <a:lnTo>
                    <a:pt x="32" y="5"/>
                  </a:lnTo>
                  <a:close/>
                </a:path>
              </a:pathLst>
            </a:custGeom>
            <a:solidFill>
              <a:srgbClr val="217BFF"/>
            </a:solidFill>
            <a:ln w="9525">
              <a:solidFill>
                <a:srgbClr val="217B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Rectangle 233"/>
            <p:cNvSpPr>
              <a:spLocks noChangeArrowheads="1"/>
            </p:cNvSpPr>
            <p:nvPr/>
          </p:nvSpPr>
          <p:spPr bwMode="auto">
            <a:xfrm>
              <a:off x="4629151" y="6418263"/>
              <a:ext cx="312738"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7" name="Rectangle 234"/>
            <p:cNvSpPr>
              <a:spLocks noChangeArrowheads="1"/>
            </p:cNvSpPr>
            <p:nvPr/>
          </p:nvSpPr>
          <p:spPr bwMode="auto">
            <a:xfrm>
              <a:off x="4624388" y="5976938"/>
              <a:ext cx="312738"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0.5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8" name="Rectangle 235"/>
            <p:cNvSpPr>
              <a:spLocks noChangeArrowheads="1"/>
            </p:cNvSpPr>
            <p:nvPr/>
          </p:nvSpPr>
          <p:spPr bwMode="auto">
            <a:xfrm>
              <a:off x="4629151" y="5537200"/>
              <a:ext cx="312738"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9" name="Rectangle 236"/>
            <p:cNvSpPr>
              <a:spLocks noChangeArrowheads="1"/>
            </p:cNvSpPr>
            <p:nvPr/>
          </p:nvSpPr>
          <p:spPr bwMode="auto">
            <a:xfrm>
              <a:off x="4624388" y="5097463"/>
              <a:ext cx="312738"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1.5</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0" name="Rectangle 237"/>
            <p:cNvSpPr>
              <a:spLocks noChangeArrowheads="1"/>
            </p:cNvSpPr>
            <p:nvPr/>
          </p:nvSpPr>
          <p:spPr bwMode="auto">
            <a:xfrm>
              <a:off x="4629151" y="4657725"/>
              <a:ext cx="312738" cy="2381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1" name="TextBox 310"/>
            <p:cNvSpPr txBox="1"/>
            <p:nvPr/>
          </p:nvSpPr>
          <p:spPr>
            <a:xfrm>
              <a:off x="5392053" y="4372269"/>
              <a:ext cx="479618" cy="369332"/>
            </a:xfrm>
            <a:prstGeom prst="rect">
              <a:avLst/>
            </a:prstGeom>
            <a:noFill/>
          </p:spPr>
          <p:txBody>
            <a:bodyPr wrap="none" rtlCol="0">
              <a:spAutoFit/>
            </a:bodyPr>
            <a:lstStyle/>
            <a:p>
              <a:r>
                <a:rPr lang="en-US" b="1" u="sng" dirty="0">
                  <a:solidFill>
                    <a:srgbClr val="000099"/>
                  </a:solidFill>
                </a:rPr>
                <a:t>FS</a:t>
              </a:r>
            </a:p>
          </p:txBody>
        </p:sp>
      </p:grpSp>
      <p:sp>
        <p:nvSpPr>
          <p:cNvPr id="312" name="TextBox 311"/>
          <p:cNvSpPr txBox="1"/>
          <p:nvPr/>
        </p:nvSpPr>
        <p:spPr>
          <a:xfrm>
            <a:off x="3880593" y="1068781"/>
            <a:ext cx="412292" cy="246221"/>
          </a:xfrm>
          <a:prstGeom prst="rect">
            <a:avLst/>
          </a:prstGeom>
          <a:noFill/>
        </p:spPr>
        <p:txBody>
          <a:bodyPr wrap="none" rtlCol="0">
            <a:spAutoFit/>
          </a:bodyPr>
          <a:lstStyle/>
          <a:p>
            <a:r>
              <a:rPr lang="en-US" sz="1000" dirty="0"/>
              <a:t>(14)</a:t>
            </a:r>
          </a:p>
        </p:txBody>
      </p:sp>
      <p:sp>
        <p:nvSpPr>
          <p:cNvPr id="313" name="TextBox 312"/>
          <p:cNvSpPr txBox="1"/>
          <p:nvPr/>
        </p:nvSpPr>
        <p:spPr>
          <a:xfrm>
            <a:off x="5339275" y="1068781"/>
            <a:ext cx="341760" cy="246221"/>
          </a:xfrm>
          <a:prstGeom prst="rect">
            <a:avLst/>
          </a:prstGeom>
          <a:noFill/>
        </p:spPr>
        <p:txBody>
          <a:bodyPr wrap="none" rtlCol="0">
            <a:spAutoFit/>
          </a:bodyPr>
          <a:lstStyle/>
          <a:p>
            <a:r>
              <a:rPr lang="en-US" sz="1000" dirty="0"/>
              <a:t>(9)</a:t>
            </a:r>
          </a:p>
        </p:txBody>
      </p:sp>
      <p:sp>
        <p:nvSpPr>
          <p:cNvPr id="314" name="TextBox 313"/>
          <p:cNvSpPr txBox="1"/>
          <p:nvPr/>
        </p:nvSpPr>
        <p:spPr>
          <a:xfrm>
            <a:off x="6768934" y="1068781"/>
            <a:ext cx="412292" cy="246221"/>
          </a:xfrm>
          <a:prstGeom prst="rect">
            <a:avLst/>
          </a:prstGeom>
          <a:noFill/>
        </p:spPr>
        <p:txBody>
          <a:bodyPr wrap="none" rtlCol="0">
            <a:spAutoFit/>
          </a:bodyPr>
          <a:lstStyle/>
          <a:p>
            <a:r>
              <a:rPr lang="en-US" sz="1000" dirty="0"/>
              <a:t>(17)</a:t>
            </a:r>
          </a:p>
        </p:txBody>
      </p:sp>
      <p:sp>
        <p:nvSpPr>
          <p:cNvPr id="315" name="TextBox 314"/>
          <p:cNvSpPr txBox="1"/>
          <p:nvPr/>
        </p:nvSpPr>
        <p:spPr>
          <a:xfrm>
            <a:off x="8256649" y="1068781"/>
            <a:ext cx="412292" cy="246221"/>
          </a:xfrm>
          <a:prstGeom prst="rect">
            <a:avLst/>
          </a:prstGeom>
          <a:noFill/>
        </p:spPr>
        <p:txBody>
          <a:bodyPr wrap="none" rtlCol="0">
            <a:spAutoFit/>
          </a:bodyPr>
          <a:lstStyle/>
          <a:p>
            <a:r>
              <a:rPr lang="en-US" sz="1000" dirty="0"/>
              <a:t>(12)</a:t>
            </a:r>
          </a:p>
        </p:txBody>
      </p:sp>
      <p:sp>
        <p:nvSpPr>
          <p:cNvPr id="316" name="Text Box 214"/>
          <p:cNvSpPr txBox="1">
            <a:spLocks noChangeArrowheads="1"/>
          </p:cNvSpPr>
          <p:nvPr/>
        </p:nvSpPr>
        <p:spPr bwMode="auto">
          <a:xfrm>
            <a:off x="3008280" y="6427601"/>
            <a:ext cx="821059" cy="307777"/>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Control</a:t>
            </a:r>
          </a:p>
        </p:txBody>
      </p:sp>
      <p:sp>
        <p:nvSpPr>
          <p:cNvPr id="317" name="Text Box 214"/>
          <p:cNvSpPr txBox="1">
            <a:spLocks noChangeArrowheads="1"/>
          </p:cNvSpPr>
          <p:nvPr/>
        </p:nvSpPr>
        <p:spPr bwMode="auto">
          <a:xfrm>
            <a:off x="3950134" y="6427601"/>
            <a:ext cx="583814" cy="307777"/>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a:t>
            </a:r>
          </a:p>
        </p:txBody>
      </p:sp>
      <p:sp>
        <p:nvSpPr>
          <p:cNvPr id="318" name="Text Box 214"/>
          <p:cNvSpPr txBox="1">
            <a:spLocks noChangeArrowheads="1"/>
          </p:cNvSpPr>
          <p:nvPr/>
        </p:nvSpPr>
        <p:spPr bwMode="auto">
          <a:xfrm>
            <a:off x="6246094" y="6427601"/>
            <a:ext cx="821059" cy="307777"/>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Control</a:t>
            </a:r>
          </a:p>
        </p:txBody>
      </p:sp>
      <p:sp>
        <p:nvSpPr>
          <p:cNvPr id="319" name="Text Box 214"/>
          <p:cNvSpPr txBox="1">
            <a:spLocks noChangeArrowheads="1"/>
          </p:cNvSpPr>
          <p:nvPr/>
        </p:nvSpPr>
        <p:spPr bwMode="auto">
          <a:xfrm>
            <a:off x="7229512" y="6427601"/>
            <a:ext cx="583814" cy="307777"/>
          </a:xfrm>
          <a:prstGeom prst="rect">
            <a:avLst/>
          </a:prstGeom>
          <a:noFill/>
          <a:ln w="9525">
            <a:noFill/>
            <a:miter lim="800000"/>
            <a:headEnd/>
            <a:tailEnd/>
          </a:ln>
          <a:effectLst/>
        </p:spPr>
        <p:txBody>
          <a:bodyPr wrap="none">
            <a:spAutoFit/>
          </a:bodyPr>
          <a:lstStyle/>
          <a:p>
            <a:pPr eaLnBrk="0" hangingPunct="0"/>
            <a:r>
              <a:rPr lang="en-US" sz="1400" b="1" dirty="0">
                <a:solidFill>
                  <a:srgbClr val="000000"/>
                </a:solidFill>
              </a:rPr>
              <a:t>PMR</a:t>
            </a:r>
          </a:p>
        </p:txBody>
      </p:sp>
    </p:spTree>
    <p:extLst>
      <p:ext uri="{BB962C8B-B14F-4D97-AF65-F5344CB8AC3E}">
        <p14:creationId xmlns:p14="http://schemas.microsoft.com/office/powerpoint/2010/main" val="170710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2B52FE-C1D3-403D-86F6-11B2B71DAF33}"/>
              </a:ext>
            </a:extLst>
          </p:cNvPr>
          <p:cNvGrpSpPr/>
          <p:nvPr/>
        </p:nvGrpSpPr>
        <p:grpSpPr>
          <a:xfrm>
            <a:off x="3531140" y="359922"/>
            <a:ext cx="4774460" cy="6215977"/>
            <a:chOff x="3531140" y="359922"/>
            <a:chExt cx="4774460" cy="6215977"/>
          </a:xfrm>
        </p:grpSpPr>
        <p:grpSp>
          <p:nvGrpSpPr>
            <p:cNvPr id="3" name="Group 2">
              <a:extLst>
                <a:ext uri="{FF2B5EF4-FFF2-40B4-BE49-F238E27FC236}">
                  <a16:creationId xmlns:a16="http://schemas.microsoft.com/office/drawing/2014/main" id="{89993AD0-3577-4B38-9F22-971D5DF5891B}"/>
                </a:ext>
              </a:extLst>
            </p:cNvPr>
            <p:cNvGrpSpPr/>
            <p:nvPr/>
          </p:nvGrpSpPr>
          <p:grpSpPr>
            <a:xfrm>
              <a:off x="3531140" y="359922"/>
              <a:ext cx="4774460" cy="6215977"/>
              <a:chOff x="3531140" y="359922"/>
              <a:chExt cx="4774460" cy="6215977"/>
            </a:xfrm>
          </p:grpSpPr>
          <p:pic>
            <p:nvPicPr>
              <p:cNvPr id="7" name="Picture 6">
                <a:extLst>
                  <a:ext uri="{FF2B5EF4-FFF2-40B4-BE49-F238E27FC236}">
                    <a16:creationId xmlns:a16="http://schemas.microsoft.com/office/drawing/2014/main" id="{09D7B2F6-3BA0-4523-ADDC-15C433FC34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061" t="5248" b="55745"/>
              <a:stretch/>
            </p:blipFill>
            <p:spPr>
              <a:xfrm>
                <a:off x="3531140" y="359922"/>
                <a:ext cx="4774460" cy="2675107"/>
              </a:xfrm>
              <a:prstGeom prst="rect">
                <a:avLst/>
              </a:prstGeom>
            </p:spPr>
          </p:pic>
          <p:pic>
            <p:nvPicPr>
              <p:cNvPr id="8" name="Picture 7">
                <a:extLst>
                  <a:ext uri="{FF2B5EF4-FFF2-40B4-BE49-F238E27FC236}">
                    <a16:creationId xmlns:a16="http://schemas.microsoft.com/office/drawing/2014/main" id="{F5409293-1ECF-402A-87BA-51803279A3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453" t="30922" r="1930" b="4114"/>
              <a:stretch/>
            </p:blipFill>
            <p:spPr>
              <a:xfrm>
                <a:off x="6099243" y="2120630"/>
                <a:ext cx="2062264" cy="4455269"/>
              </a:xfrm>
              <a:prstGeom prst="rect">
                <a:avLst/>
              </a:prstGeom>
            </p:spPr>
          </p:pic>
        </p:grpSp>
        <p:sp>
          <p:nvSpPr>
            <p:cNvPr id="4" name="TextBox 3">
              <a:extLst>
                <a:ext uri="{FF2B5EF4-FFF2-40B4-BE49-F238E27FC236}">
                  <a16:creationId xmlns:a16="http://schemas.microsoft.com/office/drawing/2014/main" id="{49BD039D-E6D6-42E3-8BCA-E10C397B8550}"/>
                </a:ext>
              </a:extLst>
            </p:cNvPr>
            <p:cNvSpPr txBox="1"/>
            <p:nvPr/>
          </p:nvSpPr>
          <p:spPr>
            <a:xfrm>
              <a:off x="7003234" y="2932442"/>
              <a:ext cx="607859" cy="646331"/>
            </a:xfrm>
            <a:prstGeom prst="rect">
              <a:avLst/>
            </a:prstGeom>
            <a:noFill/>
          </p:spPr>
          <p:txBody>
            <a:bodyPr wrap="none" rtlCol="0">
              <a:spAutoFit/>
            </a:bodyPr>
            <a:lstStyle/>
            <a:p>
              <a:r>
                <a:rPr lang="en-US" sz="3600" u="sng" dirty="0">
                  <a:solidFill>
                    <a:srgbClr val="6463AF"/>
                  </a:solidFill>
                </a:rPr>
                <a:t>SS</a:t>
              </a:r>
            </a:p>
          </p:txBody>
        </p:sp>
        <p:sp>
          <p:nvSpPr>
            <p:cNvPr id="5" name="TextBox 4">
              <a:extLst>
                <a:ext uri="{FF2B5EF4-FFF2-40B4-BE49-F238E27FC236}">
                  <a16:creationId xmlns:a16="http://schemas.microsoft.com/office/drawing/2014/main" id="{7BEC8862-05F2-4F34-9B95-6DFA2E62F982}"/>
                </a:ext>
              </a:extLst>
            </p:cNvPr>
            <p:cNvSpPr txBox="1"/>
            <p:nvPr/>
          </p:nvSpPr>
          <p:spPr>
            <a:xfrm>
              <a:off x="6465771" y="2787359"/>
              <a:ext cx="1320874" cy="307777"/>
            </a:xfrm>
            <a:prstGeom prst="rect">
              <a:avLst/>
            </a:prstGeom>
            <a:noFill/>
          </p:spPr>
          <p:txBody>
            <a:bodyPr wrap="none" rtlCol="0">
              <a:spAutoFit/>
            </a:bodyPr>
            <a:lstStyle/>
            <a:p>
              <a:r>
                <a:rPr lang="en-US" sz="1400" dirty="0" err="1">
                  <a:solidFill>
                    <a:srgbClr val="6463AF"/>
                  </a:solidFill>
                </a:rPr>
                <a:t>Martinotti</a:t>
              </a:r>
              <a:r>
                <a:rPr lang="en-US" sz="1400" dirty="0">
                  <a:solidFill>
                    <a:srgbClr val="6463AF"/>
                  </a:solidFill>
                </a:rPr>
                <a:t>, NPY</a:t>
              </a:r>
            </a:p>
          </p:txBody>
        </p:sp>
        <p:sp>
          <p:nvSpPr>
            <p:cNvPr id="6" name="TextBox 5">
              <a:extLst>
                <a:ext uri="{FF2B5EF4-FFF2-40B4-BE49-F238E27FC236}">
                  <a16:creationId xmlns:a16="http://schemas.microsoft.com/office/drawing/2014/main" id="{369E6915-9513-4B8F-B8CC-CE551DB228CE}"/>
                </a:ext>
              </a:extLst>
            </p:cNvPr>
            <p:cNvSpPr txBox="1"/>
            <p:nvPr/>
          </p:nvSpPr>
          <p:spPr>
            <a:xfrm>
              <a:off x="7321446" y="4555959"/>
              <a:ext cx="858889" cy="307777"/>
            </a:xfrm>
            <a:prstGeom prst="rect">
              <a:avLst/>
            </a:prstGeom>
            <a:noFill/>
          </p:spPr>
          <p:txBody>
            <a:bodyPr wrap="none" rtlCol="0">
              <a:spAutoFit/>
            </a:bodyPr>
            <a:lstStyle/>
            <a:p>
              <a:r>
                <a:rPr lang="en-US" sz="1400" dirty="0">
                  <a:solidFill>
                    <a:srgbClr val="3A6AAA"/>
                  </a:solidFill>
                </a:rPr>
                <a:t>NPY, NOS</a:t>
              </a:r>
            </a:p>
          </p:txBody>
        </p:sp>
      </p:grpSp>
      <p:pic>
        <p:nvPicPr>
          <p:cNvPr id="9" name="Picture 8">
            <a:extLst>
              <a:ext uri="{FF2B5EF4-FFF2-40B4-BE49-F238E27FC236}">
                <a16:creationId xmlns:a16="http://schemas.microsoft.com/office/drawing/2014/main" id="{9D73C439-BB5B-486B-A7FD-91A68230F2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400" y="0"/>
            <a:ext cx="7467200" cy="6858000"/>
          </a:xfrm>
          <a:prstGeom prst="rect">
            <a:avLst/>
          </a:prstGeom>
        </p:spPr>
      </p:pic>
      <p:pic>
        <p:nvPicPr>
          <p:cNvPr id="10" name="Picture 9">
            <a:extLst>
              <a:ext uri="{FF2B5EF4-FFF2-40B4-BE49-F238E27FC236}">
                <a16:creationId xmlns:a16="http://schemas.microsoft.com/office/drawing/2014/main" id="{03778F88-73BF-46CA-AB4D-7172C6644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400" y="0"/>
            <a:ext cx="7467200" cy="6858000"/>
          </a:xfrm>
          <a:prstGeom prst="rect">
            <a:avLst/>
          </a:prstGeom>
        </p:spPr>
      </p:pic>
      <p:grpSp>
        <p:nvGrpSpPr>
          <p:cNvPr id="11" name="Group 10">
            <a:extLst>
              <a:ext uri="{FF2B5EF4-FFF2-40B4-BE49-F238E27FC236}">
                <a16:creationId xmlns:a16="http://schemas.microsoft.com/office/drawing/2014/main" id="{2CFEB31A-3C60-419D-B774-E782A3D12FFC}"/>
              </a:ext>
            </a:extLst>
          </p:cNvPr>
          <p:cNvGrpSpPr/>
          <p:nvPr/>
        </p:nvGrpSpPr>
        <p:grpSpPr>
          <a:xfrm>
            <a:off x="578550" y="58365"/>
            <a:ext cx="6989569" cy="4562274"/>
            <a:chOff x="578550" y="58365"/>
            <a:chExt cx="6989569" cy="4562274"/>
          </a:xfrm>
        </p:grpSpPr>
        <p:grpSp>
          <p:nvGrpSpPr>
            <p:cNvPr id="12" name="Group 11">
              <a:extLst>
                <a:ext uri="{FF2B5EF4-FFF2-40B4-BE49-F238E27FC236}">
                  <a16:creationId xmlns:a16="http://schemas.microsoft.com/office/drawing/2014/main" id="{44320BF5-D02C-4CB4-B8DF-F47C2654731A}"/>
                </a:ext>
              </a:extLst>
            </p:cNvPr>
            <p:cNvGrpSpPr/>
            <p:nvPr/>
          </p:nvGrpSpPr>
          <p:grpSpPr>
            <a:xfrm>
              <a:off x="1225684" y="126460"/>
              <a:ext cx="6342435" cy="4494179"/>
              <a:chOff x="1225684" y="126460"/>
              <a:chExt cx="6342435" cy="4494179"/>
            </a:xfrm>
          </p:grpSpPr>
          <p:pic>
            <p:nvPicPr>
              <p:cNvPr id="15" name="Picture 14">
                <a:extLst>
                  <a:ext uri="{FF2B5EF4-FFF2-40B4-BE49-F238E27FC236}">
                    <a16:creationId xmlns:a16="http://schemas.microsoft.com/office/drawing/2014/main" id="{E08E1412-1F2A-4F91-B3B2-0E09D0E8D7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1" t="8794" r="48567" b="32624"/>
              <a:stretch/>
            </p:blipFill>
            <p:spPr>
              <a:xfrm>
                <a:off x="1400782" y="603115"/>
                <a:ext cx="3278221" cy="4017524"/>
              </a:xfrm>
              <a:prstGeom prst="rect">
                <a:avLst/>
              </a:prstGeom>
            </p:spPr>
          </p:pic>
          <p:pic>
            <p:nvPicPr>
              <p:cNvPr id="16" name="Picture 15">
                <a:extLst>
                  <a:ext uri="{FF2B5EF4-FFF2-40B4-BE49-F238E27FC236}">
                    <a16:creationId xmlns:a16="http://schemas.microsoft.com/office/drawing/2014/main" id="{763BDD82-52BC-47B8-8647-D15212945E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7" t="1844" r="41598" b="76171"/>
              <a:stretch/>
            </p:blipFill>
            <p:spPr>
              <a:xfrm>
                <a:off x="1225684" y="126460"/>
                <a:ext cx="3973749" cy="1507787"/>
              </a:xfrm>
              <a:prstGeom prst="rect">
                <a:avLst/>
              </a:prstGeom>
            </p:spPr>
          </p:pic>
          <p:pic>
            <p:nvPicPr>
              <p:cNvPr id="17" name="Picture 16">
                <a:extLst>
                  <a:ext uri="{FF2B5EF4-FFF2-40B4-BE49-F238E27FC236}">
                    <a16:creationId xmlns:a16="http://schemas.microsoft.com/office/drawing/2014/main" id="{412201EC-140C-4E61-955D-A7B13D7F31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62" t="1844" r="9876" b="79433"/>
              <a:stretch/>
            </p:blipFill>
            <p:spPr>
              <a:xfrm>
                <a:off x="3531140" y="126460"/>
                <a:ext cx="4036979" cy="1284051"/>
              </a:xfrm>
              <a:prstGeom prst="rect">
                <a:avLst/>
              </a:prstGeom>
            </p:spPr>
          </p:pic>
        </p:grpSp>
        <p:sp>
          <p:nvSpPr>
            <p:cNvPr id="13" name="TextBox 12">
              <a:extLst>
                <a:ext uri="{FF2B5EF4-FFF2-40B4-BE49-F238E27FC236}">
                  <a16:creationId xmlns:a16="http://schemas.microsoft.com/office/drawing/2014/main" id="{4F6CA105-FFB2-45CC-A209-E9B34819DCFA}"/>
                </a:ext>
              </a:extLst>
            </p:cNvPr>
            <p:cNvSpPr txBox="1"/>
            <p:nvPr/>
          </p:nvSpPr>
          <p:spPr>
            <a:xfrm>
              <a:off x="578550" y="1012712"/>
              <a:ext cx="1242969" cy="523220"/>
            </a:xfrm>
            <a:prstGeom prst="rect">
              <a:avLst/>
            </a:prstGeom>
            <a:noFill/>
          </p:spPr>
          <p:txBody>
            <a:bodyPr wrap="none" rtlCol="0">
              <a:spAutoFit/>
            </a:bodyPr>
            <a:lstStyle/>
            <a:p>
              <a:pPr algn="r"/>
              <a:r>
                <a:rPr lang="en-US" sz="1400" dirty="0" err="1">
                  <a:solidFill>
                    <a:srgbClr val="D48686"/>
                  </a:solidFill>
                </a:rPr>
                <a:t>Neurogliaform</a:t>
              </a:r>
              <a:endParaRPr lang="en-US" sz="1400" dirty="0">
                <a:solidFill>
                  <a:srgbClr val="D48686"/>
                </a:solidFill>
              </a:endParaRPr>
            </a:p>
            <a:p>
              <a:pPr algn="r"/>
              <a:r>
                <a:rPr lang="en-US" sz="1400" dirty="0">
                  <a:solidFill>
                    <a:srgbClr val="D48686"/>
                  </a:solidFill>
                </a:rPr>
                <a:t>NPY</a:t>
              </a:r>
            </a:p>
          </p:txBody>
        </p:sp>
        <p:sp>
          <p:nvSpPr>
            <p:cNvPr id="14" name="TextBox 13">
              <a:extLst>
                <a:ext uri="{FF2B5EF4-FFF2-40B4-BE49-F238E27FC236}">
                  <a16:creationId xmlns:a16="http://schemas.microsoft.com/office/drawing/2014/main" id="{B92C5688-3833-45AF-9F32-A19EE78AEF6E}"/>
                </a:ext>
              </a:extLst>
            </p:cNvPr>
            <p:cNvSpPr txBox="1"/>
            <p:nvPr/>
          </p:nvSpPr>
          <p:spPr>
            <a:xfrm>
              <a:off x="3647870" y="58365"/>
              <a:ext cx="1560684" cy="307777"/>
            </a:xfrm>
            <a:prstGeom prst="rect">
              <a:avLst/>
            </a:prstGeom>
            <a:noFill/>
          </p:spPr>
          <p:txBody>
            <a:bodyPr wrap="none" rtlCol="0">
              <a:spAutoFit/>
            </a:bodyPr>
            <a:lstStyle/>
            <a:p>
              <a:pPr algn="r"/>
              <a:r>
                <a:rPr lang="en-US" sz="1400" dirty="0">
                  <a:solidFill>
                    <a:srgbClr val="CDBA9A"/>
                  </a:solidFill>
                </a:rPr>
                <a:t>Single bouquet, CR</a:t>
              </a:r>
            </a:p>
          </p:txBody>
        </p:sp>
      </p:grpSp>
      <p:pic>
        <p:nvPicPr>
          <p:cNvPr id="18" name="Picture 17">
            <a:extLst>
              <a:ext uri="{FF2B5EF4-FFF2-40B4-BE49-F238E27FC236}">
                <a16:creationId xmlns:a16="http://schemas.microsoft.com/office/drawing/2014/main" id="{3807560B-2689-47DA-9D32-CC14AB4CE0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86" t="6383" r="24336" b="16879"/>
          <a:stretch/>
        </p:blipFill>
        <p:spPr>
          <a:xfrm>
            <a:off x="1225684" y="437744"/>
            <a:ext cx="5262665" cy="5262665"/>
          </a:xfrm>
          <a:prstGeom prst="rect">
            <a:avLst/>
          </a:prstGeom>
        </p:spPr>
      </p:pic>
      <p:pic>
        <p:nvPicPr>
          <p:cNvPr id="19" name="Picture 18">
            <a:extLst>
              <a:ext uri="{FF2B5EF4-FFF2-40B4-BE49-F238E27FC236}">
                <a16:creationId xmlns:a16="http://schemas.microsoft.com/office/drawing/2014/main" id="{A750772D-7C43-468D-AD14-22C2F2E227F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122" t="5248" r="20037" b="7235"/>
          <a:stretch/>
        </p:blipFill>
        <p:spPr>
          <a:xfrm>
            <a:off x="2490280" y="359922"/>
            <a:ext cx="4319082" cy="6001967"/>
          </a:xfrm>
          <a:prstGeom prst="rect">
            <a:avLst/>
          </a:prstGeom>
        </p:spPr>
      </p:pic>
      <p:sp>
        <p:nvSpPr>
          <p:cNvPr id="20" name="TextBox 19">
            <a:extLst>
              <a:ext uri="{FF2B5EF4-FFF2-40B4-BE49-F238E27FC236}">
                <a16:creationId xmlns:a16="http://schemas.microsoft.com/office/drawing/2014/main" id="{BA9867D6-9A76-491D-901E-DED33B043A5E}"/>
              </a:ext>
            </a:extLst>
          </p:cNvPr>
          <p:cNvSpPr txBox="1"/>
          <p:nvPr/>
        </p:nvSpPr>
        <p:spPr>
          <a:xfrm>
            <a:off x="172190" y="5209481"/>
            <a:ext cx="1027845" cy="646331"/>
          </a:xfrm>
          <a:prstGeom prst="rect">
            <a:avLst/>
          </a:prstGeom>
          <a:noFill/>
        </p:spPr>
        <p:txBody>
          <a:bodyPr wrap="none" rtlCol="0">
            <a:spAutoFit/>
          </a:bodyPr>
          <a:lstStyle/>
          <a:p>
            <a:r>
              <a:rPr lang="en-US" dirty="0">
                <a:solidFill>
                  <a:srgbClr val="727376"/>
                </a:solidFill>
              </a:rPr>
              <a:t>Thalamic</a:t>
            </a:r>
          </a:p>
          <a:p>
            <a:r>
              <a:rPr lang="en-US" dirty="0">
                <a:solidFill>
                  <a:srgbClr val="727376"/>
                </a:solidFill>
              </a:rPr>
              <a:t>afferents</a:t>
            </a:r>
          </a:p>
        </p:txBody>
      </p:sp>
      <p:grpSp>
        <p:nvGrpSpPr>
          <p:cNvPr id="21" name="Group 20">
            <a:extLst>
              <a:ext uri="{FF2B5EF4-FFF2-40B4-BE49-F238E27FC236}">
                <a16:creationId xmlns:a16="http://schemas.microsoft.com/office/drawing/2014/main" id="{366BBA62-6D7C-4563-913E-15C9B18D9F20}"/>
              </a:ext>
            </a:extLst>
          </p:cNvPr>
          <p:cNvGrpSpPr/>
          <p:nvPr/>
        </p:nvGrpSpPr>
        <p:grpSpPr>
          <a:xfrm>
            <a:off x="838400" y="1274322"/>
            <a:ext cx="4025429" cy="5408581"/>
            <a:chOff x="838400" y="1274322"/>
            <a:chExt cx="4025429" cy="5408581"/>
          </a:xfrm>
        </p:grpSpPr>
        <p:grpSp>
          <p:nvGrpSpPr>
            <p:cNvPr id="22" name="Group 21">
              <a:extLst>
                <a:ext uri="{FF2B5EF4-FFF2-40B4-BE49-F238E27FC236}">
                  <a16:creationId xmlns:a16="http://schemas.microsoft.com/office/drawing/2014/main" id="{AA76841E-EC01-4415-B482-BC9D86EAF10E}"/>
                </a:ext>
              </a:extLst>
            </p:cNvPr>
            <p:cNvGrpSpPr/>
            <p:nvPr/>
          </p:nvGrpSpPr>
          <p:grpSpPr>
            <a:xfrm>
              <a:off x="838400" y="1274322"/>
              <a:ext cx="4025429" cy="5408581"/>
              <a:chOff x="838400" y="1274322"/>
              <a:chExt cx="4025429" cy="5408581"/>
            </a:xfrm>
          </p:grpSpPr>
          <p:pic>
            <p:nvPicPr>
              <p:cNvPr id="27" name="Picture 26">
                <a:extLst>
                  <a:ext uri="{FF2B5EF4-FFF2-40B4-BE49-F238E27FC236}">
                    <a16:creationId xmlns:a16="http://schemas.microsoft.com/office/drawing/2014/main" id="{ACCB08F8-2BF8-4259-996E-310FB07C84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121" t="65248" r="46093" b="2553"/>
              <a:stretch/>
            </p:blipFill>
            <p:spPr>
              <a:xfrm>
                <a:off x="2490280" y="4474723"/>
                <a:ext cx="2373549" cy="2208180"/>
              </a:xfrm>
              <a:prstGeom prst="rect">
                <a:avLst/>
              </a:prstGeom>
            </p:spPr>
          </p:pic>
          <p:pic>
            <p:nvPicPr>
              <p:cNvPr id="28" name="Picture 27">
                <a:extLst>
                  <a:ext uri="{FF2B5EF4-FFF2-40B4-BE49-F238E27FC236}">
                    <a16:creationId xmlns:a16="http://schemas.microsoft.com/office/drawing/2014/main" id="{0CFC8E40-2183-4C82-91C1-3B6CBD15C0C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44256" r="49870" b="32623"/>
              <a:stretch/>
            </p:blipFill>
            <p:spPr>
              <a:xfrm>
                <a:off x="838400" y="3035030"/>
                <a:ext cx="3743328" cy="1585608"/>
              </a:xfrm>
              <a:prstGeom prst="rect">
                <a:avLst/>
              </a:prstGeom>
            </p:spPr>
          </p:pic>
          <p:pic>
            <p:nvPicPr>
              <p:cNvPr id="29" name="Picture 28">
                <a:extLst>
                  <a:ext uri="{FF2B5EF4-FFF2-40B4-BE49-F238E27FC236}">
                    <a16:creationId xmlns:a16="http://schemas.microsoft.com/office/drawing/2014/main" id="{75C5B4D9-AC21-4C01-A6DB-868B0FA7D6E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945" t="18581" r="46092" b="32624"/>
              <a:stretch/>
            </p:blipFill>
            <p:spPr>
              <a:xfrm>
                <a:off x="2626468" y="1274322"/>
                <a:ext cx="2237361" cy="3346317"/>
              </a:xfrm>
              <a:prstGeom prst="rect">
                <a:avLst/>
              </a:prstGeom>
            </p:spPr>
          </p:pic>
        </p:grpSp>
        <p:sp>
          <p:nvSpPr>
            <p:cNvPr id="23" name="TextBox 22">
              <a:extLst>
                <a:ext uri="{FF2B5EF4-FFF2-40B4-BE49-F238E27FC236}">
                  <a16:creationId xmlns:a16="http://schemas.microsoft.com/office/drawing/2014/main" id="{A5A57ADC-5958-4E4C-A4D4-DD3E8CF183D0}"/>
                </a:ext>
              </a:extLst>
            </p:cNvPr>
            <p:cNvSpPr txBox="1"/>
            <p:nvPr/>
          </p:nvSpPr>
          <p:spPr>
            <a:xfrm>
              <a:off x="1368115" y="3874558"/>
              <a:ext cx="1507787" cy="1200329"/>
            </a:xfrm>
            <a:prstGeom prst="rect">
              <a:avLst/>
            </a:prstGeom>
            <a:noFill/>
          </p:spPr>
          <p:txBody>
            <a:bodyPr wrap="square" rtlCol="0">
              <a:spAutoFit/>
            </a:bodyPr>
            <a:lstStyle/>
            <a:p>
              <a:r>
                <a:rPr lang="en-US" sz="3600" u="sng" dirty="0">
                  <a:solidFill>
                    <a:srgbClr val="EF4224"/>
                  </a:solidFill>
                </a:rPr>
                <a:t>PV</a:t>
              </a:r>
            </a:p>
            <a:p>
              <a:r>
                <a:rPr lang="en-US" sz="3600" u="sng" dirty="0">
                  <a:solidFill>
                    <a:srgbClr val="EF4224"/>
                  </a:solidFill>
                </a:rPr>
                <a:t>FS</a:t>
              </a:r>
            </a:p>
          </p:txBody>
        </p:sp>
        <p:sp>
          <p:nvSpPr>
            <p:cNvPr id="24" name="TextBox 23">
              <a:extLst>
                <a:ext uri="{FF2B5EF4-FFF2-40B4-BE49-F238E27FC236}">
                  <a16:creationId xmlns:a16="http://schemas.microsoft.com/office/drawing/2014/main" id="{171D0486-FE56-43E0-BD9D-C31A258A8A8B}"/>
                </a:ext>
              </a:extLst>
            </p:cNvPr>
            <p:cNvSpPr txBox="1"/>
            <p:nvPr/>
          </p:nvSpPr>
          <p:spPr>
            <a:xfrm>
              <a:off x="2102270" y="4440756"/>
              <a:ext cx="665247" cy="307777"/>
            </a:xfrm>
            <a:prstGeom prst="rect">
              <a:avLst/>
            </a:prstGeom>
            <a:noFill/>
          </p:spPr>
          <p:txBody>
            <a:bodyPr wrap="none" rtlCol="0">
              <a:spAutoFit/>
            </a:bodyPr>
            <a:lstStyle/>
            <a:p>
              <a:r>
                <a:rPr lang="en-US" sz="1400" dirty="0">
                  <a:solidFill>
                    <a:srgbClr val="EF4224"/>
                  </a:solidFill>
                </a:rPr>
                <a:t>Basket</a:t>
              </a:r>
            </a:p>
          </p:txBody>
        </p:sp>
        <p:sp>
          <p:nvSpPr>
            <p:cNvPr id="25" name="TextBox 24">
              <a:extLst>
                <a:ext uri="{FF2B5EF4-FFF2-40B4-BE49-F238E27FC236}">
                  <a16:creationId xmlns:a16="http://schemas.microsoft.com/office/drawing/2014/main" id="{85EF10C8-4131-4239-B233-E26C098E4B97}"/>
                </a:ext>
              </a:extLst>
            </p:cNvPr>
            <p:cNvSpPr txBox="1"/>
            <p:nvPr/>
          </p:nvSpPr>
          <p:spPr>
            <a:xfrm>
              <a:off x="2832697" y="2889461"/>
              <a:ext cx="1024319" cy="307777"/>
            </a:xfrm>
            <a:prstGeom prst="rect">
              <a:avLst/>
            </a:prstGeom>
            <a:noFill/>
          </p:spPr>
          <p:txBody>
            <a:bodyPr wrap="none" rtlCol="0">
              <a:spAutoFit/>
            </a:bodyPr>
            <a:lstStyle/>
            <a:p>
              <a:r>
                <a:rPr lang="en-US" sz="1400" dirty="0">
                  <a:solidFill>
                    <a:srgbClr val="EF4224"/>
                  </a:solidFill>
                </a:rPr>
                <a:t>Non-Basket</a:t>
              </a:r>
            </a:p>
          </p:txBody>
        </p:sp>
        <p:sp>
          <p:nvSpPr>
            <p:cNvPr id="26" name="TextBox 25">
              <a:extLst>
                <a:ext uri="{FF2B5EF4-FFF2-40B4-BE49-F238E27FC236}">
                  <a16:creationId xmlns:a16="http://schemas.microsoft.com/office/drawing/2014/main" id="{2DBB7E3C-C440-4BCA-B2BC-CEA669BEBD32}"/>
                </a:ext>
              </a:extLst>
            </p:cNvPr>
            <p:cNvSpPr txBox="1"/>
            <p:nvPr/>
          </p:nvSpPr>
          <p:spPr>
            <a:xfrm>
              <a:off x="2490280" y="5378757"/>
              <a:ext cx="976549" cy="307777"/>
            </a:xfrm>
            <a:prstGeom prst="rect">
              <a:avLst/>
            </a:prstGeom>
            <a:noFill/>
          </p:spPr>
          <p:txBody>
            <a:bodyPr wrap="none" rtlCol="0">
              <a:spAutoFit/>
            </a:bodyPr>
            <a:lstStyle/>
            <a:p>
              <a:r>
                <a:rPr lang="en-US" sz="1400" dirty="0">
                  <a:solidFill>
                    <a:srgbClr val="EF4224"/>
                  </a:solidFill>
                </a:rPr>
                <a:t>Chandelier</a:t>
              </a:r>
            </a:p>
          </p:txBody>
        </p:sp>
      </p:grpSp>
      <p:grpSp>
        <p:nvGrpSpPr>
          <p:cNvPr id="30" name="Group 29">
            <a:extLst>
              <a:ext uri="{FF2B5EF4-FFF2-40B4-BE49-F238E27FC236}">
                <a16:creationId xmlns:a16="http://schemas.microsoft.com/office/drawing/2014/main" id="{8C5D29BA-D9C3-44C1-B90E-A3533DB93FA8}"/>
              </a:ext>
            </a:extLst>
          </p:cNvPr>
          <p:cNvGrpSpPr/>
          <p:nvPr/>
        </p:nvGrpSpPr>
        <p:grpSpPr>
          <a:xfrm>
            <a:off x="4581728" y="3978613"/>
            <a:ext cx="2762655" cy="2652302"/>
            <a:chOff x="4581728" y="3978613"/>
            <a:chExt cx="2762655" cy="2652302"/>
          </a:xfrm>
        </p:grpSpPr>
        <p:pic>
          <p:nvPicPr>
            <p:cNvPr id="31" name="Picture 30">
              <a:extLst>
                <a:ext uri="{FF2B5EF4-FFF2-40B4-BE49-F238E27FC236}">
                  <a16:creationId xmlns:a16="http://schemas.microsoft.com/office/drawing/2014/main" id="{A621A36A-C10F-4953-A97A-02DCE099D75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0131" t="58013" r="12872" b="4114"/>
            <a:stretch/>
          </p:blipFill>
          <p:spPr>
            <a:xfrm>
              <a:off x="4581728" y="3978613"/>
              <a:ext cx="2762655" cy="2597286"/>
            </a:xfrm>
            <a:prstGeom prst="rect">
              <a:avLst/>
            </a:prstGeom>
          </p:spPr>
        </p:pic>
        <p:sp>
          <p:nvSpPr>
            <p:cNvPr id="32" name="TextBox 31">
              <a:extLst>
                <a:ext uri="{FF2B5EF4-FFF2-40B4-BE49-F238E27FC236}">
                  <a16:creationId xmlns:a16="http://schemas.microsoft.com/office/drawing/2014/main" id="{B531DA94-5202-43ED-B9A3-24AA107F42EC}"/>
                </a:ext>
              </a:extLst>
            </p:cNvPr>
            <p:cNvSpPr txBox="1"/>
            <p:nvPr/>
          </p:nvSpPr>
          <p:spPr>
            <a:xfrm>
              <a:off x="5159915" y="6323138"/>
              <a:ext cx="1467646" cy="307777"/>
            </a:xfrm>
            <a:prstGeom prst="rect">
              <a:avLst/>
            </a:prstGeom>
            <a:noFill/>
          </p:spPr>
          <p:txBody>
            <a:bodyPr wrap="none" rtlCol="0">
              <a:spAutoFit/>
            </a:bodyPr>
            <a:lstStyle/>
            <a:p>
              <a:r>
                <a:rPr lang="en-US" sz="1400" dirty="0">
                  <a:solidFill>
                    <a:srgbClr val="00954B"/>
                  </a:solidFill>
                </a:rPr>
                <a:t>Large basket, CCK</a:t>
              </a:r>
            </a:p>
          </p:txBody>
        </p:sp>
      </p:grpSp>
      <p:sp>
        <p:nvSpPr>
          <p:cNvPr id="33" name="TextBox 32">
            <a:extLst>
              <a:ext uri="{FF2B5EF4-FFF2-40B4-BE49-F238E27FC236}">
                <a16:creationId xmlns:a16="http://schemas.microsoft.com/office/drawing/2014/main" id="{0905403B-D9EE-453D-B71F-E0796806A298}"/>
              </a:ext>
            </a:extLst>
          </p:cNvPr>
          <p:cNvSpPr txBox="1"/>
          <p:nvPr/>
        </p:nvSpPr>
        <p:spPr>
          <a:xfrm>
            <a:off x="87549" y="5943600"/>
            <a:ext cx="2347344" cy="830997"/>
          </a:xfrm>
          <a:prstGeom prst="rect">
            <a:avLst/>
          </a:prstGeom>
          <a:noFill/>
        </p:spPr>
        <p:txBody>
          <a:bodyPr wrap="square" rtlCol="0">
            <a:spAutoFit/>
          </a:bodyPr>
          <a:lstStyle/>
          <a:p>
            <a:r>
              <a:rPr lang="en-US" sz="1200" i="1" dirty="0"/>
              <a:t>Figure modified from:</a:t>
            </a:r>
          </a:p>
          <a:p>
            <a:r>
              <a:rPr lang="en-US" sz="1200" i="1" dirty="0"/>
              <a:t>Kubota (2014) Current Opinion in Neurobiology, 26: 7.</a:t>
            </a:r>
          </a:p>
          <a:p>
            <a:endParaRPr lang="en-US" sz="1200" i="1" dirty="0"/>
          </a:p>
        </p:txBody>
      </p:sp>
      <p:grpSp>
        <p:nvGrpSpPr>
          <p:cNvPr id="34" name="Group 33">
            <a:extLst>
              <a:ext uri="{FF2B5EF4-FFF2-40B4-BE49-F238E27FC236}">
                <a16:creationId xmlns:a16="http://schemas.microsoft.com/office/drawing/2014/main" id="{A7341ACD-0713-4A8D-BEE2-DA5CB5CF3A4B}"/>
              </a:ext>
            </a:extLst>
          </p:cNvPr>
          <p:cNvGrpSpPr/>
          <p:nvPr/>
        </p:nvGrpSpPr>
        <p:grpSpPr>
          <a:xfrm>
            <a:off x="4581728" y="535020"/>
            <a:ext cx="2548647" cy="5408580"/>
            <a:chOff x="4581728" y="535020"/>
            <a:chExt cx="2548647" cy="5408580"/>
          </a:xfrm>
        </p:grpSpPr>
        <p:grpSp>
          <p:nvGrpSpPr>
            <p:cNvPr id="35" name="Group 34">
              <a:extLst>
                <a:ext uri="{FF2B5EF4-FFF2-40B4-BE49-F238E27FC236}">
                  <a16:creationId xmlns:a16="http://schemas.microsoft.com/office/drawing/2014/main" id="{A659F0FB-E35B-4FB5-8740-FCF3A989EB59}"/>
                </a:ext>
              </a:extLst>
            </p:cNvPr>
            <p:cNvGrpSpPr/>
            <p:nvPr/>
          </p:nvGrpSpPr>
          <p:grpSpPr>
            <a:xfrm>
              <a:off x="4581728" y="535020"/>
              <a:ext cx="2548647" cy="5408580"/>
              <a:chOff x="4581728" y="535020"/>
              <a:chExt cx="2548647" cy="5408580"/>
            </a:xfrm>
          </p:grpSpPr>
          <p:pic>
            <p:nvPicPr>
              <p:cNvPr id="39" name="Picture 38">
                <a:extLst>
                  <a:ext uri="{FF2B5EF4-FFF2-40B4-BE49-F238E27FC236}">
                    <a16:creationId xmlns:a16="http://schemas.microsoft.com/office/drawing/2014/main" id="{20E46534-1CDD-4C94-B67B-17FBED57436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0130" t="16025" r="33325" b="13333"/>
              <a:stretch/>
            </p:blipFill>
            <p:spPr>
              <a:xfrm>
                <a:off x="4581728" y="1098906"/>
                <a:ext cx="1235412" cy="4844694"/>
              </a:xfrm>
              <a:prstGeom prst="rect">
                <a:avLst/>
              </a:prstGeom>
            </p:spPr>
          </p:pic>
          <p:pic>
            <p:nvPicPr>
              <p:cNvPr id="40" name="Picture 39">
                <a:extLst>
                  <a:ext uri="{FF2B5EF4-FFF2-40B4-BE49-F238E27FC236}">
                    <a16:creationId xmlns:a16="http://schemas.microsoft.com/office/drawing/2014/main" id="{8296CF51-C407-43D5-95C3-E7B18044779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771" t="7802" r="15738" b="16879"/>
              <a:stretch/>
            </p:blipFill>
            <p:spPr>
              <a:xfrm>
                <a:off x="5301574" y="535020"/>
                <a:ext cx="1828801" cy="5165389"/>
              </a:xfrm>
              <a:prstGeom prst="rect">
                <a:avLst/>
              </a:prstGeom>
            </p:spPr>
          </p:pic>
        </p:grpSp>
        <p:sp>
          <p:nvSpPr>
            <p:cNvPr id="36" name="TextBox 35">
              <a:extLst>
                <a:ext uri="{FF2B5EF4-FFF2-40B4-BE49-F238E27FC236}">
                  <a16:creationId xmlns:a16="http://schemas.microsoft.com/office/drawing/2014/main" id="{9418F474-8158-49EA-B72C-EE2C2C92A27B}"/>
                </a:ext>
              </a:extLst>
            </p:cNvPr>
            <p:cNvSpPr txBox="1"/>
            <p:nvPr/>
          </p:nvSpPr>
          <p:spPr>
            <a:xfrm>
              <a:off x="5272515" y="1683916"/>
              <a:ext cx="807272" cy="523220"/>
            </a:xfrm>
            <a:prstGeom prst="rect">
              <a:avLst/>
            </a:prstGeom>
            <a:noFill/>
          </p:spPr>
          <p:txBody>
            <a:bodyPr wrap="none" rtlCol="0">
              <a:spAutoFit/>
            </a:bodyPr>
            <a:lstStyle/>
            <a:p>
              <a:r>
                <a:rPr lang="en-US" sz="1400" dirty="0">
                  <a:solidFill>
                    <a:srgbClr val="B47EB8"/>
                  </a:solidFill>
                </a:rPr>
                <a:t>Double</a:t>
              </a:r>
            </a:p>
            <a:p>
              <a:r>
                <a:rPr lang="en-US" sz="1400" dirty="0">
                  <a:solidFill>
                    <a:srgbClr val="B47EB8"/>
                  </a:solidFill>
                </a:rPr>
                <a:t>bouquet</a:t>
              </a:r>
            </a:p>
          </p:txBody>
        </p:sp>
        <p:sp>
          <p:nvSpPr>
            <p:cNvPr id="37" name="TextBox 36">
              <a:extLst>
                <a:ext uri="{FF2B5EF4-FFF2-40B4-BE49-F238E27FC236}">
                  <a16:creationId xmlns:a16="http://schemas.microsoft.com/office/drawing/2014/main" id="{7B39D656-756A-4270-A3A2-9FCD24775936}"/>
                </a:ext>
              </a:extLst>
            </p:cNvPr>
            <p:cNvSpPr txBox="1"/>
            <p:nvPr/>
          </p:nvSpPr>
          <p:spPr>
            <a:xfrm>
              <a:off x="5750497" y="1012712"/>
              <a:ext cx="425116" cy="307777"/>
            </a:xfrm>
            <a:prstGeom prst="rect">
              <a:avLst/>
            </a:prstGeom>
            <a:noFill/>
          </p:spPr>
          <p:txBody>
            <a:bodyPr wrap="none" rtlCol="0">
              <a:spAutoFit/>
            </a:bodyPr>
            <a:lstStyle/>
            <a:p>
              <a:r>
                <a:rPr lang="en-US" sz="1400" dirty="0">
                  <a:solidFill>
                    <a:srgbClr val="B47EB8"/>
                  </a:solidFill>
                </a:rPr>
                <a:t>VIP</a:t>
              </a:r>
            </a:p>
          </p:txBody>
        </p:sp>
        <p:sp>
          <p:nvSpPr>
            <p:cNvPr id="38" name="TextBox 37">
              <a:extLst>
                <a:ext uri="{FF2B5EF4-FFF2-40B4-BE49-F238E27FC236}">
                  <a16:creationId xmlns:a16="http://schemas.microsoft.com/office/drawing/2014/main" id="{F380FCBA-6FD4-4722-A15F-C1B08CF90158}"/>
                </a:ext>
              </a:extLst>
            </p:cNvPr>
            <p:cNvSpPr txBox="1"/>
            <p:nvPr/>
          </p:nvSpPr>
          <p:spPr>
            <a:xfrm>
              <a:off x="4884157" y="1966741"/>
              <a:ext cx="378630" cy="307777"/>
            </a:xfrm>
            <a:prstGeom prst="rect">
              <a:avLst/>
            </a:prstGeom>
            <a:noFill/>
          </p:spPr>
          <p:txBody>
            <a:bodyPr wrap="none" rtlCol="0">
              <a:spAutoFit/>
            </a:bodyPr>
            <a:lstStyle/>
            <a:p>
              <a:r>
                <a:rPr lang="en-US" sz="1400" dirty="0">
                  <a:solidFill>
                    <a:srgbClr val="7877B9"/>
                  </a:solidFill>
                </a:rPr>
                <a:t>CR</a:t>
              </a:r>
            </a:p>
          </p:txBody>
        </p:sp>
      </p:grpSp>
      <p:grpSp>
        <p:nvGrpSpPr>
          <p:cNvPr id="41" name="Group 40">
            <a:extLst>
              <a:ext uri="{FF2B5EF4-FFF2-40B4-BE49-F238E27FC236}">
                <a16:creationId xmlns:a16="http://schemas.microsoft.com/office/drawing/2014/main" id="{C42F3E1E-8D62-4E27-A340-4409A882A86F}"/>
              </a:ext>
            </a:extLst>
          </p:cNvPr>
          <p:cNvGrpSpPr/>
          <p:nvPr/>
        </p:nvGrpSpPr>
        <p:grpSpPr>
          <a:xfrm>
            <a:off x="2830748" y="3211003"/>
            <a:ext cx="3540869" cy="2732598"/>
            <a:chOff x="2830748" y="3211003"/>
            <a:chExt cx="3540869" cy="2732598"/>
          </a:xfrm>
        </p:grpSpPr>
        <p:pic>
          <p:nvPicPr>
            <p:cNvPr id="42" name="Picture 41">
              <a:extLst>
                <a:ext uri="{FF2B5EF4-FFF2-40B4-BE49-F238E27FC236}">
                  <a16:creationId xmlns:a16="http://schemas.microsoft.com/office/drawing/2014/main" id="{88C5BFFE-9068-4468-A7A4-2E6AFEC25EA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6681" t="51344" r="25900" b="13334"/>
            <a:stretch/>
          </p:blipFill>
          <p:spPr>
            <a:xfrm>
              <a:off x="2830748" y="3521253"/>
              <a:ext cx="3540869" cy="2422348"/>
            </a:xfrm>
            <a:prstGeom prst="rect">
              <a:avLst/>
            </a:prstGeom>
          </p:spPr>
        </p:pic>
        <p:sp>
          <p:nvSpPr>
            <p:cNvPr id="43" name="TextBox 42">
              <a:extLst>
                <a:ext uri="{FF2B5EF4-FFF2-40B4-BE49-F238E27FC236}">
                  <a16:creationId xmlns:a16="http://schemas.microsoft.com/office/drawing/2014/main" id="{92CA5DEF-DF52-46E3-B6AB-560CC57832CA}"/>
                </a:ext>
              </a:extLst>
            </p:cNvPr>
            <p:cNvSpPr txBox="1"/>
            <p:nvPr/>
          </p:nvSpPr>
          <p:spPr>
            <a:xfrm>
              <a:off x="5447619" y="3211003"/>
              <a:ext cx="592470" cy="646331"/>
            </a:xfrm>
            <a:prstGeom prst="rect">
              <a:avLst/>
            </a:prstGeom>
            <a:noFill/>
          </p:spPr>
          <p:txBody>
            <a:bodyPr wrap="none" rtlCol="0">
              <a:spAutoFit/>
            </a:bodyPr>
            <a:lstStyle/>
            <a:p>
              <a:r>
                <a:rPr lang="en-US" sz="1200" dirty="0">
                  <a:solidFill>
                    <a:srgbClr val="7877B9"/>
                  </a:solidFill>
                </a:rPr>
                <a:t>Small</a:t>
              </a:r>
            </a:p>
            <a:p>
              <a:r>
                <a:rPr lang="en-US" sz="1200" dirty="0">
                  <a:solidFill>
                    <a:srgbClr val="7877B9"/>
                  </a:solidFill>
                </a:rPr>
                <a:t>basket</a:t>
              </a:r>
            </a:p>
            <a:p>
              <a:r>
                <a:rPr lang="en-US" sz="1200" dirty="0">
                  <a:solidFill>
                    <a:srgbClr val="7877B9"/>
                  </a:solidFill>
                </a:rPr>
                <a:t>VIP</a:t>
              </a:r>
            </a:p>
          </p:txBody>
        </p:sp>
      </p:grpSp>
      <p:sp>
        <p:nvSpPr>
          <p:cNvPr id="44" name="Rectangle 43">
            <a:extLst>
              <a:ext uri="{FF2B5EF4-FFF2-40B4-BE49-F238E27FC236}">
                <a16:creationId xmlns:a16="http://schemas.microsoft.com/office/drawing/2014/main" id="{4DA27487-0DE5-4F08-85E9-C77DF1B95CFB}"/>
              </a:ext>
            </a:extLst>
          </p:cNvPr>
          <p:cNvSpPr/>
          <p:nvPr/>
        </p:nvSpPr>
        <p:spPr>
          <a:xfrm>
            <a:off x="193034" y="1633725"/>
            <a:ext cx="1143170" cy="344432"/>
          </a:xfrm>
          <a:prstGeom prst="rect">
            <a:avLst/>
          </a:prstGeom>
          <a:solidFill>
            <a:srgbClr val="00E4FF"/>
          </a:solidFill>
          <a:ln w="63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b-LED</a:t>
            </a:r>
          </a:p>
        </p:txBody>
      </p:sp>
      <p:pic>
        <p:nvPicPr>
          <p:cNvPr id="49" name="Picture 48">
            <a:extLst>
              <a:ext uri="{FF2B5EF4-FFF2-40B4-BE49-F238E27FC236}">
                <a16:creationId xmlns:a16="http://schemas.microsoft.com/office/drawing/2014/main" id="{4C7D82D9-0849-4A90-8B5C-5798C83181C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5200" t="4261" b="6081"/>
          <a:stretch/>
        </p:blipFill>
        <p:spPr>
          <a:xfrm>
            <a:off x="3466828" y="292188"/>
            <a:ext cx="4838771" cy="6148815"/>
          </a:xfrm>
          <a:prstGeom prst="rect">
            <a:avLst/>
          </a:prstGeom>
        </p:spPr>
      </p:pic>
      <p:pic>
        <p:nvPicPr>
          <p:cNvPr id="51" name="Picture 50">
            <a:extLst>
              <a:ext uri="{FF2B5EF4-FFF2-40B4-BE49-F238E27FC236}">
                <a16:creationId xmlns:a16="http://schemas.microsoft.com/office/drawing/2014/main" id="{A487E5F5-72FB-417C-9A65-E5860CD82CE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69703" y="2925761"/>
            <a:ext cx="1835539" cy="749844"/>
          </a:xfrm>
          <a:prstGeom prst="rect">
            <a:avLst/>
          </a:prstGeom>
        </p:spPr>
      </p:pic>
      <p:grpSp>
        <p:nvGrpSpPr>
          <p:cNvPr id="45" name="Group 44">
            <a:extLst>
              <a:ext uri="{FF2B5EF4-FFF2-40B4-BE49-F238E27FC236}">
                <a16:creationId xmlns:a16="http://schemas.microsoft.com/office/drawing/2014/main" id="{93927F03-ED65-4A42-8A88-6C53CD74D453}"/>
              </a:ext>
            </a:extLst>
          </p:cNvPr>
          <p:cNvGrpSpPr/>
          <p:nvPr/>
        </p:nvGrpSpPr>
        <p:grpSpPr>
          <a:xfrm>
            <a:off x="8714286" y="600014"/>
            <a:ext cx="3307182" cy="2134929"/>
            <a:chOff x="8714286" y="600014"/>
            <a:chExt cx="3307182" cy="2134929"/>
          </a:xfrm>
        </p:grpSpPr>
        <p:pic>
          <p:nvPicPr>
            <p:cNvPr id="53" name="Picture 52">
              <a:extLst>
                <a:ext uri="{FF2B5EF4-FFF2-40B4-BE49-F238E27FC236}">
                  <a16:creationId xmlns:a16="http://schemas.microsoft.com/office/drawing/2014/main" id="{7B25B90F-3312-4071-9596-D2558CD721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42183" y="600014"/>
              <a:ext cx="2851389" cy="1796375"/>
            </a:xfrm>
            <a:prstGeom prst="rect">
              <a:avLst/>
            </a:prstGeom>
            <a:ln w="50800">
              <a:solidFill>
                <a:schemeClr val="tx1">
                  <a:lumMod val="50000"/>
                  <a:lumOff val="50000"/>
                </a:schemeClr>
              </a:solidFill>
            </a:ln>
          </p:spPr>
        </p:pic>
        <p:sp>
          <p:nvSpPr>
            <p:cNvPr id="54" name="TextBox 53">
              <a:extLst>
                <a:ext uri="{FF2B5EF4-FFF2-40B4-BE49-F238E27FC236}">
                  <a16:creationId xmlns:a16="http://schemas.microsoft.com/office/drawing/2014/main" id="{C7937C5D-6C4C-485F-BDD4-E38D94F3361F}"/>
                </a:ext>
              </a:extLst>
            </p:cNvPr>
            <p:cNvSpPr txBox="1"/>
            <p:nvPr/>
          </p:nvSpPr>
          <p:spPr>
            <a:xfrm>
              <a:off x="8714286" y="2396389"/>
              <a:ext cx="3307182" cy="338554"/>
            </a:xfrm>
            <a:prstGeom prst="rect">
              <a:avLst/>
            </a:prstGeom>
            <a:noFill/>
          </p:spPr>
          <p:txBody>
            <a:bodyPr wrap="square" rtlCol="0">
              <a:spAutoFit/>
            </a:bodyPr>
            <a:lstStyle/>
            <a:p>
              <a:r>
                <a:rPr lang="en-US" sz="800" i="1" dirty="0">
                  <a:solidFill>
                    <a:schemeClr val="tx1">
                      <a:lumMod val="65000"/>
                      <a:lumOff val="35000"/>
                    </a:schemeClr>
                  </a:solidFill>
                  <a:hlinkClick r:id="rId21"/>
                </a:rPr>
                <a:t>https://www.openoptogenetics.org/index.php?title=Channelrhodopsins</a:t>
              </a:r>
              <a:endParaRPr lang="en-US" sz="800" i="1" dirty="0">
                <a:solidFill>
                  <a:schemeClr val="tx1">
                    <a:lumMod val="65000"/>
                    <a:lumOff val="35000"/>
                  </a:schemeClr>
                </a:solidFill>
              </a:endParaRPr>
            </a:p>
            <a:p>
              <a:endParaRPr lang="en-US" sz="800" i="1" dirty="0">
                <a:solidFill>
                  <a:schemeClr val="tx1">
                    <a:lumMod val="65000"/>
                    <a:lumOff val="35000"/>
                  </a:schemeClr>
                </a:solidFill>
              </a:endParaRPr>
            </a:p>
          </p:txBody>
        </p:sp>
      </p:grpSp>
      <p:grpSp>
        <p:nvGrpSpPr>
          <p:cNvPr id="55" name="Group 54">
            <a:extLst>
              <a:ext uri="{FF2B5EF4-FFF2-40B4-BE49-F238E27FC236}">
                <a16:creationId xmlns:a16="http://schemas.microsoft.com/office/drawing/2014/main" id="{A19E5676-2B53-4866-9C21-32900898FBEC}"/>
              </a:ext>
            </a:extLst>
          </p:cNvPr>
          <p:cNvGrpSpPr/>
          <p:nvPr/>
        </p:nvGrpSpPr>
        <p:grpSpPr>
          <a:xfrm>
            <a:off x="7990809" y="3616280"/>
            <a:ext cx="4079133" cy="2788985"/>
            <a:chOff x="7990809" y="3616280"/>
            <a:chExt cx="4079133" cy="2788985"/>
          </a:xfrm>
        </p:grpSpPr>
        <p:pic>
          <p:nvPicPr>
            <p:cNvPr id="56" name="Picture 55">
              <a:extLst>
                <a:ext uri="{FF2B5EF4-FFF2-40B4-BE49-F238E27FC236}">
                  <a16:creationId xmlns:a16="http://schemas.microsoft.com/office/drawing/2014/main" id="{631045C0-E873-4E9F-B884-7FA18CE889C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90809" y="3616280"/>
              <a:ext cx="4079133" cy="2264505"/>
            </a:xfrm>
            <a:prstGeom prst="rect">
              <a:avLst/>
            </a:prstGeom>
          </p:spPr>
        </p:pic>
        <p:sp>
          <p:nvSpPr>
            <p:cNvPr id="57" name="TextBox 56">
              <a:extLst>
                <a:ext uri="{FF2B5EF4-FFF2-40B4-BE49-F238E27FC236}">
                  <a16:creationId xmlns:a16="http://schemas.microsoft.com/office/drawing/2014/main" id="{E2646E51-4F4C-41BB-BF1C-8B7CEC7D4603}"/>
                </a:ext>
              </a:extLst>
            </p:cNvPr>
            <p:cNvSpPr txBox="1"/>
            <p:nvPr/>
          </p:nvSpPr>
          <p:spPr>
            <a:xfrm>
              <a:off x="8806235" y="5943600"/>
              <a:ext cx="3102847" cy="461665"/>
            </a:xfrm>
            <a:prstGeom prst="rect">
              <a:avLst/>
            </a:prstGeom>
            <a:noFill/>
          </p:spPr>
          <p:txBody>
            <a:bodyPr wrap="square" rtlCol="0">
              <a:spAutoFit/>
            </a:bodyPr>
            <a:lstStyle/>
            <a:p>
              <a:r>
                <a:rPr lang="en-US" sz="800" i="1" dirty="0"/>
                <a:t>modified from: </a:t>
              </a:r>
              <a:r>
                <a:rPr lang="en-US" sz="800" i="1" dirty="0">
                  <a:hlinkClick r:id="rId23"/>
                </a:rPr>
                <a:t>https://www.jax.org/news-and-insights/jax-blog/2011/october/cre-lox-breeding-for-dummies-part-ii</a:t>
              </a:r>
              <a:endParaRPr lang="en-US" sz="800" i="1" dirty="0"/>
            </a:p>
            <a:p>
              <a:endParaRPr lang="en-US" sz="800" i="1" dirty="0"/>
            </a:p>
          </p:txBody>
        </p:sp>
      </p:grpSp>
    </p:spTree>
    <p:extLst>
      <p:ext uri="{BB962C8B-B14F-4D97-AF65-F5344CB8AC3E}">
        <p14:creationId xmlns:p14="http://schemas.microsoft.com/office/powerpoint/2010/main" val="852425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subTnLst>
                                    <p:set>
                                      <p:cBhvr override="childStyle">
                                        <p:cTn dur="1" fill="hold" display="0" masterRel="sameClick" afterEffect="1">
                                          <p:stCondLst>
                                            <p:cond evt="end" delay="0">
                                              <p:tn val="5"/>
                                            </p:cond>
                                          </p:stCondLst>
                                        </p:cTn>
                                        <p:tgtEl>
                                          <p:spTgt spid="49"/>
                                        </p:tgtEl>
                                        <p:attrNameLst>
                                          <p:attrName>style.visibility</p:attrName>
                                        </p:attrNameLst>
                                      </p:cBhvr>
                                      <p:to>
                                        <p:strVal val="hidden"/>
                                      </p:to>
                                    </p:set>
                                  </p:subTnLst>
                                </p:cTn>
                              </p:par>
                            </p:childTnLst>
                          </p:cTn>
                        </p:par>
                        <p:par>
                          <p:cTn id="8" fill="hold">
                            <p:stCondLst>
                              <p:cond delay="5000"/>
                            </p:stCondLst>
                            <p:childTnLst>
                              <p:par>
                                <p:cTn id="9" presetID="22" presetClass="entr" presetSubtype="8" fill="hold" nodeType="afterEffect">
                                  <p:stCondLst>
                                    <p:cond delay="100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500"/>
                                        <p:tgtEl>
                                          <p:spTgt spid="51"/>
                                        </p:tgtEl>
                                      </p:cBhvr>
                                    </p:animEffect>
                                  </p:childTnLst>
                                </p:cTn>
                              </p:par>
                            </p:childTnLst>
                          </p:cTn>
                        </p:par>
                      </p:childTnLst>
                    </p:cTn>
                  </p:par>
                </p:childTnLst>
              </p:cTn>
              <p:nextCondLst>
                <p:cond evt="onClick" delay="0">
                  <p:tgtEl>
                    <p:spTgt spid="4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Recordings from layer V neurons</a:t>
            </a:r>
          </a:p>
        </p:txBody>
      </p:sp>
      <p:pic>
        <p:nvPicPr>
          <p:cNvPr id="3" name="Picture 2">
            <a:extLst>
              <a:ext uri="{FF2B5EF4-FFF2-40B4-BE49-F238E27FC236}">
                <a16:creationId xmlns:a16="http://schemas.microsoft.com/office/drawing/2014/main" id="{0DED0714-9590-4B4F-ABBD-6F4D7E68D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7762" y="907758"/>
            <a:ext cx="3448203" cy="5011280"/>
          </a:xfrm>
          <a:prstGeom prst="rect">
            <a:avLst/>
          </a:prstGeom>
        </p:spPr>
      </p:pic>
      <p:pic>
        <p:nvPicPr>
          <p:cNvPr id="4" name="Picture 3">
            <a:extLst>
              <a:ext uri="{FF2B5EF4-FFF2-40B4-BE49-F238E27FC236}">
                <a16:creationId xmlns:a16="http://schemas.microsoft.com/office/drawing/2014/main" id="{8550F51F-15F9-4675-BF3C-892010DDD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904" y="1599708"/>
            <a:ext cx="1556634" cy="2073087"/>
          </a:xfrm>
          <a:prstGeom prst="rect">
            <a:avLst/>
          </a:prstGeom>
        </p:spPr>
      </p:pic>
      <p:pic>
        <p:nvPicPr>
          <p:cNvPr id="5" name="Picture 4">
            <a:extLst>
              <a:ext uri="{FF2B5EF4-FFF2-40B4-BE49-F238E27FC236}">
                <a16:creationId xmlns:a16="http://schemas.microsoft.com/office/drawing/2014/main" id="{1C53ED72-9CC9-426E-8905-AC9F2FE72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04" y="3845951"/>
            <a:ext cx="1556634" cy="2073087"/>
          </a:xfrm>
          <a:prstGeom prst="rect">
            <a:avLst/>
          </a:prstGeom>
        </p:spPr>
      </p:pic>
      <p:pic>
        <p:nvPicPr>
          <p:cNvPr id="6" name="Picture 5">
            <a:extLst>
              <a:ext uri="{FF2B5EF4-FFF2-40B4-BE49-F238E27FC236}">
                <a16:creationId xmlns:a16="http://schemas.microsoft.com/office/drawing/2014/main" id="{C8F175A4-6948-4D0F-A2F6-A209A80F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7189" y="1957069"/>
            <a:ext cx="2945756" cy="1358365"/>
          </a:xfrm>
          <a:prstGeom prst="rect">
            <a:avLst/>
          </a:prstGeom>
        </p:spPr>
      </p:pic>
      <p:pic>
        <p:nvPicPr>
          <p:cNvPr id="7" name="Picture 6">
            <a:extLst>
              <a:ext uri="{FF2B5EF4-FFF2-40B4-BE49-F238E27FC236}">
                <a16:creationId xmlns:a16="http://schemas.microsoft.com/office/drawing/2014/main" id="{B38B78ED-8011-425E-8C41-05C4A5FE9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189" y="4266491"/>
            <a:ext cx="2835191" cy="1232006"/>
          </a:xfrm>
          <a:prstGeom prst="rect">
            <a:avLst/>
          </a:prstGeom>
        </p:spPr>
      </p:pic>
      <p:sp>
        <p:nvSpPr>
          <p:cNvPr id="8" name="TextBox 7"/>
          <p:cNvSpPr txBox="1"/>
          <p:nvPr/>
        </p:nvSpPr>
        <p:spPr>
          <a:xfrm>
            <a:off x="639932" y="831792"/>
            <a:ext cx="5456068" cy="584775"/>
          </a:xfrm>
          <a:prstGeom prst="rect">
            <a:avLst/>
          </a:prstGeom>
          <a:noFill/>
        </p:spPr>
        <p:txBody>
          <a:bodyPr wrap="square" rtlCol="0">
            <a:spAutoFit/>
          </a:bodyPr>
          <a:lstStyle/>
          <a:p>
            <a:pPr algn="ctr"/>
            <a:r>
              <a:rPr lang="en-US" sz="1600" dirty="0">
                <a:solidFill>
                  <a:srgbClr val="0070C0"/>
                </a:solidFill>
              </a:rPr>
              <a:t>Blue light applied through 60X objective over the recorded layer V neuron</a:t>
            </a:r>
          </a:p>
        </p:txBody>
      </p:sp>
    </p:spTree>
    <p:extLst>
      <p:ext uri="{BB962C8B-B14F-4D97-AF65-F5344CB8AC3E}">
        <p14:creationId xmlns:p14="http://schemas.microsoft.com/office/powerpoint/2010/main" val="13484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get increased output from SS interneurons?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790" y="1973299"/>
            <a:ext cx="5774066" cy="3770553"/>
          </a:xfrm>
          <a:prstGeom prst="rect">
            <a:avLst/>
          </a:prstGeom>
          <a:ln>
            <a:noFill/>
          </a:ln>
        </p:spPr>
      </p:pic>
      <p:sp>
        <p:nvSpPr>
          <p:cNvPr id="4" name="TextBox 3"/>
          <p:cNvSpPr txBox="1"/>
          <p:nvPr/>
        </p:nvSpPr>
        <p:spPr>
          <a:xfrm>
            <a:off x="1151621" y="995203"/>
            <a:ext cx="5456068" cy="584775"/>
          </a:xfrm>
          <a:prstGeom prst="rect">
            <a:avLst/>
          </a:prstGeom>
          <a:noFill/>
        </p:spPr>
        <p:txBody>
          <a:bodyPr wrap="square" rtlCol="0">
            <a:spAutoFit/>
          </a:bodyPr>
          <a:lstStyle/>
          <a:p>
            <a:pPr algn="ctr"/>
            <a:r>
              <a:rPr lang="en-US" sz="1600" dirty="0">
                <a:solidFill>
                  <a:srgbClr val="0070C0"/>
                </a:solidFill>
              </a:rPr>
              <a:t>Blue light applied through 60X objective over the recorded layer V pyramidal neuron</a:t>
            </a:r>
          </a:p>
        </p:txBody>
      </p:sp>
      <p:grpSp>
        <p:nvGrpSpPr>
          <p:cNvPr id="13" name="Group 12"/>
          <p:cNvGrpSpPr/>
          <p:nvPr/>
        </p:nvGrpSpPr>
        <p:grpSpPr>
          <a:xfrm>
            <a:off x="7977484" y="1709711"/>
            <a:ext cx="2808886" cy="2202887"/>
            <a:chOff x="7107472" y="1256950"/>
            <a:chExt cx="2808886" cy="220288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472" y="1774178"/>
              <a:ext cx="2808886" cy="1685659"/>
            </a:xfrm>
            <a:prstGeom prst="rect">
              <a:avLst/>
            </a:prstGeom>
          </p:spPr>
        </p:pic>
        <p:grpSp>
          <p:nvGrpSpPr>
            <p:cNvPr id="12" name="Group 11"/>
            <p:cNvGrpSpPr/>
            <p:nvPr/>
          </p:nvGrpSpPr>
          <p:grpSpPr>
            <a:xfrm>
              <a:off x="7661259" y="1256950"/>
              <a:ext cx="1837362" cy="517228"/>
              <a:chOff x="7670137" y="1234759"/>
              <a:chExt cx="1837362" cy="517228"/>
            </a:xfrm>
          </p:grpSpPr>
          <p:grpSp>
            <p:nvGrpSpPr>
              <p:cNvPr id="11" name="Group 10"/>
              <p:cNvGrpSpPr/>
              <p:nvPr/>
            </p:nvGrpSpPr>
            <p:grpSpPr>
              <a:xfrm>
                <a:off x="7821187" y="1444210"/>
                <a:ext cx="1678842" cy="307777"/>
                <a:chOff x="7771583" y="1444210"/>
                <a:chExt cx="1678842" cy="307777"/>
              </a:xfrm>
            </p:grpSpPr>
            <p:graphicFrame>
              <p:nvGraphicFramePr>
                <p:cNvPr id="6" name="Object 5"/>
                <p:cNvGraphicFramePr>
                  <a:graphicFrameLocks noChangeAspect="1"/>
                </p:cNvGraphicFramePr>
                <p:nvPr>
                  <p:extLst>
                    <p:ext uri="{D42A27DB-BD31-4B8C-83A1-F6EECF244321}">
                      <p14:modId xmlns:p14="http://schemas.microsoft.com/office/powerpoint/2010/main" val="2245248635"/>
                    </p:ext>
                  </p:extLst>
                </p:nvPr>
              </p:nvGraphicFramePr>
              <p:xfrm>
                <a:off x="7771583" y="1542536"/>
                <a:ext cx="111125" cy="111125"/>
              </p:xfrm>
              <a:graphic>
                <a:graphicData uri="http://schemas.openxmlformats.org/presentationml/2006/ole">
                  <mc:AlternateContent xmlns:mc="http://schemas.openxmlformats.org/markup-compatibility/2006">
                    <mc:Choice xmlns:v="urn:schemas-microsoft-com:vml" Requires="v">
                      <p:oleObj spid="_x0000_s10362" name="CorelDRAW" r:id="rId5" imgW="111835" imgH="111780" progId="CorelDraw.Graphic.16">
                        <p:embed/>
                      </p:oleObj>
                    </mc:Choice>
                    <mc:Fallback>
                      <p:oleObj name="CorelDRAW" r:id="rId5" imgW="111835" imgH="111780" progId="CorelDraw.Graphic.16">
                        <p:embed/>
                        <p:pic>
                          <p:nvPicPr>
                            <p:cNvPr id="0" name=""/>
                            <p:cNvPicPr/>
                            <p:nvPr/>
                          </p:nvPicPr>
                          <p:blipFill>
                            <a:blip r:embed="rId6"/>
                            <a:stretch>
                              <a:fillRect/>
                            </a:stretch>
                          </p:blipFill>
                          <p:spPr>
                            <a:xfrm>
                              <a:off x="7771583" y="1542536"/>
                              <a:ext cx="111125" cy="1111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95930767"/>
                    </p:ext>
                  </p:extLst>
                </p:nvPr>
              </p:nvGraphicFramePr>
              <p:xfrm>
                <a:off x="8805508" y="1538567"/>
                <a:ext cx="119063" cy="119063"/>
              </p:xfrm>
              <a:graphic>
                <a:graphicData uri="http://schemas.openxmlformats.org/presentationml/2006/ole">
                  <mc:AlternateContent xmlns:mc="http://schemas.openxmlformats.org/markup-compatibility/2006">
                    <mc:Choice xmlns:v="urn:schemas-microsoft-com:vml" Requires="v">
                      <p:oleObj spid="_x0000_s10363" name="CorelDRAW" r:id="rId7" imgW="118588" imgH="118530" progId="CorelDraw.Graphic.16">
                        <p:embed/>
                      </p:oleObj>
                    </mc:Choice>
                    <mc:Fallback>
                      <p:oleObj name="CorelDRAW" r:id="rId7" imgW="118588" imgH="118530" progId="CorelDraw.Graphic.16">
                        <p:embed/>
                        <p:pic>
                          <p:nvPicPr>
                            <p:cNvPr id="0" name=""/>
                            <p:cNvPicPr/>
                            <p:nvPr/>
                          </p:nvPicPr>
                          <p:blipFill>
                            <a:blip r:embed="rId8"/>
                            <a:stretch>
                              <a:fillRect/>
                            </a:stretch>
                          </p:blipFill>
                          <p:spPr>
                            <a:xfrm>
                              <a:off x="8805508" y="1538567"/>
                              <a:ext cx="119063" cy="119063"/>
                            </a:xfrm>
                            <a:prstGeom prst="rect">
                              <a:avLst/>
                            </a:prstGeom>
                          </p:spPr>
                        </p:pic>
                      </p:oleObj>
                    </mc:Fallback>
                  </mc:AlternateContent>
                </a:graphicData>
              </a:graphic>
            </p:graphicFrame>
            <p:sp>
              <p:nvSpPr>
                <p:cNvPr id="8" name="TextBox 7"/>
                <p:cNvSpPr txBox="1"/>
                <p:nvPr/>
              </p:nvSpPr>
              <p:spPr>
                <a:xfrm>
                  <a:off x="7827145" y="1444210"/>
                  <a:ext cx="761747" cy="307777"/>
                </a:xfrm>
                <a:prstGeom prst="rect">
                  <a:avLst/>
                </a:prstGeom>
                <a:noFill/>
              </p:spPr>
              <p:txBody>
                <a:bodyPr wrap="none" rtlCol="0">
                  <a:spAutoFit/>
                </a:bodyPr>
                <a:lstStyle/>
                <a:p>
                  <a:r>
                    <a:rPr lang="en-US" sz="1400" dirty="0"/>
                    <a:t>Control</a:t>
                  </a:r>
                </a:p>
              </p:txBody>
            </p:sp>
            <p:sp>
              <p:nvSpPr>
                <p:cNvPr id="9" name="TextBox 8"/>
                <p:cNvSpPr txBox="1"/>
                <p:nvPr/>
              </p:nvSpPr>
              <p:spPr>
                <a:xfrm>
                  <a:off x="8866611" y="1444210"/>
                  <a:ext cx="583814" cy="307777"/>
                </a:xfrm>
                <a:prstGeom prst="rect">
                  <a:avLst/>
                </a:prstGeom>
                <a:noFill/>
              </p:spPr>
              <p:txBody>
                <a:bodyPr wrap="none" rtlCol="0">
                  <a:spAutoFit/>
                </a:bodyPr>
                <a:lstStyle/>
                <a:p>
                  <a:r>
                    <a:rPr lang="en-US" sz="1400" dirty="0"/>
                    <a:t>PMR</a:t>
                  </a:r>
                </a:p>
              </p:txBody>
            </p:sp>
          </p:grpSp>
          <p:sp>
            <p:nvSpPr>
              <p:cNvPr id="10" name="TextBox 9"/>
              <p:cNvSpPr txBox="1"/>
              <p:nvPr/>
            </p:nvSpPr>
            <p:spPr>
              <a:xfrm>
                <a:off x="7670137" y="1234759"/>
                <a:ext cx="1837362" cy="307777"/>
              </a:xfrm>
              <a:prstGeom prst="rect">
                <a:avLst/>
              </a:prstGeom>
              <a:noFill/>
            </p:spPr>
            <p:txBody>
              <a:bodyPr wrap="none" rtlCol="0">
                <a:spAutoFit/>
              </a:bodyPr>
              <a:lstStyle/>
              <a:p>
                <a:r>
                  <a:rPr lang="en-US" sz="1400" i="1" dirty="0"/>
                  <a:t>Superficial layer light</a:t>
                </a:r>
              </a:p>
            </p:txBody>
          </p:sp>
        </p:grpSp>
      </p:grpSp>
      <p:sp>
        <p:nvSpPr>
          <p:cNvPr id="14" name="TextBox 13"/>
          <p:cNvSpPr txBox="1"/>
          <p:nvPr/>
        </p:nvSpPr>
        <p:spPr>
          <a:xfrm>
            <a:off x="8399738" y="4447713"/>
            <a:ext cx="2386632" cy="646331"/>
          </a:xfrm>
          <a:prstGeom prst="rect">
            <a:avLst/>
          </a:prstGeom>
          <a:noFill/>
        </p:spPr>
        <p:txBody>
          <a:bodyPr wrap="square" rtlCol="0">
            <a:spAutoFit/>
          </a:bodyPr>
          <a:lstStyle/>
          <a:p>
            <a:r>
              <a:rPr lang="en-US" dirty="0"/>
              <a:t>Increased output is selectively in layer V</a:t>
            </a:r>
          </a:p>
        </p:txBody>
      </p:sp>
      <p:sp>
        <p:nvSpPr>
          <p:cNvPr id="15" name="TextBox 14"/>
          <p:cNvSpPr txBox="1"/>
          <p:nvPr/>
        </p:nvSpPr>
        <p:spPr>
          <a:xfrm>
            <a:off x="4011283" y="6278967"/>
            <a:ext cx="4097547" cy="246221"/>
          </a:xfrm>
          <a:prstGeom prst="rect">
            <a:avLst/>
          </a:prstGeom>
          <a:noFill/>
        </p:spPr>
        <p:txBody>
          <a:bodyPr wrap="square" rtlCol="0">
            <a:spAutoFit/>
          </a:bodyPr>
          <a:lstStyle/>
          <a:p>
            <a:r>
              <a:rPr lang="en-US" sz="1000" i="1" dirty="0" err="1">
                <a:solidFill>
                  <a:schemeClr val="tx1">
                    <a:lumMod val="50000"/>
                    <a:lumOff val="50000"/>
                  </a:schemeClr>
                </a:solidFill>
              </a:rPr>
              <a:t>Ekanem</a:t>
            </a:r>
            <a:r>
              <a:rPr lang="en-US" sz="1000" i="1" dirty="0">
                <a:solidFill>
                  <a:schemeClr val="tx1">
                    <a:lumMod val="50000"/>
                    <a:lumOff val="50000"/>
                  </a:schemeClr>
                </a:solidFill>
              </a:rPr>
              <a:t>, Reed, Weston &amp; Jacobs (2019) </a:t>
            </a:r>
            <a:r>
              <a:rPr lang="en-US" sz="1000" i="1" dirty="0" err="1">
                <a:solidFill>
                  <a:schemeClr val="tx1">
                    <a:lumMod val="50000"/>
                    <a:lumOff val="50000"/>
                  </a:schemeClr>
                </a:solidFill>
              </a:rPr>
              <a:t>Epilepsia</a:t>
            </a:r>
            <a:r>
              <a:rPr lang="en-US" sz="1000" i="1" dirty="0">
                <a:solidFill>
                  <a:schemeClr val="tx1">
                    <a:lumMod val="50000"/>
                    <a:lumOff val="50000"/>
                  </a:schemeClr>
                </a:solidFill>
              </a:rPr>
              <a:t> Open, 4: 334.</a:t>
            </a:r>
          </a:p>
        </p:txBody>
      </p:sp>
    </p:spTree>
    <p:extLst>
      <p:ext uri="{BB962C8B-B14F-4D97-AF65-F5344CB8AC3E}">
        <p14:creationId xmlns:p14="http://schemas.microsoft.com/office/powerpoint/2010/main" val="1597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can activation of SS interneurons initiate epileptiform activity?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751" t="22006" r="23171" b="21683"/>
          <a:stretch/>
        </p:blipFill>
        <p:spPr>
          <a:xfrm>
            <a:off x="3027306" y="1331650"/>
            <a:ext cx="5876997" cy="4589756"/>
          </a:xfrm>
          <a:prstGeom prst="rect">
            <a:avLst/>
          </a:prstGeom>
        </p:spPr>
      </p:pic>
      <p:sp>
        <p:nvSpPr>
          <p:cNvPr id="5" name="TextBox 4"/>
          <p:cNvSpPr txBox="1"/>
          <p:nvPr/>
        </p:nvSpPr>
        <p:spPr>
          <a:xfrm>
            <a:off x="2663301" y="1571347"/>
            <a:ext cx="928459" cy="369332"/>
          </a:xfrm>
          <a:prstGeom prst="rect">
            <a:avLst/>
          </a:prstGeom>
          <a:noFill/>
        </p:spPr>
        <p:txBody>
          <a:bodyPr wrap="none" rtlCol="0">
            <a:spAutoFit/>
          </a:bodyPr>
          <a:lstStyle/>
          <a:p>
            <a:r>
              <a:rPr lang="en-US" dirty="0">
                <a:solidFill>
                  <a:srgbClr val="02029A"/>
                </a:solidFill>
              </a:rPr>
              <a:t>Control</a:t>
            </a:r>
          </a:p>
        </p:txBody>
      </p:sp>
      <p:sp>
        <p:nvSpPr>
          <p:cNvPr id="6" name="TextBox 5"/>
          <p:cNvSpPr txBox="1"/>
          <p:nvPr/>
        </p:nvSpPr>
        <p:spPr>
          <a:xfrm>
            <a:off x="2894133" y="1844789"/>
            <a:ext cx="697627" cy="369332"/>
          </a:xfrm>
          <a:prstGeom prst="rect">
            <a:avLst/>
          </a:prstGeom>
          <a:noFill/>
        </p:spPr>
        <p:txBody>
          <a:bodyPr wrap="none" rtlCol="0">
            <a:spAutoFit/>
          </a:bodyPr>
          <a:lstStyle/>
          <a:p>
            <a:r>
              <a:rPr lang="en-US" dirty="0">
                <a:solidFill>
                  <a:srgbClr val="C80000"/>
                </a:solidFill>
              </a:rPr>
              <a:t>PMR</a:t>
            </a:r>
          </a:p>
        </p:txBody>
      </p:sp>
      <p:sp>
        <p:nvSpPr>
          <p:cNvPr id="7" name="TextBox 6"/>
          <p:cNvSpPr txBox="1"/>
          <p:nvPr/>
        </p:nvSpPr>
        <p:spPr>
          <a:xfrm rot="16200000">
            <a:off x="3407920" y="5026241"/>
            <a:ext cx="928459" cy="369332"/>
          </a:xfrm>
          <a:prstGeom prst="rect">
            <a:avLst/>
          </a:prstGeom>
          <a:noFill/>
        </p:spPr>
        <p:txBody>
          <a:bodyPr wrap="none" rtlCol="0">
            <a:spAutoFit/>
          </a:bodyPr>
          <a:lstStyle/>
          <a:p>
            <a:r>
              <a:rPr lang="en-US" dirty="0">
                <a:solidFill>
                  <a:srgbClr val="02029A"/>
                </a:solidFill>
              </a:rPr>
              <a:t>Control</a:t>
            </a:r>
          </a:p>
        </p:txBody>
      </p:sp>
      <p:sp>
        <p:nvSpPr>
          <p:cNvPr id="8" name="TextBox 7"/>
          <p:cNvSpPr txBox="1"/>
          <p:nvPr/>
        </p:nvSpPr>
        <p:spPr>
          <a:xfrm rot="16200000">
            <a:off x="3927927" y="5026241"/>
            <a:ext cx="697627" cy="369332"/>
          </a:xfrm>
          <a:prstGeom prst="rect">
            <a:avLst/>
          </a:prstGeom>
          <a:noFill/>
        </p:spPr>
        <p:txBody>
          <a:bodyPr wrap="none" rtlCol="0">
            <a:spAutoFit/>
          </a:bodyPr>
          <a:lstStyle/>
          <a:p>
            <a:r>
              <a:rPr lang="en-US" dirty="0">
                <a:solidFill>
                  <a:schemeClr val="bg1"/>
                </a:solidFill>
              </a:rPr>
              <a:t>PMR</a:t>
            </a:r>
          </a:p>
        </p:txBody>
      </p:sp>
    </p:spTree>
    <p:extLst>
      <p:ext uri="{BB962C8B-B14F-4D97-AF65-F5344CB8AC3E}">
        <p14:creationId xmlns:p14="http://schemas.microsoft.com/office/powerpoint/2010/main" val="24832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835" y="850667"/>
            <a:ext cx="4105664" cy="581864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115" y="3713089"/>
            <a:ext cx="426721" cy="609601"/>
          </a:xfrm>
          <a:prstGeom prst="rect">
            <a:avLst/>
          </a:prstGeom>
        </p:spPr>
      </p:pic>
      <p:sp>
        <p:nvSpPr>
          <p:cNvPr id="2" name="Title 1"/>
          <p:cNvSpPr>
            <a:spLocks noGrp="1"/>
          </p:cNvSpPr>
          <p:nvPr>
            <p:ph type="title"/>
          </p:nvPr>
        </p:nvSpPr>
        <p:spPr/>
        <p:txBody>
          <a:bodyPr/>
          <a:lstStyle/>
          <a:p>
            <a:r>
              <a:rPr lang="en-US" dirty="0"/>
              <a:t>Why would increasing SS inhibition produce network excitation?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42" y="850667"/>
            <a:ext cx="5934468" cy="58491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358" y="3084692"/>
            <a:ext cx="3057150" cy="27127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911" y="2763901"/>
            <a:ext cx="201168" cy="188062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5447" y="1578769"/>
            <a:ext cx="1700787" cy="4925578"/>
          </a:xfrm>
          <a:prstGeom prst="rect">
            <a:avLst/>
          </a:prstGeom>
        </p:spPr>
      </p:pic>
    </p:spTree>
    <p:extLst>
      <p:ext uri="{BB962C8B-B14F-4D97-AF65-F5344CB8AC3E}">
        <p14:creationId xmlns:p14="http://schemas.microsoft.com/office/powerpoint/2010/main" val="24324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Epilepsy:  Clinical Basics</a:t>
            </a:r>
          </a:p>
        </p:txBody>
      </p:sp>
      <p:sp>
        <p:nvSpPr>
          <p:cNvPr id="3" name="TextBox 2"/>
          <p:cNvSpPr txBox="1"/>
          <p:nvPr/>
        </p:nvSpPr>
        <p:spPr>
          <a:xfrm>
            <a:off x="304800" y="819571"/>
            <a:ext cx="11715750"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515151"/>
                </a:solidFill>
              </a:rPr>
              <a:t>Epilepsy is a </a:t>
            </a:r>
            <a:r>
              <a:rPr lang="en-US" dirty="0">
                <a:solidFill>
                  <a:srgbClr val="5B7E1C"/>
                </a:solidFill>
              </a:rPr>
              <a:t>syndrome</a:t>
            </a:r>
            <a:r>
              <a:rPr lang="en-US" dirty="0">
                <a:solidFill>
                  <a:srgbClr val="515151"/>
                </a:solidFill>
              </a:rPr>
              <a:t> because the same behavioral (and neural) symptoms arise from different disease causes</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a:solidFill>
                  <a:srgbClr val="515151"/>
                </a:solidFill>
              </a:rPr>
              <a:t>It is defined by </a:t>
            </a:r>
            <a:r>
              <a:rPr lang="en-US" dirty="0">
                <a:solidFill>
                  <a:srgbClr val="CB6868"/>
                </a:solidFill>
              </a:rPr>
              <a:t>recurrent</a:t>
            </a:r>
            <a:r>
              <a:rPr lang="en-US" dirty="0">
                <a:solidFill>
                  <a:srgbClr val="515151"/>
                </a:solidFill>
              </a:rPr>
              <a:t> seizures, caused by sudden </a:t>
            </a:r>
            <a:r>
              <a:rPr lang="en-US" dirty="0">
                <a:solidFill>
                  <a:srgbClr val="9C5252"/>
                </a:solidFill>
              </a:rPr>
              <a:t>synchronous</a:t>
            </a:r>
            <a:r>
              <a:rPr lang="en-US" dirty="0">
                <a:solidFill>
                  <a:srgbClr val="515151"/>
                </a:solidFill>
              </a:rPr>
              <a:t> electrical activity in the brain</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a:solidFill>
                  <a:srgbClr val="515151"/>
                </a:solidFill>
              </a:rPr>
              <a:t>Identified specifically on EEG because there are pseudo-seizures</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a:solidFill>
                  <a:srgbClr val="515151"/>
                </a:solidFill>
              </a:rPr>
              <a:t>Incidence is 1-3% worldwide with higher incidence in developing countries, the  most common neurological disease, </a:t>
            </a:r>
            <a:r>
              <a:rPr lang="en-US" dirty="0">
                <a:solidFill>
                  <a:srgbClr val="234271"/>
                </a:solidFill>
              </a:rPr>
              <a:t>65 million people worldwide</a:t>
            </a:r>
            <a:r>
              <a:rPr lang="en-US" dirty="0">
                <a:solidFill>
                  <a:srgbClr val="515151"/>
                </a:solidFill>
              </a:rPr>
              <a:t>.  Incidence of seizure is 10% lifetime risk. (World Health Organization)</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a:solidFill>
                  <a:srgbClr val="515151"/>
                </a:solidFill>
              </a:rPr>
              <a:t>It is a costly disease because it is </a:t>
            </a:r>
            <a:r>
              <a:rPr lang="en-US" dirty="0"/>
              <a:t>chronic</a:t>
            </a:r>
            <a:r>
              <a:rPr lang="en-US" dirty="0">
                <a:solidFill>
                  <a:srgbClr val="515151"/>
                </a:solidFill>
              </a:rPr>
              <a:t> and for many patients that have seizures controlled by medications, at different times in their lives, stress, aging, or for other spontaneous and unknown reasons, the medications may cease being effective.  It takes weeks to determine if a new medication will reduce seizures.  Some patients are on 4 or more drugs.</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a:solidFill>
                  <a:srgbClr val="515151"/>
                </a:solidFill>
              </a:rPr>
              <a:t>~</a:t>
            </a:r>
            <a:r>
              <a:rPr lang="en-US" u="sng" dirty="0">
                <a:solidFill>
                  <a:srgbClr val="E68422"/>
                </a:solidFill>
              </a:rPr>
              <a:t>1/3 of patients</a:t>
            </a:r>
            <a:r>
              <a:rPr lang="en-US" dirty="0">
                <a:solidFill>
                  <a:srgbClr val="E68422"/>
                </a:solidFill>
              </a:rPr>
              <a:t> </a:t>
            </a:r>
            <a:r>
              <a:rPr lang="en-US" dirty="0">
                <a:solidFill>
                  <a:srgbClr val="515151"/>
                </a:solidFill>
              </a:rPr>
              <a:t>are not well controlled by medications or other treatments (surgery, diet, stimulators)</a:t>
            </a:r>
          </a:p>
          <a:p>
            <a:pPr marL="285750" indent="-285750">
              <a:buFont typeface="Arial" panose="020B0604020202020204" pitchFamily="34" charset="0"/>
              <a:buChar char="•"/>
            </a:pPr>
            <a:endParaRPr lang="en-US" dirty="0">
              <a:solidFill>
                <a:srgbClr val="515151"/>
              </a:solidFill>
            </a:endParaRPr>
          </a:p>
          <a:p>
            <a:pPr marL="285750" indent="-285750">
              <a:buFont typeface="Arial" panose="020B0604020202020204" pitchFamily="34" charset="0"/>
              <a:buChar char="•"/>
            </a:pPr>
            <a:r>
              <a:rPr lang="en-US" dirty="0" err="1">
                <a:solidFill>
                  <a:srgbClr val="299ED9"/>
                </a:solidFill>
              </a:rPr>
              <a:t>Epileptogenesis</a:t>
            </a:r>
            <a:r>
              <a:rPr lang="en-US" dirty="0">
                <a:solidFill>
                  <a:srgbClr val="515151"/>
                </a:solidFill>
              </a:rPr>
              <a:t> – more commonly studied, is the </a:t>
            </a:r>
            <a:r>
              <a:rPr lang="en-US" altLang="en-US" dirty="0">
                <a:solidFill>
                  <a:srgbClr val="515151"/>
                </a:solidFill>
              </a:rPr>
              <a:t>sequence of events that converts a normal neuronal network into a </a:t>
            </a:r>
            <a:r>
              <a:rPr lang="en-US" altLang="en-US" dirty="0" err="1">
                <a:solidFill>
                  <a:srgbClr val="299ED9"/>
                </a:solidFill>
              </a:rPr>
              <a:t>hyperexcitable</a:t>
            </a:r>
            <a:r>
              <a:rPr lang="en-US" altLang="en-US" dirty="0">
                <a:solidFill>
                  <a:srgbClr val="299ED9"/>
                </a:solidFill>
              </a:rPr>
              <a:t> network</a:t>
            </a:r>
            <a:r>
              <a:rPr lang="en-US" altLang="en-US" dirty="0">
                <a:solidFill>
                  <a:srgbClr val="515151"/>
                </a:solidFill>
              </a:rPr>
              <a:t>, with an increased propensity for seizure or seizure-like activity.</a:t>
            </a:r>
            <a:endParaRPr lang="en-US" dirty="0">
              <a:solidFill>
                <a:srgbClr val="515151"/>
              </a:solidFill>
            </a:endParaRPr>
          </a:p>
        </p:txBody>
      </p:sp>
    </p:spTree>
    <p:extLst>
      <p:ext uri="{BB962C8B-B14F-4D97-AF65-F5344CB8AC3E}">
        <p14:creationId xmlns:p14="http://schemas.microsoft.com/office/powerpoint/2010/main" val="2561982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selectively activate the SS interneurons in vivo?</a:t>
            </a:r>
          </a:p>
        </p:txBody>
      </p:sp>
      <p:grpSp>
        <p:nvGrpSpPr>
          <p:cNvPr id="36" name="Group 35"/>
          <p:cNvGrpSpPr/>
          <p:nvPr/>
        </p:nvGrpSpPr>
        <p:grpSpPr>
          <a:xfrm rot="-5400000">
            <a:off x="6633492" y="3130377"/>
            <a:ext cx="5940839" cy="1219345"/>
            <a:chOff x="9585785" y="1645558"/>
            <a:chExt cx="5940839" cy="1219345"/>
          </a:xfrm>
        </p:grpSpPr>
        <p:grpSp>
          <p:nvGrpSpPr>
            <p:cNvPr id="35" name="Group 34"/>
            <p:cNvGrpSpPr/>
            <p:nvPr/>
          </p:nvGrpSpPr>
          <p:grpSpPr>
            <a:xfrm>
              <a:off x="9585785" y="1737105"/>
              <a:ext cx="5940839" cy="1127798"/>
              <a:chOff x="9585785" y="1737105"/>
              <a:chExt cx="5940839" cy="1127798"/>
            </a:xfrm>
          </p:grpSpPr>
          <p:grpSp>
            <p:nvGrpSpPr>
              <p:cNvPr id="20" name="Group 168"/>
              <p:cNvGrpSpPr>
                <a:grpSpLocks/>
              </p:cNvGrpSpPr>
              <p:nvPr/>
            </p:nvGrpSpPr>
            <p:grpSpPr bwMode="auto">
              <a:xfrm>
                <a:off x="9585785" y="2039403"/>
                <a:ext cx="5241925" cy="825500"/>
                <a:chOff x="459" y="654"/>
                <a:chExt cx="3302" cy="520"/>
              </a:xfrm>
            </p:grpSpPr>
            <p:sp>
              <p:nvSpPr>
                <p:cNvPr id="21" name="Text Box 161"/>
                <p:cNvSpPr txBox="1">
                  <a:spLocks noChangeArrowheads="1"/>
                </p:cNvSpPr>
                <p:nvPr/>
              </p:nvSpPr>
              <p:spPr bwMode="auto">
                <a:xfrm>
                  <a:off x="459" y="829"/>
                  <a:ext cx="875" cy="194"/>
                </a:xfrm>
                <a:prstGeom prst="rect">
                  <a:avLst/>
                </a:prstGeom>
                <a:noFill/>
                <a:ln w="9525">
                  <a:noFill/>
                  <a:miter lim="800000"/>
                  <a:headEnd/>
                  <a:tailEnd/>
                </a:ln>
                <a:effectLst/>
              </p:spPr>
              <p:txBody>
                <a:bodyPr wrap="none">
                  <a:spAutoFit/>
                </a:bodyPr>
                <a:lstStyle/>
                <a:p>
                  <a:r>
                    <a:rPr lang="en-US" sz="1400" dirty="0">
                      <a:solidFill>
                        <a:srgbClr val="0000FF"/>
                      </a:solidFill>
                    </a:rPr>
                    <a:t>Group I mGluR</a:t>
                  </a:r>
                </a:p>
              </p:txBody>
            </p:sp>
            <p:sp>
              <p:nvSpPr>
                <p:cNvPr id="22" name="Line 162"/>
                <p:cNvSpPr>
                  <a:spLocks noChangeShapeType="1"/>
                </p:cNvSpPr>
                <p:nvPr/>
              </p:nvSpPr>
              <p:spPr bwMode="auto">
                <a:xfrm flipV="1">
                  <a:off x="1289" y="768"/>
                  <a:ext cx="302" cy="128"/>
                </a:xfrm>
                <a:prstGeom prst="line">
                  <a:avLst/>
                </a:prstGeom>
                <a:noFill/>
                <a:ln w="9525">
                  <a:solidFill>
                    <a:srgbClr val="0000FF"/>
                  </a:solidFill>
                  <a:round/>
                  <a:headEnd/>
                  <a:tailEnd type="triangle" w="med" len="med"/>
                </a:ln>
                <a:effectLst/>
              </p:spPr>
              <p:txBody>
                <a:bodyPr/>
                <a:lstStyle/>
                <a:p>
                  <a:endParaRPr lang="en-US"/>
                </a:p>
              </p:txBody>
            </p:sp>
            <p:sp>
              <p:nvSpPr>
                <p:cNvPr id="23" name="Line 163"/>
                <p:cNvSpPr>
                  <a:spLocks noChangeShapeType="1"/>
                </p:cNvSpPr>
                <p:nvPr/>
              </p:nvSpPr>
              <p:spPr bwMode="auto">
                <a:xfrm>
                  <a:off x="1289" y="947"/>
                  <a:ext cx="302" cy="128"/>
                </a:xfrm>
                <a:prstGeom prst="line">
                  <a:avLst/>
                </a:prstGeom>
                <a:noFill/>
                <a:ln w="9525">
                  <a:solidFill>
                    <a:srgbClr val="0000FF"/>
                  </a:solidFill>
                  <a:round/>
                  <a:headEnd/>
                  <a:tailEnd type="triangle" w="med" len="med"/>
                </a:ln>
                <a:effectLst/>
              </p:spPr>
              <p:txBody>
                <a:bodyPr/>
                <a:lstStyle/>
                <a:p>
                  <a:endParaRPr lang="en-US"/>
                </a:p>
              </p:txBody>
            </p:sp>
            <p:sp>
              <p:nvSpPr>
                <p:cNvPr id="24" name="Text Box 164"/>
                <p:cNvSpPr txBox="1">
                  <a:spLocks noChangeArrowheads="1"/>
                </p:cNvSpPr>
                <p:nvPr/>
              </p:nvSpPr>
              <p:spPr bwMode="auto">
                <a:xfrm>
                  <a:off x="1544" y="655"/>
                  <a:ext cx="530" cy="194"/>
                </a:xfrm>
                <a:prstGeom prst="rect">
                  <a:avLst/>
                </a:prstGeom>
                <a:noFill/>
                <a:ln w="9525">
                  <a:noFill/>
                  <a:miter lim="800000"/>
                  <a:headEnd/>
                  <a:tailEnd/>
                </a:ln>
                <a:effectLst/>
              </p:spPr>
              <p:txBody>
                <a:bodyPr wrap="none">
                  <a:spAutoFit/>
                </a:bodyPr>
                <a:lstStyle/>
                <a:p>
                  <a:r>
                    <a:rPr lang="en-US" sz="1400" dirty="0">
                      <a:solidFill>
                        <a:srgbClr val="0000FF"/>
                      </a:solidFill>
                    </a:rPr>
                    <a:t>mGluR1</a:t>
                  </a:r>
                </a:p>
              </p:txBody>
            </p:sp>
            <p:sp>
              <p:nvSpPr>
                <p:cNvPr id="25" name="Text Box 165"/>
                <p:cNvSpPr txBox="1">
                  <a:spLocks noChangeArrowheads="1"/>
                </p:cNvSpPr>
                <p:nvPr/>
              </p:nvSpPr>
              <p:spPr bwMode="auto">
                <a:xfrm>
                  <a:off x="1544" y="980"/>
                  <a:ext cx="530" cy="194"/>
                </a:xfrm>
                <a:prstGeom prst="rect">
                  <a:avLst/>
                </a:prstGeom>
                <a:noFill/>
                <a:ln w="9525">
                  <a:noFill/>
                  <a:miter lim="800000"/>
                  <a:headEnd/>
                  <a:tailEnd/>
                </a:ln>
                <a:effectLst/>
              </p:spPr>
              <p:txBody>
                <a:bodyPr wrap="none">
                  <a:spAutoFit/>
                </a:bodyPr>
                <a:lstStyle/>
                <a:p>
                  <a:r>
                    <a:rPr lang="en-US" sz="1400">
                      <a:solidFill>
                        <a:srgbClr val="0000FF"/>
                      </a:solidFill>
                    </a:rPr>
                    <a:t>mGluR5</a:t>
                  </a:r>
                </a:p>
              </p:txBody>
            </p:sp>
            <p:sp>
              <p:nvSpPr>
                <p:cNvPr id="26" name="Text Box 166"/>
                <p:cNvSpPr txBox="1">
                  <a:spLocks noChangeArrowheads="1"/>
                </p:cNvSpPr>
                <p:nvPr/>
              </p:nvSpPr>
              <p:spPr bwMode="auto">
                <a:xfrm>
                  <a:off x="1965" y="654"/>
                  <a:ext cx="974" cy="194"/>
                </a:xfrm>
                <a:prstGeom prst="rect">
                  <a:avLst/>
                </a:prstGeom>
                <a:noFill/>
                <a:ln w="9525">
                  <a:noFill/>
                  <a:miter lim="800000"/>
                  <a:headEnd/>
                  <a:tailEnd/>
                </a:ln>
                <a:effectLst/>
              </p:spPr>
              <p:txBody>
                <a:bodyPr wrap="none">
                  <a:spAutoFit/>
                </a:bodyPr>
                <a:lstStyle/>
                <a:p>
                  <a:r>
                    <a:rPr lang="en-US" sz="1400"/>
                    <a:t>- on Interneurons</a:t>
                  </a:r>
                </a:p>
              </p:txBody>
            </p:sp>
            <p:sp>
              <p:nvSpPr>
                <p:cNvPr id="27" name="Text Box 167"/>
                <p:cNvSpPr txBox="1">
                  <a:spLocks noChangeArrowheads="1"/>
                </p:cNvSpPr>
                <p:nvPr/>
              </p:nvSpPr>
              <p:spPr bwMode="auto">
                <a:xfrm>
                  <a:off x="2009" y="969"/>
                  <a:ext cx="1752" cy="194"/>
                </a:xfrm>
                <a:prstGeom prst="rect">
                  <a:avLst/>
                </a:prstGeom>
                <a:noFill/>
                <a:ln w="9525">
                  <a:noFill/>
                  <a:miter lim="800000"/>
                  <a:headEnd/>
                  <a:tailEnd/>
                </a:ln>
                <a:effectLst/>
              </p:spPr>
              <p:txBody>
                <a:bodyPr wrap="none">
                  <a:spAutoFit/>
                </a:bodyPr>
                <a:lstStyle/>
                <a:p>
                  <a:r>
                    <a:rPr lang="en-US" sz="1400" dirty="0"/>
                    <a:t>- Primarily on Pyramidal neurons</a:t>
                  </a:r>
                </a:p>
              </p:txBody>
            </p:sp>
          </p:grpSp>
          <p:sp>
            <p:nvSpPr>
              <p:cNvPr id="28" name="Text Box 169"/>
              <p:cNvSpPr txBox="1">
                <a:spLocks noChangeArrowheads="1"/>
              </p:cNvSpPr>
              <p:nvPr/>
            </p:nvSpPr>
            <p:spPr bwMode="auto">
              <a:xfrm>
                <a:off x="13406987" y="2067305"/>
                <a:ext cx="703782" cy="307777"/>
              </a:xfrm>
              <a:prstGeom prst="rect">
                <a:avLst/>
              </a:prstGeom>
              <a:noFill/>
              <a:ln w="9525">
                <a:noFill/>
                <a:miter lim="800000"/>
                <a:headEnd/>
                <a:tailEnd/>
              </a:ln>
              <a:effectLst/>
            </p:spPr>
            <p:txBody>
              <a:bodyPr wrap="none">
                <a:spAutoFit/>
              </a:bodyPr>
              <a:lstStyle/>
              <a:p>
                <a:r>
                  <a:rPr lang="en-US" sz="1400" dirty="0">
                    <a:solidFill>
                      <a:srgbClr val="990099"/>
                    </a:solidFill>
                  </a:rPr>
                  <a:t>- AIDA</a:t>
                </a:r>
              </a:p>
            </p:txBody>
          </p:sp>
          <p:sp>
            <p:nvSpPr>
              <p:cNvPr id="29" name="Text Box 170"/>
              <p:cNvSpPr txBox="1">
                <a:spLocks noChangeArrowheads="1"/>
              </p:cNvSpPr>
              <p:nvPr/>
            </p:nvSpPr>
            <p:spPr bwMode="auto">
              <a:xfrm>
                <a:off x="13470897" y="1737105"/>
                <a:ext cx="1888402" cy="307777"/>
              </a:xfrm>
              <a:prstGeom prst="rect">
                <a:avLst/>
              </a:prstGeom>
              <a:noFill/>
              <a:ln w="9525">
                <a:noFill/>
                <a:miter lim="800000"/>
                <a:headEnd/>
                <a:tailEnd/>
              </a:ln>
              <a:effectLst/>
            </p:spPr>
            <p:txBody>
              <a:bodyPr wrap="none">
                <a:spAutoFit/>
              </a:bodyPr>
              <a:lstStyle/>
              <a:p>
                <a:r>
                  <a:rPr lang="en-US" sz="1400" u="sng" dirty="0">
                    <a:solidFill>
                      <a:srgbClr val="990099"/>
                    </a:solidFill>
                  </a:rPr>
                  <a:t>Selective Antagonists</a:t>
                </a:r>
              </a:p>
            </p:txBody>
          </p:sp>
          <p:sp>
            <p:nvSpPr>
              <p:cNvPr id="30" name="Text Box 171"/>
              <p:cNvSpPr txBox="1">
                <a:spLocks noChangeArrowheads="1"/>
              </p:cNvSpPr>
              <p:nvPr/>
            </p:nvSpPr>
            <p:spPr bwMode="auto">
              <a:xfrm>
                <a:off x="14723199" y="2524550"/>
                <a:ext cx="803425" cy="307777"/>
              </a:xfrm>
              <a:prstGeom prst="rect">
                <a:avLst/>
              </a:prstGeom>
              <a:noFill/>
              <a:ln w="9525">
                <a:noFill/>
                <a:miter lim="800000"/>
                <a:headEnd/>
                <a:tailEnd/>
              </a:ln>
              <a:effectLst/>
            </p:spPr>
            <p:txBody>
              <a:bodyPr wrap="none">
                <a:spAutoFit/>
              </a:bodyPr>
              <a:lstStyle/>
              <a:p>
                <a:r>
                  <a:rPr lang="en-US" sz="1400" dirty="0">
                    <a:solidFill>
                      <a:srgbClr val="990099"/>
                    </a:solidFill>
                  </a:rPr>
                  <a:t>- MPEP</a:t>
                </a:r>
              </a:p>
            </p:txBody>
          </p:sp>
        </p:grpSp>
        <p:sp>
          <p:nvSpPr>
            <p:cNvPr id="31" name="Text Box 172"/>
            <p:cNvSpPr txBox="1">
              <a:spLocks noChangeArrowheads="1"/>
            </p:cNvSpPr>
            <p:nvPr/>
          </p:nvSpPr>
          <p:spPr bwMode="auto">
            <a:xfrm>
              <a:off x="10675097" y="1645558"/>
              <a:ext cx="2130711" cy="307777"/>
            </a:xfrm>
            <a:prstGeom prst="rect">
              <a:avLst/>
            </a:prstGeom>
            <a:noFill/>
            <a:ln w="9525">
              <a:noFill/>
              <a:miter lim="800000"/>
              <a:headEnd/>
              <a:tailEnd/>
            </a:ln>
            <a:effectLst/>
          </p:spPr>
          <p:txBody>
            <a:bodyPr wrap="none">
              <a:spAutoFit/>
            </a:bodyPr>
            <a:lstStyle/>
            <a:p>
              <a:r>
                <a:rPr lang="en-US" sz="1400" i="1" dirty="0">
                  <a:solidFill>
                    <a:srgbClr val="33CC33"/>
                  </a:solidFill>
                </a:rPr>
                <a:t>DHPG = Group I agonist</a:t>
              </a:r>
            </a:p>
          </p:txBody>
        </p:sp>
      </p:grpSp>
      <p:grpSp>
        <p:nvGrpSpPr>
          <p:cNvPr id="37" name="Group 36"/>
          <p:cNvGrpSpPr/>
          <p:nvPr/>
        </p:nvGrpSpPr>
        <p:grpSpPr>
          <a:xfrm>
            <a:off x="1963883" y="1230859"/>
            <a:ext cx="5868436" cy="4956462"/>
            <a:chOff x="145474" y="1049483"/>
            <a:chExt cx="5868436" cy="4956462"/>
          </a:xfrm>
        </p:grpSpPr>
        <p:sp>
          <p:nvSpPr>
            <p:cNvPr id="33" name="Rectangle 32"/>
            <p:cNvSpPr/>
            <p:nvPr/>
          </p:nvSpPr>
          <p:spPr>
            <a:xfrm>
              <a:off x="145474" y="1049483"/>
              <a:ext cx="5868436" cy="4956462"/>
            </a:xfrm>
            <a:prstGeom prst="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226794" y="1133601"/>
              <a:ext cx="5682341" cy="4785631"/>
              <a:chOff x="2707150" y="1365791"/>
              <a:chExt cx="5682341" cy="4785631"/>
            </a:xfrm>
          </p:grpSpPr>
          <p:pic>
            <p:nvPicPr>
              <p:cNvPr id="4" name="Picture 2"/>
              <p:cNvPicPr>
                <a:picLocks noChangeAspect="1" noChangeArrowheads="1"/>
              </p:cNvPicPr>
              <p:nvPr/>
            </p:nvPicPr>
            <p:blipFill>
              <a:blip r:embed="rId2" cstate="print"/>
              <a:srcRect l="5097"/>
              <a:stretch>
                <a:fillRect/>
              </a:stretch>
            </p:blipFill>
            <p:spPr bwMode="auto">
              <a:xfrm>
                <a:off x="2768608" y="1365791"/>
                <a:ext cx="4754789" cy="97155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t="22064" b="24240"/>
              <a:stretch>
                <a:fillRect/>
              </a:stretch>
            </p:blipFill>
            <p:spPr bwMode="auto">
              <a:xfrm>
                <a:off x="6324605" y="2326910"/>
                <a:ext cx="1219200" cy="537029"/>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2707150" y="2343465"/>
                <a:ext cx="2619375" cy="1628775"/>
              </a:xfrm>
              <a:prstGeom prst="rect">
                <a:avLst/>
              </a:prstGeom>
              <a:noFill/>
              <a:ln w="9525">
                <a:noFill/>
                <a:miter lim="800000"/>
                <a:headEnd/>
                <a:tailEnd/>
              </a:ln>
              <a:effectLst/>
            </p:spPr>
          </p:pic>
          <p:grpSp>
            <p:nvGrpSpPr>
              <p:cNvPr id="7" name="Group 6"/>
              <p:cNvGrpSpPr/>
              <p:nvPr/>
            </p:nvGrpSpPr>
            <p:grpSpPr>
              <a:xfrm>
                <a:off x="2783122" y="3923480"/>
                <a:ext cx="2629581" cy="2227942"/>
                <a:chOff x="2046514" y="3918857"/>
                <a:chExt cx="2629581" cy="2227942"/>
              </a:xfrm>
            </p:grpSpPr>
            <p:pic>
              <p:nvPicPr>
                <p:cNvPr id="8" name="Picture 5"/>
                <p:cNvPicPr>
                  <a:picLocks noChangeAspect="1" noChangeArrowheads="1"/>
                </p:cNvPicPr>
                <p:nvPr/>
              </p:nvPicPr>
              <p:blipFill>
                <a:blip r:embed="rId5" cstate="print"/>
                <a:srcRect l="3808" t="4252"/>
                <a:stretch>
                  <a:fillRect/>
                </a:stretch>
              </p:blipFill>
              <p:spPr bwMode="auto">
                <a:xfrm>
                  <a:off x="2046514" y="3918857"/>
                  <a:ext cx="2629581" cy="2042886"/>
                </a:xfrm>
                <a:prstGeom prst="rect">
                  <a:avLst/>
                </a:prstGeom>
                <a:noFill/>
                <a:ln w="9525">
                  <a:noFill/>
                  <a:miter lim="800000"/>
                  <a:headEnd/>
                  <a:tailEnd/>
                </a:ln>
                <a:effectLst/>
              </p:spPr>
            </p:pic>
            <p:sp>
              <p:nvSpPr>
                <p:cNvPr id="9" name="Rectangle 8"/>
                <p:cNvSpPr/>
                <p:nvPr/>
              </p:nvSpPr>
              <p:spPr>
                <a:xfrm>
                  <a:off x="2075543" y="4165600"/>
                  <a:ext cx="333828" cy="31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82801" y="5827485"/>
                  <a:ext cx="333828" cy="31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146002" y="3336408"/>
                <a:ext cx="3243489" cy="2575447"/>
                <a:chOff x="4816475" y="3425303"/>
                <a:chExt cx="3243489" cy="2575447"/>
              </a:xfrm>
            </p:grpSpPr>
            <p:pic>
              <p:nvPicPr>
                <p:cNvPr id="13" name="Picture 6"/>
                <p:cNvPicPr>
                  <a:picLocks noChangeAspect="1" noChangeArrowheads="1"/>
                </p:cNvPicPr>
                <p:nvPr/>
              </p:nvPicPr>
              <p:blipFill>
                <a:blip r:embed="rId6" cstate="print"/>
                <a:srcRect t="66463"/>
                <a:stretch>
                  <a:fillRect/>
                </a:stretch>
              </p:blipFill>
              <p:spPr bwMode="auto">
                <a:xfrm>
                  <a:off x="6728732" y="4038600"/>
                  <a:ext cx="1331232" cy="1390878"/>
                </a:xfrm>
                <a:prstGeom prst="rect">
                  <a:avLst/>
                </a:prstGeom>
                <a:noFill/>
                <a:ln w="9525">
                  <a:noFill/>
                  <a:miter lim="800000"/>
                  <a:headEnd/>
                  <a:tailEnd/>
                </a:ln>
                <a:effectLst/>
              </p:spPr>
            </p:pic>
            <p:grpSp>
              <p:nvGrpSpPr>
                <p:cNvPr id="14" name="Group 13"/>
                <p:cNvGrpSpPr/>
                <p:nvPr/>
              </p:nvGrpSpPr>
              <p:grpSpPr>
                <a:xfrm>
                  <a:off x="4816475" y="3425303"/>
                  <a:ext cx="1700439" cy="2575447"/>
                  <a:chOff x="4816475" y="3425303"/>
                  <a:chExt cx="1700439" cy="2575447"/>
                </a:xfrm>
              </p:grpSpPr>
              <p:pic>
                <p:nvPicPr>
                  <p:cNvPr id="15" name="Picture 6"/>
                  <p:cNvPicPr>
                    <a:picLocks noChangeAspect="1" noChangeArrowheads="1"/>
                  </p:cNvPicPr>
                  <p:nvPr/>
                </p:nvPicPr>
                <p:blipFill>
                  <a:blip r:embed="rId6" cstate="print"/>
                  <a:srcRect b="37901"/>
                  <a:stretch>
                    <a:fillRect/>
                  </a:stretch>
                </p:blipFill>
                <p:spPr bwMode="auto">
                  <a:xfrm>
                    <a:off x="5185682" y="3425303"/>
                    <a:ext cx="1331232" cy="2575447"/>
                  </a:xfrm>
                  <a:prstGeom prst="rect">
                    <a:avLst/>
                  </a:prstGeom>
                  <a:noFill/>
                  <a:ln w="9525">
                    <a:noFill/>
                    <a:miter lim="800000"/>
                    <a:headEnd/>
                    <a:tailEnd/>
                  </a:ln>
                  <a:effectLst/>
                </p:spPr>
              </p:pic>
              <p:pic>
                <p:nvPicPr>
                  <p:cNvPr id="16" name="Picture 7"/>
                  <p:cNvPicPr>
                    <a:picLocks noChangeAspect="1" noChangeArrowheads="1"/>
                  </p:cNvPicPr>
                  <p:nvPr/>
                </p:nvPicPr>
                <p:blipFill>
                  <a:blip r:embed="rId7" cstate="print"/>
                  <a:srcRect r="17240"/>
                  <a:stretch>
                    <a:fillRect/>
                  </a:stretch>
                </p:blipFill>
                <p:spPr bwMode="auto">
                  <a:xfrm>
                    <a:off x="4816475" y="3836081"/>
                    <a:ext cx="412750" cy="740759"/>
                  </a:xfrm>
                  <a:prstGeom prst="rect">
                    <a:avLst/>
                  </a:prstGeom>
                  <a:noFill/>
                  <a:ln w="9525">
                    <a:noFill/>
                    <a:miter lim="800000"/>
                    <a:headEnd/>
                    <a:tailEnd/>
                  </a:ln>
                  <a:effectLst/>
                </p:spPr>
              </p:pic>
              <p:sp>
                <p:nvSpPr>
                  <p:cNvPr id="17" name="Rectangle 16"/>
                  <p:cNvSpPr/>
                  <p:nvPr/>
                </p:nvSpPr>
                <p:spPr>
                  <a:xfrm>
                    <a:off x="5133975" y="4600575"/>
                    <a:ext cx="2190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TextBox 17"/>
            <p:cNvSpPr txBox="1"/>
            <p:nvPr/>
          </p:nvSpPr>
          <p:spPr>
            <a:xfrm>
              <a:off x="1810360" y="1091872"/>
              <a:ext cx="4203550" cy="307777"/>
            </a:xfrm>
            <a:prstGeom prst="rect">
              <a:avLst/>
            </a:prstGeom>
            <a:noFill/>
          </p:spPr>
          <p:txBody>
            <a:bodyPr wrap="square" rtlCol="0">
              <a:spAutoFit/>
            </a:bodyPr>
            <a:lstStyle/>
            <a:p>
              <a:r>
                <a:rPr lang="en-US" sz="1400" i="1" dirty="0">
                  <a:solidFill>
                    <a:srgbClr val="FF5050"/>
                  </a:solidFill>
                </a:rPr>
                <a:t>Through group I metabotropic glutamate receptors</a:t>
              </a:r>
            </a:p>
          </p:txBody>
        </p:sp>
        <p:sp>
          <p:nvSpPr>
            <p:cNvPr id="11" name="TextBox 10"/>
            <p:cNvSpPr txBox="1"/>
            <p:nvPr/>
          </p:nvSpPr>
          <p:spPr>
            <a:xfrm>
              <a:off x="456187" y="5608213"/>
              <a:ext cx="2962275" cy="338554"/>
            </a:xfrm>
            <a:prstGeom prst="rect">
              <a:avLst/>
            </a:prstGeom>
            <a:noFill/>
          </p:spPr>
          <p:txBody>
            <a:bodyPr wrap="square" rtlCol="0">
              <a:spAutoFit/>
            </a:bodyPr>
            <a:lstStyle/>
            <a:p>
              <a:r>
                <a:rPr lang="en-US" sz="800" i="1" dirty="0" err="1"/>
                <a:t>Beierlein</a:t>
              </a:r>
              <a:r>
                <a:rPr lang="en-US" sz="800" i="1" dirty="0"/>
                <a:t> &amp; Connors  2000  Nature Neuroscience, 3:904</a:t>
              </a:r>
            </a:p>
            <a:p>
              <a:r>
                <a:rPr lang="en-US" sz="800" i="1" dirty="0"/>
                <a:t>Long et al  2005 Journal of  Neuroscience, 25:7309.</a:t>
              </a:r>
            </a:p>
          </p:txBody>
        </p:sp>
        <p:sp>
          <p:nvSpPr>
            <p:cNvPr id="34" name="TextBox 33"/>
            <p:cNvSpPr txBox="1"/>
            <p:nvPr/>
          </p:nvSpPr>
          <p:spPr>
            <a:xfrm>
              <a:off x="4954417" y="1386759"/>
              <a:ext cx="946417" cy="307777"/>
            </a:xfrm>
            <a:prstGeom prst="rect">
              <a:avLst/>
            </a:prstGeom>
            <a:noFill/>
          </p:spPr>
          <p:txBody>
            <a:bodyPr wrap="square" rtlCol="0">
              <a:spAutoFit/>
            </a:bodyPr>
            <a:lstStyle/>
            <a:p>
              <a:r>
                <a:rPr lang="en-US" sz="1400" i="1" dirty="0">
                  <a:solidFill>
                    <a:srgbClr val="FF5050"/>
                  </a:solidFill>
                </a:rPr>
                <a:t>(</a:t>
              </a:r>
              <a:r>
                <a:rPr lang="en-US" sz="1400" i="1" dirty="0" err="1">
                  <a:solidFill>
                    <a:srgbClr val="FF5050"/>
                  </a:solidFill>
                </a:rPr>
                <a:t>mGluR</a:t>
              </a:r>
              <a:r>
                <a:rPr lang="en-US" sz="1400" i="1" dirty="0">
                  <a:solidFill>
                    <a:srgbClr val="FF5050"/>
                  </a:solidFill>
                </a:rPr>
                <a:t>)</a:t>
              </a:r>
            </a:p>
          </p:txBody>
        </p:sp>
      </p:grpSp>
    </p:spTree>
    <p:extLst>
      <p:ext uri="{BB962C8B-B14F-4D97-AF65-F5344CB8AC3E}">
        <p14:creationId xmlns:p14="http://schemas.microsoft.com/office/powerpoint/2010/main" val="61412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4F46-F9CE-47E2-950B-DFB1AF006E09}"/>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BC8D4788-27F6-4E33-A55F-529A4CA5F172}"/>
              </a:ext>
            </a:extLst>
          </p:cNvPr>
          <p:cNvSpPr txBox="1"/>
          <p:nvPr/>
        </p:nvSpPr>
        <p:spPr>
          <a:xfrm>
            <a:off x="2204815" y="1452785"/>
            <a:ext cx="7571574" cy="2308324"/>
          </a:xfrm>
          <a:prstGeom prst="rect">
            <a:avLst/>
          </a:prstGeom>
          <a:noFill/>
        </p:spPr>
        <p:txBody>
          <a:bodyPr wrap="square" rtlCol="0">
            <a:spAutoFit/>
          </a:bodyPr>
          <a:lstStyle/>
          <a:p>
            <a:r>
              <a:rPr lang="en-US" dirty="0"/>
              <a:t>We have some unpublished evidence that mGluR5 is increased in the </a:t>
            </a:r>
            <a:r>
              <a:rPr lang="en-US" dirty="0" err="1"/>
              <a:t>PMR</a:t>
            </a:r>
            <a:endParaRPr lang="en-US" dirty="0"/>
          </a:p>
          <a:p>
            <a:endParaRPr lang="en-US" dirty="0"/>
          </a:p>
          <a:p>
            <a:r>
              <a:rPr lang="en-US" dirty="0"/>
              <a:t>That mGluR5 activates SS/</a:t>
            </a:r>
            <a:r>
              <a:rPr lang="en-US" dirty="0" err="1"/>
              <a:t>LTS</a:t>
            </a:r>
            <a:r>
              <a:rPr lang="en-US" dirty="0"/>
              <a:t> interneurons in the </a:t>
            </a:r>
            <a:r>
              <a:rPr lang="en-US" dirty="0" err="1"/>
              <a:t>PMR</a:t>
            </a:r>
            <a:r>
              <a:rPr lang="en-US" dirty="0"/>
              <a:t> but not in control</a:t>
            </a:r>
          </a:p>
          <a:p>
            <a:endParaRPr lang="en-US" dirty="0"/>
          </a:p>
          <a:p>
            <a:r>
              <a:rPr lang="en-US" dirty="0"/>
              <a:t>And finally that blocking </a:t>
            </a:r>
            <a:r>
              <a:rPr lang="en-US" dirty="0" err="1"/>
              <a:t>mGluR</a:t>
            </a:r>
            <a:r>
              <a:rPr lang="en-US" dirty="0"/>
              <a:t> early in development decreases the subsequent epileptiform activity</a:t>
            </a:r>
          </a:p>
        </p:txBody>
      </p:sp>
    </p:spTree>
    <p:extLst>
      <p:ext uri="{BB962C8B-B14F-4D97-AF65-F5344CB8AC3E}">
        <p14:creationId xmlns:p14="http://schemas.microsoft.com/office/powerpoint/2010/main" val="295551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categories of neural mechanisms are active in malformed cortex</a:t>
            </a:r>
          </a:p>
        </p:txBody>
      </p:sp>
      <p:sp>
        <p:nvSpPr>
          <p:cNvPr id="3" name="Oval 14">
            <a:extLst>
              <a:ext uri="{FF2B5EF4-FFF2-40B4-BE49-F238E27FC236}">
                <a16:creationId xmlns:a16="http://schemas.microsoft.com/office/drawing/2014/main" id="{1D132136-8787-4FDD-88EA-AB8D2BCE025C}"/>
              </a:ext>
            </a:extLst>
          </p:cNvPr>
          <p:cNvSpPr>
            <a:spLocks noChangeArrowheads="1"/>
          </p:cNvSpPr>
          <p:nvPr/>
        </p:nvSpPr>
        <p:spPr bwMode="auto">
          <a:xfrm>
            <a:off x="4643437" y="3000375"/>
            <a:ext cx="2828925" cy="2867025"/>
          </a:xfrm>
          <a:prstGeom prst="ellipse">
            <a:avLst/>
          </a:prstGeom>
          <a:solidFill>
            <a:srgbClr val="99CC00">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 name="Oval 12">
            <a:extLst>
              <a:ext uri="{FF2B5EF4-FFF2-40B4-BE49-F238E27FC236}">
                <a16:creationId xmlns:a16="http://schemas.microsoft.com/office/drawing/2014/main" id="{F5C89D60-45F5-4138-8FA6-0968B5C19ADC}"/>
              </a:ext>
            </a:extLst>
          </p:cNvPr>
          <p:cNvSpPr>
            <a:spLocks noChangeArrowheads="1"/>
          </p:cNvSpPr>
          <p:nvPr/>
        </p:nvSpPr>
        <p:spPr bwMode="auto">
          <a:xfrm>
            <a:off x="3948112" y="1400175"/>
            <a:ext cx="2828925" cy="2867025"/>
          </a:xfrm>
          <a:prstGeom prst="ellipse">
            <a:avLst/>
          </a:prstGeom>
          <a:solidFill>
            <a:srgbClr val="FF0000">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 name="Oval 13">
            <a:extLst>
              <a:ext uri="{FF2B5EF4-FFF2-40B4-BE49-F238E27FC236}">
                <a16:creationId xmlns:a16="http://schemas.microsoft.com/office/drawing/2014/main" id="{BD9D8EA4-9953-4BA1-B5D4-3E1981EAA0BC}"/>
              </a:ext>
            </a:extLst>
          </p:cNvPr>
          <p:cNvSpPr>
            <a:spLocks noChangeArrowheads="1"/>
          </p:cNvSpPr>
          <p:nvPr/>
        </p:nvSpPr>
        <p:spPr bwMode="auto">
          <a:xfrm>
            <a:off x="5414962" y="1447800"/>
            <a:ext cx="2828925" cy="2867025"/>
          </a:xfrm>
          <a:prstGeom prst="ellipse">
            <a:avLst/>
          </a:prstGeom>
          <a:solidFill>
            <a:srgbClr val="1E17ED">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 name="Text Box 8">
            <a:extLst>
              <a:ext uri="{FF2B5EF4-FFF2-40B4-BE49-F238E27FC236}">
                <a16:creationId xmlns:a16="http://schemas.microsoft.com/office/drawing/2014/main" id="{49EB3C85-630F-468B-BC48-D3615EDD05C9}"/>
              </a:ext>
            </a:extLst>
          </p:cNvPr>
          <p:cNvSpPr txBox="1">
            <a:spLocks noChangeArrowheads="1"/>
          </p:cNvSpPr>
          <p:nvPr/>
        </p:nvSpPr>
        <p:spPr bwMode="auto">
          <a:xfrm>
            <a:off x="4189412" y="2261086"/>
            <a:ext cx="1225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Intrinsic</a:t>
            </a:r>
          </a:p>
          <a:p>
            <a:pPr eaLnBrk="1" hangingPunct="1"/>
            <a:r>
              <a:rPr lang="en-US" altLang="en-US"/>
              <a:t>Neuronal</a:t>
            </a:r>
          </a:p>
          <a:p>
            <a:pPr eaLnBrk="1" hangingPunct="1"/>
            <a:r>
              <a:rPr lang="en-US" altLang="en-US"/>
              <a:t>Properties</a:t>
            </a:r>
          </a:p>
        </p:txBody>
      </p:sp>
      <p:sp>
        <p:nvSpPr>
          <p:cNvPr id="7" name="Text Box 9">
            <a:extLst>
              <a:ext uri="{FF2B5EF4-FFF2-40B4-BE49-F238E27FC236}">
                <a16:creationId xmlns:a16="http://schemas.microsoft.com/office/drawing/2014/main" id="{B2A2AF27-1C8A-4DC1-8F43-9EDEFF1CCD42}"/>
              </a:ext>
            </a:extLst>
          </p:cNvPr>
          <p:cNvSpPr txBox="1">
            <a:spLocks noChangeArrowheads="1"/>
          </p:cNvSpPr>
          <p:nvPr/>
        </p:nvSpPr>
        <p:spPr bwMode="auto">
          <a:xfrm>
            <a:off x="6751632" y="2257415"/>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Anatomical</a:t>
            </a:r>
          </a:p>
          <a:p>
            <a:pPr algn="ctr" eaLnBrk="1" hangingPunct="1"/>
            <a:r>
              <a:rPr lang="en-US" altLang="en-US" dirty="0"/>
              <a:t>(network)</a:t>
            </a:r>
          </a:p>
          <a:p>
            <a:pPr algn="ctr" eaLnBrk="1" hangingPunct="1"/>
            <a:r>
              <a:rPr lang="en-US" altLang="en-US" dirty="0"/>
              <a:t>Connectivity</a:t>
            </a:r>
          </a:p>
        </p:txBody>
      </p:sp>
      <p:sp>
        <p:nvSpPr>
          <p:cNvPr id="8" name="Text Box 10">
            <a:extLst>
              <a:ext uri="{FF2B5EF4-FFF2-40B4-BE49-F238E27FC236}">
                <a16:creationId xmlns:a16="http://schemas.microsoft.com/office/drawing/2014/main" id="{81CC19D0-36EF-4BDC-B528-B8231F554A43}"/>
              </a:ext>
            </a:extLst>
          </p:cNvPr>
          <p:cNvSpPr txBox="1">
            <a:spLocks noChangeArrowheads="1"/>
          </p:cNvSpPr>
          <p:nvPr/>
        </p:nvSpPr>
        <p:spPr bwMode="auto">
          <a:xfrm>
            <a:off x="5217760" y="4352920"/>
            <a:ext cx="19030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Synaptic</a:t>
            </a:r>
          </a:p>
          <a:p>
            <a:pPr algn="ctr" eaLnBrk="1" hangingPunct="1"/>
            <a:r>
              <a:rPr lang="en-US" altLang="en-US" dirty="0"/>
              <a:t>Strengths &amp;</a:t>
            </a:r>
          </a:p>
          <a:p>
            <a:pPr algn="ctr" eaLnBrk="1" hangingPunct="1"/>
            <a:r>
              <a:rPr lang="en-US" altLang="en-US" dirty="0"/>
              <a:t>Neurotransmitter</a:t>
            </a:r>
          </a:p>
          <a:p>
            <a:pPr algn="ctr" eaLnBrk="1" hangingPunct="1"/>
            <a:r>
              <a:rPr lang="en-US" altLang="en-US" dirty="0"/>
              <a:t>Receptors</a:t>
            </a:r>
          </a:p>
        </p:txBody>
      </p:sp>
      <p:sp>
        <p:nvSpPr>
          <p:cNvPr id="9" name="TextBox 8"/>
          <p:cNvSpPr txBox="1"/>
          <p:nvPr/>
        </p:nvSpPr>
        <p:spPr>
          <a:xfrm>
            <a:off x="1558639" y="1452130"/>
            <a:ext cx="2358736" cy="1754326"/>
          </a:xfrm>
          <a:prstGeom prst="rect">
            <a:avLst/>
          </a:prstGeom>
          <a:noFill/>
        </p:spPr>
        <p:txBody>
          <a:bodyPr wrap="square" rtlCol="0">
            <a:spAutoFit/>
          </a:bodyPr>
          <a:lstStyle/>
          <a:p>
            <a:r>
              <a:rPr lang="en-US" dirty="0">
                <a:solidFill>
                  <a:srgbClr val="FF3737"/>
                </a:solidFill>
              </a:rPr>
              <a:t>SS maximum firing,</a:t>
            </a:r>
          </a:p>
          <a:p>
            <a:r>
              <a:rPr lang="en-US" dirty="0">
                <a:solidFill>
                  <a:srgbClr val="FF3737"/>
                </a:solidFill>
              </a:rPr>
              <a:t>And increased frequencies during trains due to lowered AHP and less adaptation</a:t>
            </a:r>
          </a:p>
        </p:txBody>
      </p:sp>
      <p:cxnSp>
        <p:nvCxnSpPr>
          <p:cNvPr id="13" name="Straight Arrow Connector 12"/>
          <p:cNvCxnSpPr/>
          <p:nvPr/>
        </p:nvCxnSpPr>
        <p:spPr>
          <a:xfrm flipV="1">
            <a:off x="1558639" y="1452130"/>
            <a:ext cx="0" cy="405246"/>
          </a:xfrm>
          <a:prstGeom prst="straightConnector1">
            <a:avLst/>
          </a:prstGeom>
          <a:ln w="38100">
            <a:solidFill>
              <a:srgbClr val="FF3737"/>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59536" y="1683327"/>
            <a:ext cx="2275609" cy="1200329"/>
          </a:xfrm>
          <a:prstGeom prst="rect">
            <a:avLst/>
          </a:prstGeom>
          <a:noFill/>
        </p:spPr>
        <p:txBody>
          <a:bodyPr wrap="square" rtlCol="0">
            <a:spAutoFit/>
          </a:bodyPr>
          <a:lstStyle/>
          <a:p>
            <a:r>
              <a:rPr lang="en-US" dirty="0">
                <a:solidFill>
                  <a:srgbClr val="4642F0"/>
                </a:solidFill>
              </a:rPr>
              <a:t>Excitatory afferents, and inhibitory innervation of inhibitory cells</a:t>
            </a:r>
          </a:p>
        </p:txBody>
      </p:sp>
      <p:cxnSp>
        <p:nvCxnSpPr>
          <p:cNvPr id="15" name="Straight Arrow Connector 14"/>
          <p:cNvCxnSpPr/>
          <p:nvPr/>
        </p:nvCxnSpPr>
        <p:spPr>
          <a:xfrm flipV="1">
            <a:off x="8766466" y="1654753"/>
            <a:ext cx="0" cy="405246"/>
          </a:xfrm>
          <a:prstGeom prst="straightConnector1">
            <a:avLst/>
          </a:prstGeom>
          <a:ln w="38100">
            <a:solidFill>
              <a:srgbClr val="4642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72342" y="4814585"/>
            <a:ext cx="3448483" cy="1477328"/>
          </a:xfrm>
          <a:prstGeom prst="rect">
            <a:avLst/>
          </a:prstGeom>
          <a:noFill/>
        </p:spPr>
        <p:txBody>
          <a:bodyPr wrap="square" rtlCol="0">
            <a:spAutoFit/>
          </a:bodyPr>
          <a:lstStyle/>
          <a:p>
            <a:r>
              <a:rPr lang="en-US" dirty="0">
                <a:solidFill>
                  <a:srgbClr val="7C991F"/>
                </a:solidFill>
              </a:rPr>
              <a:t>New functional activity of mGluR5 on SS interneurons – this receptor depolarizes the SS interneurons further increasing their output.</a:t>
            </a:r>
          </a:p>
        </p:txBody>
      </p:sp>
    </p:spTree>
    <p:extLst>
      <p:ext uri="{BB962C8B-B14F-4D97-AF65-F5344CB8AC3E}">
        <p14:creationId xmlns:p14="http://schemas.microsoft.com/office/powerpoint/2010/main" val="148951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Summary and Future Directions</a:t>
            </a:r>
          </a:p>
        </p:txBody>
      </p:sp>
      <p:sp>
        <p:nvSpPr>
          <p:cNvPr id="3" name="TextBox 2"/>
          <p:cNvSpPr txBox="1"/>
          <p:nvPr/>
        </p:nvSpPr>
        <p:spPr>
          <a:xfrm>
            <a:off x="311727" y="800098"/>
            <a:ext cx="11668991" cy="5909310"/>
          </a:xfrm>
          <a:prstGeom prst="rect">
            <a:avLst/>
          </a:prstGeom>
          <a:noFill/>
        </p:spPr>
        <p:txBody>
          <a:bodyPr wrap="square" rtlCol="0">
            <a:spAutoFit/>
          </a:bodyPr>
          <a:lstStyle/>
          <a:p>
            <a:pPr marL="176213" indent="-176213">
              <a:spcAft>
                <a:spcPts val="1200"/>
              </a:spcAft>
              <a:buFont typeface="Arial" panose="020B0604020202020204" pitchFamily="34" charset="0"/>
              <a:buChar char="•"/>
            </a:pPr>
            <a:r>
              <a:rPr lang="en-US" dirty="0">
                <a:solidFill>
                  <a:schemeClr val="accent2">
                    <a:lumMod val="75000"/>
                  </a:schemeClr>
                </a:solidFill>
              </a:rPr>
              <a:t>SS inhibitory interneurons are overactive and receive enhanced excitatory input in malformed cortex</a:t>
            </a:r>
          </a:p>
          <a:p>
            <a:pPr marL="176213" indent="-176213">
              <a:spcAft>
                <a:spcPts val="1200"/>
              </a:spcAft>
              <a:buFont typeface="Arial" panose="020B0604020202020204" pitchFamily="34" charset="0"/>
              <a:buChar char="•"/>
            </a:pPr>
            <a:r>
              <a:rPr lang="en-US" dirty="0"/>
              <a:t>This hyperactivity of inhibitory interneurons may produce network epileptiform activity through one of the following mechanisms:</a:t>
            </a:r>
          </a:p>
          <a:p>
            <a:pPr marL="1204913" indent="-285750">
              <a:spcAft>
                <a:spcPts val="1200"/>
              </a:spcAft>
              <a:buFont typeface="Wingdings" panose="05000000000000000000" pitchFamily="2" charset="2"/>
              <a:buChar char="Ø"/>
            </a:pPr>
            <a:r>
              <a:rPr lang="en-US" dirty="0">
                <a:solidFill>
                  <a:srgbClr val="C00000"/>
                </a:solidFill>
              </a:rPr>
              <a:t>Network disinhibition (SS increasing their inhibition of FS/PV and other inhibitory subtypes)</a:t>
            </a:r>
          </a:p>
          <a:p>
            <a:pPr marL="1204913" indent="-285750">
              <a:spcAft>
                <a:spcPts val="1200"/>
              </a:spcAft>
              <a:buFont typeface="Wingdings" panose="05000000000000000000" pitchFamily="2" charset="2"/>
              <a:buChar char="Ø"/>
            </a:pPr>
            <a:r>
              <a:rPr lang="en-US" dirty="0">
                <a:solidFill>
                  <a:srgbClr val="339933"/>
                </a:solidFill>
              </a:rPr>
              <a:t>Increased columnar synchrony </a:t>
            </a:r>
          </a:p>
          <a:p>
            <a:pPr marL="176213" indent="-176213">
              <a:spcAft>
                <a:spcPts val="1200"/>
              </a:spcAft>
              <a:buFont typeface="Arial" panose="020B0604020202020204" pitchFamily="34" charset="0"/>
              <a:buChar char="•"/>
            </a:pPr>
            <a:r>
              <a:rPr lang="en-US" dirty="0"/>
              <a:t>It may be possible to control SS interneurons though the </a:t>
            </a:r>
            <a:r>
              <a:rPr lang="en-US" u="sng" dirty="0">
                <a:solidFill>
                  <a:srgbClr val="9900CC"/>
                </a:solidFill>
              </a:rPr>
              <a:t>mGluR5 receptor </a:t>
            </a:r>
            <a:r>
              <a:rPr lang="en-US" dirty="0"/>
              <a:t>(how selectively – not yet know)</a:t>
            </a:r>
          </a:p>
          <a:p>
            <a:pPr marL="176213" indent="-176213">
              <a:spcAft>
                <a:spcPts val="1200"/>
              </a:spcAft>
              <a:buFont typeface="Arial" panose="020B0604020202020204" pitchFamily="34" charset="0"/>
              <a:buChar char="•"/>
            </a:pPr>
            <a:r>
              <a:rPr lang="en-US" dirty="0"/>
              <a:t>Increased mGluR5 soon after the lesion may be part of the cause of abnormal cortical organization, since it is known that mGluR5 is required for proper developmental coordination between thalamic and cortical neurons</a:t>
            </a:r>
          </a:p>
          <a:p>
            <a:pPr marL="176213" indent="-176213">
              <a:spcAft>
                <a:spcPts val="1200"/>
              </a:spcAft>
              <a:buFont typeface="Arial" panose="020B0604020202020204" pitchFamily="34" charset="0"/>
              <a:buChar char="•"/>
            </a:pPr>
            <a:r>
              <a:rPr lang="en-US" dirty="0"/>
              <a:t>Blocking mGluR5 early may prevent the abnormalities in connectivity that occur during the normal developmental period</a:t>
            </a:r>
          </a:p>
          <a:p>
            <a:pPr marL="176213" indent="-176213">
              <a:spcAft>
                <a:spcPts val="1200"/>
              </a:spcAft>
              <a:buFont typeface="Arial" panose="020B0604020202020204" pitchFamily="34" charset="0"/>
              <a:buChar char="•"/>
            </a:pPr>
            <a:r>
              <a:rPr lang="en-US" dirty="0">
                <a:solidFill>
                  <a:srgbClr val="000099"/>
                </a:solidFill>
              </a:rPr>
              <a:t>Increased mGluR5 may produce hyper-activation of the mTOR pathway, similar to the mGluR5 hypothesis of autism/fragile X syndrome</a:t>
            </a:r>
            <a:r>
              <a:rPr lang="en-US" dirty="0"/>
              <a:t>.  </a:t>
            </a:r>
          </a:p>
          <a:p>
            <a:pPr marL="176213" indent="-176213">
              <a:spcAft>
                <a:spcPts val="1200"/>
              </a:spcAft>
              <a:buFont typeface="Arial" panose="020B0604020202020204" pitchFamily="34" charset="0"/>
              <a:buChar char="•"/>
            </a:pPr>
            <a:r>
              <a:rPr lang="en-US" dirty="0"/>
              <a:t>Also: mutations in </a:t>
            </a:r>
            <a:r>
              <a:rPr lang="en-US" i="1" dirty="0"/>
              <a:t>PIK3R2 </a:t>
            </a:r>
            <a:r>
              <a:rPr lang="en-US" dirty="0"/>
              <a:t>, a pivotal gene of the PI3K-AKT-mTOR pathway, may account for up to 15% of all patients with bilateral </a:t>
            </a:r>
            <a:r>
              <a:rPr lang="en-US" dirty="0" err="1"/>
              <a:t>perisylvian</a:t>
            </a:r>
            <a:r>
              <a:rPr lang="en-US" dirty="0"/>
              <a:t> polymicrogyria </a:t>
            </a:r>
            <a:r>
              <a:rPr lang="en-US" dirty="0" err="1"/>
              <a:t>Mirzaa</a:t>
            </a:r>
            <a:r>
              <a:rPr lang="en-US" dirty="0"/>
              <a:t> et al., 2015</a:t>
            </a:r>
          </a:p>
          <a:p>
            <a:pPr marL="176213" indent="-176213">
              <a:spcAft>
                <a:spcPts val="1200"/>
              </a:spcAft>
              <a:buFont typeface="Arial" panose="020B0604020202020204" pitchFamily="34" charset="0"/>
              <a:buChar char="•"/>
            </a:pPr>
            <a:r>
              <a:rPr lang="en-US" dirty="0"/>
              <a:t>Are epileptogenic mechanisms similar in genetically- and environmentally-induced microgyria???  --Not yet known.</a:t>
            </a:r>
          </a:p>
        </p:txBody>
      </p:sp>
    </p:spTree>
    <p:extLst>
      <p:ext uri="{BB962C8B-B14F-4D97-AF65-F5344CB8AC3E}">
        <p14:creationId xmlns:p14="http://schemas.microsoft.com/office/powerpoint/2010/main" val="5767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Epilepsy co-morbidities: tag-along disease</a:t>
            </a:r>
          </a:p>
        </p:txBody>
      </p:sp>
      <p:sp>
        <p:nvSpPr>
          <p:cNvPr id="3" name="Rectangle 2"/>
          <p:cNvSpPr/>
          <p:nvPr/>
        </p:nvSpPr>
        <p:spPr>
          <a:xfrm>
            <a:off x="1552575" y="1255713"/>
            <a:ext cx="8267700" cy="4708981"/>
          </a:xfrm>
          <a:prstGeom prst="rect">
            <a:avLst/>
          </a:prstGeom>
        </p:spPr>
        <p:txBody>
          <a:bodyPr>
            <a:spAutoFit/>
          </a:bodyPr>
          <a:lstStyle/>
          <a:p>
            <a:pPr algn="l">
              <a:defRPr/>
            </a:pPr>
            <a:r>
              <a:rPr lang="en-US" b="1" dirty="0">
                <a:solidFill>
                  <a:srgbClr val="CB6868"/>
                </a:solidFill>
              </a:rPr>
              <a:t>Epilepsy risk in special populations:</a:t>
            </a:r>
            <a:endParaRPr lang="en-US" dirty="0">
              <a:solidFill>
                <a:srgbClr val="CB6868"/>
              </a:solidFill>
            </a:endParaRPr>
          </a:p>
          <a:p>
            <a:pPr algn="l">
              <a:defRPr/>
            </a:pPr>
            <a:r>
              <a:rPr lang="en-US" dirty="0"/>
              <a:t>The basic, underlying risk of developing epilepsy is about one percent. Individuals in certain populations are at higher risk. For example, it is estimated that epilepsy can be expected to develop in:</a:t>
            </a:r>
          </a:p>
          <a:p>
            <a:pPr algn="l">
              <a:defRPr/>
            </a:pPr>
            <a:endParaRPr lang="en-US" dirty="0"/>
          </a:p>
          <a:p>
            <a:pPr marL="1371600" algn="l">
              <a:lnSpc>
                <a:spcPct val="150000"/>
              </a:lnSpc>
              <a:defRPr/>
            </a:pPr>
            <a:r>
              <a:rPr lang="en-US" sz="1600" dirty="0"/>
              <a:t>	25.8 percent of children with mental retardation</a:t>
            </a:r>
          </a:p>
          <a:p>
            <a:pPr marL="1371600" algn="l">
              <a:lnSpc>
                <a:spcPct val="150000"/>
              </a:lnSpc>
              <a:defRPr/>
            </a:pPr>
            <a:r>
              <a:rPr lang="en-US" sz="1600" dirty="0"/>
              <a:t>	13 percent of children with cerebral palsy</a:t>
            </a:r>
          </a:p>
          <a:p>
            <a:pPr marL="1371600" algn="l">
              <a:lnSpc>
                <a:spcPct val="150000"/>
              </a:lnSpc>
              <a:defRPr/>
            </a:pPr>
            <a:r>
              <a:rPr lang="en-US" sz="1600" dirty="0"/>
              <a:t>	50 percent of children with both disabilities</a:t>
            </a:r>
          </a:p>
          <a:p>
            <a:pPr marL="1371600" algn="l">
              <a:lnSpc>
                <a:spcPct val="150000"/>
              </a:lnSpc>
              <a:defRPr/>
            </a:pPr>
            <a:r>
              <a:rPr lang="en-US" sz="1600" dirty="0"/>
              <a:t>	10 percent of Alzheimer patients</a:t>
            </a:r>
          </a:p>
          <a:p>
            <a:pPr marL="1371600" algn="l">
              <a:lnSpc>
                <a:spcPct val="150000"/>
              </a:lnSpc>
              <a:defRPr/>
            </a:pPr>
            <a:r>
              <a:rPr lang="en-US" sz="1600" dirty="0"/>
              <a:t>	22 percent of stroke patients</a:t>
            </a:r>
          </a:p>
          <a:p>
            <a:pPr marL="1371600" algn="l">
              <a:lnSpc>
                <a:spcPct val="150000"/>
              </a:lnSpc>
              <a:defRPr/>
            </a:pPr>
            <a:r>
              <a:rPr lang="en-US" sz="1600" dirty="0"/>
              <a:t>	8.7 percent of children of mothers with epilepsy</a:t>
            </a:r>
          </a:p>
          <a:p>
            <a:pPr marL="1371600" algn="l">
              <a:lnSpc>
                <a:spcPct val="150000"/>
              </a:lnSpc>
              <a:defRPr/>
            </a:pPr>
            <a:r>
              <a:rPr lang="en-US" sz="1600" dirty="0"/>
              <a:t>	2.4 percent of children of fathers with epilepsy</a:t>
            </a:r>
          </a:p>
          <a:p>
            <a:pPr marL="1371600" algn="l">
              <a:lnSpc>
                <a:spcPct val="150000"/>
              </a:lnSpc>
              <a:defRPr/>
            </a:pPr>
            <a:r>
              <a:rPr lang="en-US" sz="1600" dirty="0"/>
              <a:t>	33 percent of people who have had a single, unprovoked seizure</a:t>
            </a:r>
          </a:p>
          <a:p>
            <a:pPr algn="l">
              <a:defRPr/>
            </a:pPr>
            <a:endParaRPr lang="en-US" dirty="0"/>
          </a:p>
        </p:txBody>
      </p:sp>
      <p:sp>
        <p:nvSpPr>
          <p:cNvPr id="4" name="TextBox 3"/>
          <p:cNvSpPr txBox="1"/>
          <p:nvPr/>
        </p:nvSpPr>
        <p:spPr>
          <a:xfrm>
            <a:off x="2209800" y="5928638"/>
            <a:ext cx="8458200" cy="369332"/>
          </a:xfrm>
          <a:prstGeom prst="rect">
            <a:avLst/>
          </a:prstGeom>
          <a:noFill/>
        </p:spPr>
        <p:txBody>
          <a:bodyPr wrap="square" rtlCol="0">
            <a:spAutoFit/>
          </a:bodyPr>
          <a:lstStyle/>
          <a:p>
            <a:r>
              <a:rPr lang="en-US" dirty="0"/>
              <a:t>7-25% of epilepsy patients have some form of psychosis, including schizophrenia</a:t>
            </a:r>
          </a:p>
        </p:txBody>
      </p:sp>
    </p:spTree>
    <p:extLst>
      <p:ext uri="{BB962C8B-B14F-4D97-AF65-F5344CB8AC3E}">
        <p14:creationId xmlns:p14="http://schemas.microsoft.com/office/powerpoint/2010/main" val="403821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Presumed Predisposing Causes of Epilepsy</a:t>
            </a:r>
          </a:p>
        </p:txBody>
      </p:sp>
      <p:grpSp>
        <p:nvGrpSpPr>
          <p:cNvPr id="4" name="Group 59"/>
          <p:cNvGrpSpPr>
            <a:grpSpLocks/>
          </p:cNvGrpSpPr>
          <p:nvPr/>
        </p:nvGrpSpPr>
        <p:grpSpPr bwMode="auto">
          <a:xfrm>
            <a:off x="919163" y="2411413"/>
            <a:ext cx="3595687" cy="1657350"/>
            <a:chOff x="3027" y="1391"/>
            <a:chExt cx="2265" cy="1044"/>
          </a:xfrm>
        </p:grpSpPr>
        <p:sp>
          <p:nvSpPr>
            <p:cNvPr id="5" name="Freeform 4"/>
            <p:cNvSpPr>
              <a:spLocks/>
            </p:cNvSpPr>
            <p:nvPr/>
          </p:nvSpPr>
          <p:spPr bwMode="auto">
            <a:xfrm>
              <a:off x="4194" y="1418"/>
              <a:ext cx="329" cy="489"/>
            </a:xfrm>
            <a:custGeom>
              <a:avLst/>
              <a:gdLst>
                <a:gd name="T0" fmla="*/ 0 w 329"/>
                <a:gd name="T1" fmla="*/ 368 h 489"/>
                <a:gd name="T2" fmla="*/ 329 w 329"/>
                <a:gd name="T3" fmla="*/ 0 h 489"/>
                <a:gd name="T4" fmla="*/ 329 w 329"/>
                <a:gd name="T5" fmla="*/ 121 h 489"/>
                <a:gd name="T6" fmla="*/ 0 w 329"/>
                <a:gd name="T7" fmla="*/ 489 h 489"/>
                <a:gd name="T8" fmla="*/ 0 w 329"/>
                <a:gd name="T9" fmla="*/ 368 h 489"/>
                <a:gd name="T10" fmla="*/ 0 60000 65536"/>
                <a:gd name="T11" fmla="*/ 0 60000 65536"/>
                <a:gd name="T12" fmla="*/ 0 60000 65536"/>
                <a:gd name="T13" fmla="*/ 0 60000 65536"/>
                <a:gd name="T14" fmla="*/ 0 60000 65536"/>
                <a:gd name="T15" fmla="*/ 0 w 329"/>
                <a:gd name="T16" fmla="*/ 0 h 489"/>
                <a:gd name="T17" fmla="*/ 329 w 329"/>
                <a:gd name="T18" fmla="*/ 489 h 489"/>
              </a:gdLst>
              <a:ahLst/>
              <a:cxnLst>
                <a:cxn ang="T10">
                  <a:pos x="T0" y="T1"/>
                </a:cxn>
                <a:cxn ang="T11">
                  <a:pos x="T2" y="T3"/>
                </a:cxn>
                <a:cxn ang="T12">
                  <a:pos x="T4" y="T5"/>
                </a:cxn>
                <a:cxn ang="T13">
                  <a:pos x="T6" y="T7"/>
                </a:cxn>
                <a:cxn ang="T14">
                  <a:pos x="T8" y="T9"/>
                </a:cxn>
              </a:cxnLst>
              <a:rect l="T15" t="T16" r="T17" b="T18"/>
              <a:pathLst>
                <a:path w="329" h="489">
                  <a:moveTo>
                    <a:pt x="0" y="368"/>
                  </a:moveTo>
                  <a:lnTo>
                    <a:pt x="329" y="0"/>
                  </a:lnTo>
                  <a:lnTo>
                    <a:pt x="329" y="121"/>
                  </a:lnTo>
                  <a:lnTo>
                    <a:pt x="0" y="489"/>
                  </a:lnTo>
                  <a:lnTo>
                    <a:pt x="0" y="368"/>
                  </a:lnTo>
                  <a:close/>
                </a:path>
              </a:pathLst>
            </a:custGeom>
            <a:solidFill>
              <a:srgbClr val="026B86"/>
            </a:solidFill>
            <a:ln w="9525">
              <a:noFill/>
              <a:round/>
              <a:headEnd/>
              <a:tailEnd/>
            </a:ln>
          </p:spPr>
          <p:txBody>
            <a:bodyPr/>
            <a:lstStyle/>
            <a:p>
              <a:endParaRPr lang="en-US"/>
            </a:p>
          </p:txBody>
        </p:sp>
        <p:sp>
          <p:nvSpPr>
            <p:cNvPr id="6" name="Freeform 5"/>
            <p:cNvSpPr>
              <a:spLocks/>
            </p:cNvSpPr>
            <p:nvPr/>
          </p:nvSpPr>
          <p:spPr bwMode="auto">
            <a:xfrm>
              <a:off x="4194" y="1391"/>
              <a:ext cx="329" cy="395"/>
            </a:xfrm>
            <a:custGeom>
              <a:avLst/>
              <a:gdLst>
                <a:gd name="T0" fmla="*/ 0 w 329"/>
                <a:gd name="T1" fmla="*/ 0 h 395"/>
                <a:gd name="T2" fmla="*/ 17 w 329"/>
                <a:gd name="T3" fmla="*/ 0 h 395"/>
                <a:gd name="T4" fmla="*/ 32 w 329"/>
                <a:gd name="T5" fmla="*/ 0 h 395"/>
                <a:gd name="T6" fmla="*/ 48 w 329"/>
                <a:gd name="T7" fmla="*/ 0 h 395"/>
                <a:gd name="T8" fmla="*/ 65 w 329"/>
                <a:gd name="T9" fmla="*/ 0 h 395"/>
                <a:gd name="T10" fmla="*/ 80 w 329"/>
                <a:gd name="T11" fmla="*/ 2 h 395"/>
                <a:gd name="T12" fmla="*/ 97 w 329"/>
                <a:gd name="T13" fmla="*/ 2 h 395"/>
                <a:gd name="T14" fmla="*/ 111 w 329"/>
                <a:gd name="T15" fmla="*/ 4 h 395"/>
                <a:gd name="T16" fmla="*/ 128 w 329"/>
                <a:gd name="T17" fmla="*/ 4 h 395"/>
                <a:gd name="T18" fmla="*/ 143 w 329"/>
                <a:gd name="T19" fmla="*/ 4 h 395"/>
                <a:gd name="T20" fmla="*/ 161 w 329"/>
                <a:gd name="T21" fmla="*/ 4 h 395"/>
                <a:gd name="T22" fmla="*/ 174 w 329"/>
                <a:gd name="T23" fmla="*/ 6 h 395"/>
                <a:gd name="T24" fmla="*/ 191 w 329"/>
                <a:gd name="T25" fmla="*/ 8 h 395"/>
                <a:gd name="T26" fmla="*/ 207 w 329"/>
                <a:gd name="T27" fmla="*/ 10 h 395"/>
                <a:gd name="T28" fmla="*/ 222 w 329"/>
                <a:gd name="T29" fmla="*/ 12 h 395"/>
                <a:gd name="T30" fmla="*/ 237 w 329"/>
                <a:gd name="T31" fmla="*/ 14 h 395"/>
                <a:gd name="T32" fmla="*/ 253 w 329"/>
                <a:gd name="T33" fmla="*/ 16 h 395"/>
                <a:gd name="T34" fmla="*/ 268 w 329"/>
                <a:gd name="T35" fmla="*/ 16 h 395"/>
                <a:gd name="T36" fmla="*/ 283 w 329"/>
                <a:gd name="T37" fmla="*/ 18 h 395"/>
                <a:gd name="T38" fmla="*/ 299 w 329"/>
                <a:gd name="T39" fmla="*/ 21 h 395"/>
                <a:gd name="T40" fmla="*/ 314 w 329"/>
                <a:gd name="T41" fmla="*/ 23 h 395"/>
                <a:gd name="T42" fmla="*/ 329 w 329"/>
                <a:gd name="T43" fmla="*/ 27 h 395"/>
                <a:gd name="T44" fmla="*/ 0 w 329"/>
                <a:gd name="T45" fmla="*/ 395 h 395"/>
                <a:gd name="T46" fmla="*/ 0 w 329"/>
                <a:gd name="T47" fmla="*/ 0 h 3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9"/>
                <a:gd name="T73" fmla="*/ 0 h 395"/>
                <a:gd name="T74" fmla="*/ 329 w 329"/>
                <a:gd name="T75" fmla="*/ 395 h 3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9" h="395">
                  <a:moveTo>
                    <a:pt x="0" y="0"/>
                  </a:moveTo>
                  <a:lnTo>
                    <a:pt x="17" y="0"/>
                  </a:lnTo>
                  <a:lnTo>
                    <a:pt x="32" y="0"/>
                  </a:lnTo>
                  <a:lnTo>
                    <a:pt x="48" y="0"/>
                  </a:lnTo>
                  <a:lnTo>
                    <a:pt x="65" y="0"/>
                  </a:lnTo>
                  <a:lnTo>
                    <a:pt x="80" y="2"/>
                  </a:lnTo>
                  <a:lnTo>
                    <a:pt x="97" y="2"/>
                  </a:lnTo>
                  <a:lnTo>
                    <a:pt x="111" y="4"/>
                  </a:lnTo>
                  <a:lnTo>
                    <a:pt x="128" y="4"/>
                  </a:lnTo>
                  <a:lnTo>
                    <a:pt x="143" y="4"/>
                  </a:lnTo>
                  <a:lnTo>
                    <a:pt x="161" y="4"/>
                  </a:lnTo>
                  <a:lnTo>
                    <a:pt x="174" y="6"/>
                  </a:lnTo>
                  <a:lnTo>
                    <a:pt x="191" y="8"/>
                  </a:lnTo>
                  <a:lnTo>
                    <a:pt x="207" y="10"/>
                  </a:lnTo>
                  <a:lnTo>
                    <a:pt x="222" y="12"/>
                  </a:lnTo>
                  <a:lnTo>
                    <a:pt x="237" y="14"/>
                  </a:lnTo>
                  <a:lnTo>
                    <a:pt x="253" y="16"/>
                  </a:lnTo>
                  <a:lnTo>
                    <a:pt x="268" y="16"/>
                  </a:lnTo>
                  <a:lnTo>
                    <a:pt x="283" y="18"/>
                  </a:lnTo>
                  <a:lnTo>
                    <a:pt x="299" y="21"/>
                  </a:lnTo>
                  <a:lnTo>
                    <a:pt x="314" y="23"/>
                  </a:lnTo>
                  <a:lnTo>
                    <a:pt x="329" y="27"/>
                  </a:lnTo>
                  <a:lnTo>
                    <a:pt x="0" y="395"/>
                  </a:lnTo>
                  <a:lnTo>
                    <a:pt x="0" y="0"/>
                  </a:lnTo>
                  <a:close/>
                </a:path>
              </a:pathLst>
            </a:custGeom>
            <a:solidFill>
              <a:srgbClr val="60BDE3"/>
            </a:solidFill>
            <a:ln w="9525">
              <a:noFill/>
              <a:round/>
              <a:headEnd/>
              <a:tailEnd/>
            </a:ln>
          </p:spPr>
          <p:txBody>
            <a:bodyPr/>
            <a:lstStyle/>
            <a:p>
              <a:endParaRPr lang="en-US"/>
            </a:p>
          </p:txBody>
        </p:sp>
        <p:sp>
          <p:nvSpPr>
            <p:cNvPr id="7" name="Freeform 6"/>
            <p:cNvSpPr>
              <a:spLocks/>
            </p:cNvSpPr>
            <p:nvPr/>
          </p:nvSpPr>
          <p:spPr bwMode="auto">
            <a:xfrm>
              <a:off x="4257" y="1458"/>
              <a:ext cx="485" cy="456"/>
            </a:xfrm>
            <a:custGeom>
              <a:avLst/>
              <a:gdLst>
                <a:gd name="T0" fmla="*/ 0 w 485"/>
                <a:gd name="T1" fmla="*/ 336 h 456"/>
                <a:gd name="T2" fmla="*/ 485 w 485"/>
                <a:gd name="T3" fmla="*/ 0 h 456"/>
                <a:gd name="T4" fmla="*/ 485 w 485"/>
                <a:gd name="T5" fmla="*/ 123 h 456"/>
                <a:gd name="T6" fmla="*/ 0 w 485"/>
                <a:gd name="T7" fmla="*/ 456 h 456"/>
                <a:gd name="T8" fmla="*/ 0 w 485"/>
                <a:gd name="T9" fmla="*/ 336 h 456"/>
                <a:gd name="T10" fmla="*/ 0 60000 65536"/>
                <a:gd name="T11" fmla="*/ 0 60000 65536"/>
                <a:gd name="T12" fmla="*/ 0 60000 65536"/>
                <a:gd name="T13" fmla="*/ 0 60000 65536"/>
                <a:gd name="T14" fmla="*/ 0 60000 65536"/>
                <a:gd name="T15" fmla="*/ 0 w 485"/>
                <a:gd name="T16" fmla="*/ 0 h 456"/>
                <a:gd name="T17" fmla="*/ 485 w 485"/>
                <a:gd name="T18" fmla="*/ 456 h 456"/>
              </a:gdLst>
              <a:ahLst/>
              <a:cxnLst>
                <a:cxn ang="T10">
                  <a:pos x="T0" y="T1"/>
                </a:cxn>
                <a:cxn ang="T11">
                  <a:pos x="T2" y="T3"/>
                </a:cxn>
                <a:cxn ang="T12">
                  <a:pos x="T4" y="T5"/>
                </a:cxn>
                <a:cxn ang="T13">
                  <a:pos x="T6" y="T7"/>
                </a:cxn>
                <a:cxn ang="T14">
                  <a:pos x="T8" y="T9"/>
                </a:cxn>
              </a:cxnLst>
              <a:rect l="T15" t="T16" r="T17" b="T18"/>
              <a:pathLst>
                <a:path w="485" h="456">
                  <a:moveTo>
                    <a:pt x="0" y="336"/>
                  </a:moveTo>
                  <a:lnTo>
                    <a:pt x="485" y="0"/>
                  </a:lnTo>
                  <a:lnTo>
                    <a:pt x="485" y="123"/>
                  </a:lnTo>
                  <a:lnTo>
                    <a:pt x="0" y="456"/>
                  </a:lnTo>
                  <a:lnTo>
                    <a:pt x="0" y="336"/>
                  </a:lnTo>
                  <a:close/>
                </a:path>
              </a:pathLst>
            </a:custGeom>
            <a:solidFill>
              <a:srgbClr val="676B86"/>
            </a:solidFill>
            <a:ln w="9525">
              <a:noFill/>
              <a:round/>
              <a:headEnd/>
              <a:tailEnd/>
            </a:ln>
          </p:spPr>
          <p:txBody>
            <a:bodyPr/>
            <a:lstStyle/>
            <a:p>
              <a:endParaRPr lang="en-US"/>
            </a:p>
          </p:txBody>
        </p:sp>
        <p:sp>
          <p:nvSpPr>
            <p:cNvPr id="8" name="Freeform 7"/>
            <p:cNvSpPr>
              <a:spLocks/>
            </p:cNvSpPr>
            <p:nvPr/>
          </p:nvSpPr>
          <p:spPr bwMode="auto">
            <a:xfrm>
              <a:off x="4257" y="1426"/>
              <a:ext cx="485" cy="368"/>
            </a:xfrm>
            <a:custGeom>
              <a:avLst/>
              <a:gdLst>
                <a:gd name="T0" fmla="*/ 328 w 485"/>
                <a:gd name="T1" fmla="*/ 0 h 368"/>
                <a:gd name="T2" fmla="*/ 343 w 485"/>
                <a:gd name="T3" fmla="*/ 2 h 368"/>
                <a:gd name="T4" fmla="*/ 358 w 485"/>
                <a:gd name="T5" fmla="*/ 6 h 368"/>
                <a:gd name="T6" fmla="*/ 372 w 485"/>
                <a:gd name="T7" fmla="*/ 6 h 368"/>
                <a:gd name="T8" fmla="*/ 387 w 485"/>
                <a:gd name="T9" fmla="*/ 9 h 368"/>
                <a:gd name="T10" fmla="*/ 402 w 485"/>
                <a:gd name="T11" fmla="*/ 13 h 368"/>
                <a:gd name="T12" fmla="*/ 414 w 485"/>
                <a:gd name="T13" fmla="*/ 17 h 368"/>
                <a:gd name="T14" fmla="*/ 429 w 485"/>
                <a:gd name="T15" fmla="*/ 19 h 368"/>
                <a:gd name="T16" fmla="*/ 444 w 485"/>
                <a:gd name="T17" fmla="*/ 23 h 368"/>
                <a:gd name="T18" fmla="*/ 458 w 485"/>
                <a:gd name="T19" fmla="*/ 27 h 368"/>
                <a:gd name="T20" fmla="*/ 471 w 485"/>
                <a:gd name="T21" fmla="*/ 30 h 368"/>
                <a:gd name="T22" fmla="*/ 485 w 485"/>
                <a:gd name="T23" fmla="*/ 32 h 368"/>
                <a:gd name="T24" fmla="*/ 0 w 485"/>
                <a:gd name="T25" fmla="*/ 368 h 368"/>
                <a:gd name="T26" fmla="*/ 328 w 485"/>
                <a:gd name="T27" fmla="*/ 0 h 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5"/>
                <a:gd name="T43" fmla="*/ 0 h 368"/>
                <a:gd name="T44" fmla="*/ 485 w 485"/>
                <a:gd name="T45" fmla="*/ 368 h 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5" h="368">
                  <a:moveTo>
                    <a:pt x="328" y="0"/>
                  </a:moveTo>
                  <a:lnTo>
                    <a:pt x="343" y="2"/>
                  </a:lnTo>
                  <a:lnTo>
                    <a:pt x="358" y="6"/>
                  </a:lnTo>
                  <a:lnTo>
                    <a:pt x="372" y="6"/>
                  </a:lnTo>
                  <a:lnTo>
                    <a:pt x="387" y="9"/>
                  </a:lnTo>
                  <a:lnTo>
                    <a:pt x="402" y="13"/>
                  </a:lnTo>
                  <a:lnTo>
                    <a:pt x="414" y="17"/>
                  </a:lnTo>
                  <a:lnTo>
                    <a:pt x="429" y="19"/>
                  </a:lnTo>
                  <a:lnTo>
                    <a:pt x="444" y="23"/>
                  </a:lnTo>
                  <a:lnTo>
                    <a:pt x="458" y="27"/>
                  </a:lnTo>
                  <a:lnTo>
                    <a:pt x="471" y="30"/>
                  </a:lnTo>
                  <a:lnTo>
                    <a:pt x="485" y="32"/>
                  </a:lnTo>
                  <a:lnTo>
                    <a:pt x="0" y="368"/>
                  </a:lnTo>
                  <a:lnTo>
                    <a:pt x="328" y="0"/>
                  </a:lnTo>
                  <a:close/>
                </a:path>
              </a:pathLst>
            </a:custGeom>
            <a:solidFill>
              <a:srgbClr val="9966FF"/>
            </a:solidFill>
            <a:ln w="9525">
              <a:noFill/>
              <a:round/>
              <a:headEnd/>
              <a:tailEnd/>
            </a:ln>
          </p:spPr>
          <p:txBody>
            <a:bodyPr/>
            <a:lstStyle/>
            <a:p>
              <a:endParaRPr lang="en-US"/>
            </a:p>
          </p:txBody>
        </p:sp>
        <p:sp>
          <p:nvSpPr>
            <p:cNvPr id="9" name="Freeform 8"/>
            <p:cNvSpPr>
              <a:spLocks/>
            </p:cNvSpPr>
            <p:nvPr/>
          </p:nvSpPr>
          <p:spPr bwMode="auto">
            <a:xfrm>
              <a:off x="4307" y="1556"/>
              <a:ext cx="701" cy="374"/>
            </a:xfrm>
            <a:custGeom>
              <a:avLst/>
              <a:gdLst>
                <a:gd name="T0" fmla="*/ 0 w 701"/>
                <a:gd name="T1" fmla="*/ 253 h 374"/>
                <a:gd name="T2" fmla="*/ 701 w 701"/>
                <a:gd name="T3" fmla="*/ 0 h 374"/>
                <a:gd name="T4" fmla="*/ 701 w 701"/>
                <a:gd name="T5" fmla="*/ 121 h 374"/>
                <a:gd name="T6" fmla="*/ 0 w 701"/>
                <a:gd name="T7" fmla="*/ 374 h 374"/>
                <a:gd name="T8" fmla="*/ 0 w 701"/>
                <a:gd name="T9" fmla="*/ 253 h 374"/>
                <a:gd name="T10" fmla="*/ 0 60000 65536"/>
                <a:gd name="T11" fmla="*/ 0 60000 65536"/>
                <a:gd name="T12" fmla="*/ 0 60000 65536"/>
                <a:gd name="T13" fmla="*/ 0 60000 65536"/>
                <a:gd name="T14" fmla="*/ 0 60000 65536"/>
                <a:gd name="T15" fmla="*/ 0 w 701"/>
                <a:gd name="T16" fmla="*/ 0 h 374"/>
                <a:gd name="T17" fmla="*/ 701 w 701"/>
                <a:gd name="T18" fmla="*/ 374 h 374"/>
              </a:gdLst>
              <a:ahLst/>
              <a:cxnLst>
                <a:cxn ang="T10">
                  <a:pos x="T0" y="T1"/>
                </a:cxn>
                <a:cxn ang="T11">
                  <a:pos x="T2" y="T3"/>
                </a:cxn>
                <a:cxn ang="T12">
                  <a:pos x="T4" y="T5"/>
                </a:cxn>
                <a:cxn ang="T13">
                  <a:pos x="T6" y="T7"/>
                </a:cxn>
                <a:cxn ang="T14">
                  <a:pos x="T8" y="T9"/>
                </a:cxn>
              </a:cxnLst>
              <a:rect l="T15" t="T16" r="T17" b="T18"/>
              <a:pathLst>
                <a:path w="701" h="374">
                  <a:moveTo>
                    <a:pt x="0" y="253"/>
                  </a:moveTo>
                  <a:lnTo>
                    <a:pt x="701" y="0"/>
                  </a:lnTo>
                  <a:lnTo>
                    <a:pt x="701" y="121"/>
                  </a:lnTo>
                  <a:lnTo>
                    <a:pt x="0" y="374"/>
                  </a:lnTo>
                  <a:lnTo>
                    <a:pt x="0" y="253"/>
                  </a:lnTo>
                  <a:close/>
                </a:path>
              </a:pathLst>
            </a:custGeom>
            <a:solidFill>
              <a:srgbClr val="66836A"/>
            </a:solidFill>
            <a:ln w="9525">
              <a:noFill/>
              <a:round/>
              <a:headEnd/>
              <a:tailEnd/>
            </a:ln>
          </p:spPr>
          <p:txBody>
            <a:bodyPr/>
            <a:lstStyle/>
            <a:p>
              <a:endParaRPr lang="en-US"/>
            </a:p>
          </p:txBody>
        </p:sp>
        <p:sp>
          <p:nvSpPr>
            <p:cNvPr id="10" name="Freeform 9"/>
            <p:cNvSpPr>
              <a:spLocks/>
            </p:cNvSpPr>
            <p:nvPr/>
          </p:nvSpPr>
          <p:spPr bwMode="auto">
            <a:xfrm>
              <a:off x="4307" y="1474"/>
              <a:ext cx="701" cy="335"/>
            </a:xfrm>
            <a:custGeom>
              <a:avLst/>
              <a:gdLst>
                <a:gd name="T0" fmla="*/ 485 w 701"/>
                <a:gd name="T1" fmla="*/ 0 h 335"/>
                <a:gd name="T2" fmla="*/ 498 w 701"/>
                <a:gd name="T3" fmla="*/ 4 h 335"/>
                <a:gd name="T4" fmla="*/ 513 w 701"/>
                <a:gd name="T5" fmla="*/ 7 h 335"/>
                <a:gd name="T6" fmla="*/ 527 w 701"/>
                <a:gd name="T7" fmla="*/ 11 h 335"/>
                <a:gd name="T8" fmla="*/ 538 w 701"/>
                <a:gd name="T9" fmla="*/ 15 h 335"/>
                <a:gd name="T10" fmla="*/ 552 w 701"/>
                <a:gd name="T11" fmla="*/ 19 h 335"/>
                <a:gd name="T12" fmla="*/ 563 w 701"/>
                <a:gd name="T13" fmla="*/ 23 h 335"/>
                <a:gd name="T14" fmla="*/ 576 w 701"/>
                <a:gd name="T15" fmla="*/ 28 h 335"/>
                <a:gd name="T16" fmla="*/ 590 w 701"/>
                <a:gd name="T17" fmla="*/ 32 h 335"/>
                <a:gd name="T18" fmla="*/ 601 w 701"/>
                <a:gd name="T19" fmla="*/ 36 h 335"/>
                <a:gd name="T20" fmla="*/ 613 w 701"/>
                <a:gd name="T21" fmla="*/ 42 h 335"/>
                <a:gd name="T22" fmla="*/ 624 w 701"/>
                <a:gd name="T23" fmla="*/ 46 h 335"/>
                <a:gd name="T24" fmla="*/ 636 w 701"/>
                <a:gd name="T25" fmla="*/ 51 h 335"/>
                <a:gd name="T26" fmla="*/ 647 w 701"/>
                <a:gd name="T27" fmla="*/ 55 h 335"/>
                <a:gd name="T28" fmla="*/ 659 w 701"/>
                <a:gd name="T29" fmla="*/ 59 h 335"/>
                <a:gd name="T30" fmla="*/ 668 w 701"/>
                <a:gd name="T31" fmla="*/ 65 h 335"/>
                <a:gd name="T32" fmla="*/ 680 w 701"/>
                <a:gd name="T33" fmla="*/ 69 h 335"/>
                <a:gd name="T34" fmla="*/ 691 w 701"/>
                <a:gd name="T35" fmla="*/ 76 h 335"/>
                <a:gd name="T36" fmla="*/ 701 w 701"/>
                <a:gd name="T37" fmla="*/ 82 h 335"/>
                <a:gd name="T38" fmla="*/ 0 w 701"/>
                <a:gd name="T39" fmla="*/ 335 h 335"/>
                <a:gd name="T40" fmla="*/ 485 w 701"/>
                <a:gd name="T41" fmla="*/ 0 h 3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1"/>
                <a:gd name="T64" fmla="*/ 0 h 335"/>
                <a:gd name="T65" fmla="*/ 701 w 701"/>
                <a:gd name="T66" fmla="*/ 335 h 3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1" h="335">
                  <a:moveTo>
                    <a:pt x="485" y="0"/>
                  </a:moveTo>
                  <a:lnTo>
                    <a:pt x="498" y="4"/>
                  </a:lnTo>
                  <a:lnTo>
                    <a:pt x="513" y="7"/>
                  </a:lnTo>
                  <a:lnTo>
                    <a:pt x="527" y="11"/>
                  </a:lnTo>
                  <a:lnTo>
                    <a:pt x="538" y="15"/>
                  </a:lnTo>
                  <a:lnTo>
                    <a:pt x="552" y="19"/>
                  </a:lnTo>
                  <a:lnTo>
                    <a:pt x="563" y="23"/>
                  </a:lnTo>
                  <a:lnTo>
                    <a:pt x="576" y="28"/>
                  </a:lnTo>
                  <a:lnTo>
                    <a:pt x="590" y="32"/>
                  </a:lnTo>
                  <a:lnTo>
                    <a:pt x="601" y="36"/>
                  </a:lnTo>
                  <a:lnTo>
                    <a:pt x="613" y="42"/>
                  </a:lnTo>
                  <a:lnTo>
                    <a:pt x="624" y="46"/>
                  </a:lnTo>
                  <a:lnTo>
                    <a:pt x="636" y="51"/>
                  </a:lnTo>
                  <a:lnTo>
                    <a:pt x="647" y="55"/>
                  </a:lnTo>
                  <a:lnTo>
                    <a:pt x="659" y="59"/>
                  </a:lnTo>
                  <a:lnTo>
                    <a:pt x="668" y="65"/>
                  </a:lnTo>
                  <a:lnTo>
                    <a:pt x="680" y="69"/>
                  </a:lnTo>
                  <a:lnTo>
                    <a:pt x="691" y="76"/>
                  </a:lnTo>
                  <a:lnTo>
                    <a:pt x="701" y="82"/>
                  </a:lnTo>
                  <a:lnTo>
                    <a:pt x="0" y="335"/>
                  </a:lnTo>
                  <a:lnTo>
                    <a:pt x="485" y="0"/>
                  </a:lnTo>
                  <a:close/>
                </a:path>
              </a:pathLst>
            </a:custGeom>
            <a:solidFill>
              <a:srgbClr val="9BCB83"/>
            </a:solidFill>
            <a:ln w="9525">
              <a:noFill/>
              <a:round/>
              <a:headEnd/>
              <a:tailEnd/>
            </a:ln>
          </p:spPr>
          <p:txBody>
            <a:bodyPr/>
            <a:lstStyle/>
            <a:p>
              <a:endParaRPr lang="en-US"/>
            </a:p>
          </p:txBody>
        </p:sp>
        <p:sp>
          <p:nvSpPr>
            <p:cNvPr id="11" name="Freeform 10"/>
            <p:cNvSpPr>
              <a:spLocks/>
            </p:cNvSpPr>
            <p:nvPr/>
          </p:nvSpPr>
          <p:spPr bwMode="auto">
            <a:xfrm>
              <a:off x="4353" y="1684"/>
              <a:ext cx="849" cy="269"/>
            </a:xfrm>
            <a:custGeom>
              <a:avLst/>
              <a:gdLst>
                <a:gd name="T0" fmla="*/ 0 w 849"/>
                <a:gd name="T1" fmla="*/ 148 h 269"/>
                <a:gd name="T2" fmla="*/ 849 w 849"/>
                <a:gd name="T3" fmla="*/ 0 h 269"/>
                <a:gd name="T4" fmla="*/ 849 w 849"/>
                <a:gd name="T5" fmla="*/ 121 h 269"/>
                <a:gd name="T6" fmla="*/ 0 w 849"/>
                <a:gd name="T7" fmla="*/ 269 h 269"/>
                <a:gd name="T8" fmla="*/ 0 w 849"/>
                <a:gd name="T9" fmla="*/ 148 h 269"/>
                <a:gd name="T10" fmla="*/ 0 60000 65536"/>
                <a:gd name="T11" fmla="*/ 0 60000 65536"/>
                <a:gd name="T12" fmla="*/ 0 60000 65536"/>
                <a:gd name="T13" fmla="*/ 0 60000 65536"/>
                <a:gd name="T14" fmla="*/ 0 60000 65536"/>
                <a:gd name="T15" fmla="*/ 0 w 849"/>
                <a:gd name="T16" fmla="*/ 0 h 269"/>
                <a:gd name="T17" fmla="*/ 849 w 849"/>
                <a:gd name="T18" fmla="*/ 269 h 269"/>
              </a:gdLst>
              <a:ahLst/>
              <a:cxnLst>
                <a:cxn ang="T10">
                  <a:pos x="T0" y="T1"/>
                </a:cxn>
                <a:cxn ang="T11">
                  <a:pos x="T2" y="T3"/>
                </a:cxn>
                <a:cxn ang="T12">
                  <a:pos x="T4" y="T5"/>
                </a:cxn>
                <a:cxn ang="T13">
                  <a:pos x="T6" y="T7"/>
                </a:cxn>
                <a:cxn ang="T14">
                  <a:pos x="T8" y="T9"/>
                </a:cxn>
              </a:cxnLst>
              <a:rect l="T15" t="T16" r="T17" b="T18"/>
              <a:pathLst>
                <a:path w="849" h="269">
                  <a:moveTo>
                    <a:pt x="0" y="148"/>
                  </a:moveTo>
                  <a:lnTo>
                    <a:pt x="849" y="0"/>
                  </a:lnTo>
                  <a:lnTo>
                    <a:pt x="849" y="121"/>
                  </a:lnTo>
                  <a:lnTo>
                    <a:pt x="0" y="269"/>
                  </a:lnTo>
                  <a:lnTo>
                    <a:pt x="0" y="148"/>
                  </a:lnTo>
                  <a:close/>
                </a:path>
              </a:pathLst>
            </a:custGeom>
            <a:solidFill>
              <a:srgbClr val="648385"/>
            </a:solidFill>
            <a:ln w="9525">
              <a:noFill/>
              <a:round/>
              <a:headEnd/>
              <a:tailEnd/>
            </a:ln>
          </p:spPr>
          <p:txBody>
            <a:bodyPr/>
            <a:lstStyle/>
            <a:p>
              <a:endParaRPr lang="en-US"/>
            </a:p>
          </p:txBody>
        </p:sp>
        <p:sp>
          <p:nvSpPr>
            <p:cNvPr id="12" name="Freeform 11"/>
            <p:cNvSpPr>
              <a:spLocks/>
            </p:cNvSpPr>
            <p:nvPr/>
          </p:nvSpPr>
          <p:spPr bwMode="auto">
            <a:xfrm>
              <a:off x="4353" y="1579"/>
              <a:ext cx="849" cy="253"/>
            </a:xfrm>
            <a:custGeom>
              <a:avLst/>
              <a:gdLst>
                <a:gd name="T0" fmla="*/ 701 w 849"/>
                <a:gd name="T1" fmla="*/ 0 h 253"/>
                <a:gd name="T2" fmla="*/ 711 w 849"/>
                <a:gd name="T3" fmla="*/ 4 h 253"/>
                <a:gd name="T4" fmla="*/ 720 w 849"/>
                <a:gd name="T5" fmla="*/ 10 h 253"/>
                <a:gd name="T6" fmla="*/ 730 w 849"/>
                <a:gd name="T7" fmla="*/ 15 h 253"/>
                <a:gd name="T8" fmla="*/ 741 w 849"/>
                <a:gd name="T9" fmla="*/ 21 h 253"/>
                <a:gd name="T10" fmla="*/ 751 w 849"/>
                <a:gd name="T11" fmla="*/ 25 h 253"/>
                <a:gd name="T12" fmla="*/ 758 w 849"/>
                <a:gd name="T13" fmla="*/ 33 h 253"/>
                <a:gd name="T14" fmla="*/ 768 w 849"/>
                <a:gd name="T15" fmla="*/ 38 h 253"/>
                <a:gd name="T16" fmla="*/ 776 w 849"/>
                <a:gd name="T17" fmla="*/ 44 h 253"/>
                <a:gd name="T18" fmla="*/ 783 w 849"/>
                <a:gd name="T19" fmla="*/ 50 h 253"/>
                <a:gd name="T20" fmla="*/ 793 w 849"/>
                <a:gd name="T21" fmla="*/ 56 h 253"/>
                <a:gd name="T22" fmla="*/ 801 w 849"/>
                <a:gd name="T23" fmla="*/ 61 h 253"/>
                <a:gd name="T24" fmla="*/ 808 w 849"/>
                <a:gd name="T25" fmla="*/ 67 h 253"/>
                <a:gd name="T26" fmla="*/ 816 w 849"/>
                <a:gd name="T27" fmla="*/ 75 h 253"/>
                <a:gd name="T28" fmla="*/ 824 w 849"/>
                <a:gd name="T29" fmla="*/ 79 h 253"/>
                <a:gd name="T30" fmla="*/ 829 w 849"/>
                <a:gd name="T31" fmla="*/ 86 h 253"/>
                <a:gd name="T32" fmla="*/ 837 w 849"/>
                <a:gd name="T33" fmla="*/ 92 h 253"/>
                <a:gd name="T34" fmla="*/ 843 w 849"/>
                <a:gd name="T35" fmla="*/ 100 h 253"/>
                <a:gd name="T36" fmla="*/ 849 w 849"/>
                <a:gd name="T37" fmla="*/ 105 h 253"/>
                <a:gd name="T38" fmla="*/ 0 w 849"/>
                <a:gd name="T39" fmla="*/ 253 h 253"/>
                <a:gd name="T40" fmla="*/ 701 w 849"/>
                <a:gd name="T41" fmla="*/ 0 h 2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9"/>
                <a:gd name="T64" fmla="*/ 0 h 253"/>
                <a:gd name="T65" fmla="*/ 849 w 849"/>
                <a:gd name="T66" fmla="*/ 253 h 2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9" h="253">
                  <a:moveTo>
                    <a:pt x="701" y="0"/>
                  </a:moveTo>
                  <a:lnTo>
                    <a:pt x="711" y="4"/>
                  </a:lnTo>
                  <a:lnTo>
                    <a:pt x="720" y="10"/>
                  </a:lnTo>
                  <a:lnTo>
                    <a:pt x="730" y="15"/>
                  </a:lnTo>
                  <a:lnTo>
                    <a:pt x="741" y="21"/>
                  </a:lnTo>
                  <a:lnTo>
                    <a:pt x="751" y="25"/>
                  </a:lnTo>
                  <a:lnTo>
                    <a:pt x="758" y="33"/>
                  </a:lnTo>
                  <a:lnTo>
                    <a:pt x="768" y="38"/>
                  </a:lnTo>
                  <a:lnTo>
                    <a:pt x="776" y="44"/>
                  </a:lnTo>
                  <a:lnTo>
                    <a:pt x="783" y="50"/>
                  </a:lnTo>
                  <a:lnTo>
                    <a:pt x="793" y="56"/>
                  </a:lnTo>
                  <a:lnTo>
                    <a:pt x="801" y="61"/>
                  </a:lnTo>
                  <a:lnTo>
                    <a:pt x="808" y="67"/>
                  </a:lnTo>
                  <a:lnTo>
                    <a:pt x="816" y="75"/>
                  </a:lnTo>
                  <a:lnTo>
                    <a:pt x="824" y="79"/>
                  </a:lnTo>
                  <a:lnTo>
                    <a:pt x="829" y="86"/>
                  </a:lnTo>
                  <a:lnTo>
                    <a:pt x="837" y="92"/>
                  </a:lnTo>
                  <a:lnTo>
                    <a:pt x="843" y="100"/>
                  </a:lnTo>
                  <a:lnTo>
                    <a:pt x="849" y="105"/>
                  </a:lnTo>
                  <a:lnTo>
                    <a:pt x="0" y="253"/>
                  </a:lnTo>
                  <a:lnTo>
                    <a:pt x="701" y="0"/>
                  </a:lnTo>
                  <a:close/>
                </a:path>
              </a:pathLst>
            </a:custGeom>
            <a:solidFill>
              <a:srgbClr val="DAEDEE"/>
            </a:solidFill>
            <a:ln w="9525">
              <a:noFill/>
              <a:round/>
              <a:headEnd/>
              <a:tailEnd/>
            </a:ln>
          </p:spPr>
          <p:txBody>
            <a:bodyPr/>
            <a:lstStyle/>
            <a:p>
              <a:endParaRPr lang="en-US"/>
            </a:p>
          </p:txBody>
        </p:sp>
        <p:sp>
          <p:nvSpPr>
            <p:cNvPr id="13" name="Freeform 12"/>
            <p:cNvSpPr>
              <a:spLocks/>
            </p:cNvSpPr>
            <p:nvPr/>
          </p:nvSpPr>
          <p:spPr bwMode="auto">
            <a:xfrm>
              <a:off x="4378" y="1836"/>
              <a:ext cx="914" cy="147"/>
            </a:xfrm>
            <a:custGeom>
              <a:avLst/>
              <a:gdLst>
                <a:gd name="T0" fmla="*/ 0 w 914"/>
                <a:gd name="T1" fmla="*/ 27 h 147"/>
                <a:gd name="T2" fmla="*/ 914 w 914"/>
                <a:gd name="T3" fmla="*/ 0 h 147"/>
                <a:gd name="T4" fmla="*/ 914 w 914"/>
                <a:gd name="T5" fmla="*/ 120 h 147"/>
                <a:gd name="T6" fmla="*/ 0 w 914"/>
                <a:gd name="T7" fmla="*/ 147 h 147"/>
                <a:gd name="T8" fmla="*/ 0 w 914"/>
                <a:gd name="T9" fmla="*/ 27 h 147"/>
                <a:gd name="T10" fmla="*/ 0 60000 65536"/>
                <a:gd name="T11" fmla="*/ 0 60000 65536"/>
                <a:gd name="T12" fmla="*/ 0 60000 65536"/>
                <a:gd name="T13" fmla="*/ 0 60000 65536"/>
                <a:gd name="T14" fmla="*/ 0 60000 65536"/>
                <a:gd name="T15" fmla="*/ 0 w 914"/>
                <a:gd name="T16" fmla="*/ 0 h 147"/>
                <a:gd name="T17" fmla="*/ 914 w 914"/>
                <a:gd name="T18" fmla="*/ 147 h 147"/>
              </a:gdLst>
              <a:ahLst/>
              <a:cxnLst>
                <a:cxn ang="T10">
                  <a:pos x="T0" y="T1"/>
                </a:cxn>
                <a:cxn ang="T11">
                  <a:pos x="T2" y="T3"/>
                </a:cxn>
                <a:cxn ang="T12">
                  <a:pos x="T4" y="T5"/>
                </a:cxn>
                <a:cxn ang="T13">
                  <a:pos x="T6" y="T7"/>
                </a:cxn>
                <a:cxn ang="T14">
                  <a:pos x="T8" y="T9"/>
                </a:cxn>
              </a:cxnLst>
              <a:rect l="T15" t="T16" r="T17" b="T18"/>
              <a:pathLst>
                <a:path w="914" h="147">
                  <a:moveTo>
                    <a:pt x="0" y="27"/>
                  </a:moveTo>
                  <a:lnTo>
                    <a:pt x="914" y="0"/>
                  </a:lnTo>
                  <a:lnTo>
                    <a:pt x="914" y="120"/>
                  </a:lnTo>
                  <a:lnTo>
                    <a:pt x="0" y="147"/>
                  </a:lnTo>
                  <a:lnTo>
                    <a:pt x="0" y="27"/>
                  </a:lnTo>
                  <a:close/>
                </a:path>
              </a:pathLst>
            </a:custGeom>
            <a:solidFill>
              <a:srgbClr val="7B282A"/>
            </a:solidFill>
            <a:ln w="9525">
              <a:noFill/>
              <a:round/>
              <a:headEnd/>
              <a:tailEnd/>
            </a:ln>
          </p:spPr>
          <p:txBody>
            <a:bodyPr/>
            <a:lstStyle/>
            <a:p>
              <a:endParaRPr lang="en-US"/>
            </a:p>
          </p:txBody>
        </p:sp>
        <p:sp>
          <p:nvSpPr>
            <p:cNvPr id="14" name="Freeform 13"/>
            <p:cNvSpPr>
              <a:spLocks/>
            </p:cNvSpPr>
            <p:nvPr/>
          </p:nvSpPr>
          <p:spPr bwMode="auto">
            <a:xfrm>
              <a:off x="4378" y="1715"/>
              <a:ext cx="914" cy="148"/>
            </a:xfrm>
            <a:custGeom>
              <a:avLst/>
              <a:gdLst>
                <a:gd name="T0" fmla="*/ 850 w 914"/>
                <a:gd name="T1" fmla="*/ 0 h 148"/>
                <a:gd name="T2" fmla="*/ 856 w 914"/>
                <a:gd name="T3" fmla="*/ 4 h 148"/>
                <a:gd name="T4" fmla="*/ 862 w 914"/>
                <a:gd name="T5" fmla="*/ 12 h 148"/>
                <a:gd name="T6" fmla="*/ 868 w 914"/>
                <a:gd name="T7" fmla="*/ 17 h 148"/>
                <a:gd name="T8" fmla="*/ 871 w 914"/>
                <a:gd name="T9" fmla="*/ 25 h 148"/>
                <a:gd name="T10" fmla="*/ 877 w 914"/>
                <a:gd name="T11" fmla="*/ 31 h 148"/>
                <a:gd name="T12" fmla="*/ 881 w 914"/>
                <a:gd name="T13" fmla="*/ 38 h 148"/>
                <a:gd name="T14" fmla="*/ 887 w 914"/>
                <a:gd name="T15" fmla="*/ 44 h 148"/>
                <a:gd name="T16" fmla="*/ 889 w 914"/>
                <a:gd name="T17" fmla="*/ 50 h 148"/>
                <a:gd name="T18" fmla="*/ 893 w 914"/>
                <a:gd name="T19" fmla="*/ 58 h 148"/>
                <a:gd name="T20" fmla="*/ 896 w 914"/>
                <a:gd name="T21" fmla="*/ 63 h 148"/>
                <a:gd name="T22" fmla="*/ 900 w 914"/>
                <a:gd name="T23" fmla="*/ 71 h 148"/>
                <a:gd name="T24" fmla="*/ 902 w 914"/>
                <a:gd name="T25" fmla="*/ 77 h 148"/>
                <a:gd name="T26" fmla="*/ 906 w 914"/>
                <a:gd name="T27" fmla="*/ 86 h 148"/>
                <a:gd name="T28" fmla="*/ 908 w 914"/>
                <a:gd name="T29" fmla="*/ 92 h 148"/>
                <a:gd name="T30" fmla="*/ 912 w 914"/>
                <a:gd name="T31" fmla="*/ 100 h 148"/>
                <a:gd name="T32" fmla="*/ 912 w 914"/>
                <a:gd name="T33" fmla="*/ 105 h 148"/>
                <a:gd name="T34" fmla="*/ 914 w 914"/>
                <a:gd name="T35" fmla="*/ 113 h 148"/>
                <a:gd name="T36" fmla="*/ 914 w 914"/>
                <a:gd name="T37" fmla="*/ 119 h 148"/>
                <a:gd name="T38" fmla="*/ 0 w 914"/>
                <a:gd name="T39" fmla="*/ 148 h 148"/>
                <a:gd name="T40" fmla="*/ 850 w 914"/>
                <a:gd name="T41" fmla="*/ 0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4"/>
                <a:gd name="T64" fmla="*/ 0 h 148"/>
                <a:gd name="T65" fmla="*/ 914 w 914"/>
                <a:gd name="T66" fmla="*/ 148 h 1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4" h="148">
                  <a:moveTo>
                    <a:pt x="850" y="0"/>
                  </a:moveTo>
                  <a:lnTo>
                    <a:pt x="856" y="4"/>
                  </a:lnTo>
                  <a:lnTo>
                    <a:pt x="862" y="12"/>
                  </a:lnTo>
                  <a:lnTo>
                    <a:pt x="868" y="17"/>
                  </a:lnTo>
                  <a:lnTo>
                    <a:pt x="871" y="25"/>
                  </a:lnTo>
                  <a:lnTo>
                    <a:pt x="877" y="31"/>
                  </a:lnTo>
                  <a:lnTo>
                    <a:pt x="881" y="38"/>
                  </a:lnTo>
                  <a:lnTo>
                    <a:pt x="887" y="44"/>
                  </a:lnTo>
                  <a:lnTo>
                    <a:pt x="889" y="50"/>
                  </a:lnTo>
                  <a:lnTo>
                    <a:pt x="893" y="58"/>
                  </a:lnTo>
                  <a:lnTo>
                    <a:pt x="896" y="63"/>
                  </a:lnTo>
                  <a:lnTo>
                    <a:pt x="900" y="71"/>
                  </a:lnTo>
                  <a:lnTo>
                    <a:pt x="902" y="77"/>
                  </a:lnTo>
                  <a:lnTo>
                    <a:pt x="906" y="86"/>
                  </a:lnTo>
                  <a:lnTo>
                    <a:pt x="908" y="92"/>
                  </a:lnTo>
                  <a:lnTo>
                    <a:pt x="912" y="100"/>
                  </a:lnTo>
                  <a:lnTo>
                    <a:pt x="912" y="105"/>
                  </a:lnTo>
                  <a:lnTo>
                    <a:pt x="914" y="113"/>
                  </a:lnTo>
                  <a:lnTo>
                    <a:pt x="914" y="119"/>
                  </a:lnTo>
                  <a:lnTo>
                    <a:pt x="0" y="148"/>
                  </a:lnTo>
                  <a:lnTo>
                    <a:pt x="850" y="0"/>
                  </a:lnTo>
                  <a:close/>
                </a:path>
              </a:pathLst>
            </a:custGeom>
            <a:solidFill>
              <a:srgbClr val="DC3632"/>
            </a:solidFill>
            <a:ln w="9525">
              <a:noFill/>
              <a:round/>
              <a:headEnd/>
              <a:tailEnd/>
            </a:ln>
          </p:spPr>
          <p:txBody>
            <a:bodyPr/>
            <a:lstStyle/>
            <a:p>
              <a:endParaRPr lang="en-US"/>
            </a:p>
          </p:txBody>
        </p:sp>
        <p:sp>
          <p:nvSpPr>
            <p:cNvPr id="15" name="Freeform 14"/>
            <p:cNvSpPr>
              <a:spLocks/>
            </p:cNvSpPr>
            <p:nvPr/>
          </p:nvSpPr>
          <p:spPr bwMode="auto">
            <a:xfrm>
              <a:off x="5018" y="1916"/>
              <a:ext cx="270" cy="401"/>
            </a:xfrm>
            <a:custGeom>
              <a:avLst/>
              <a:gdLst>
                <a:gd name="T0" fmla="*/ 270 w 270"/>
                <a:gd name="T1" fmla="*/ 8 h 401"/>
                <a:gd name="T2" fmla="*/ 268 w 270"/>
                <a:gd name="T3" fmla="*/ 23 h 401"/>
                <a:gd name="T4" fmla="*/ 266 w 270"/>
                <a:gd name="T5" fmla="*/ 35 h 401"/>
                <a:gd name="T6" fmla="*/ 262 w 270"/>
                <a:gd name="T7" fmla="*/ 48 h 401"/>
                <a:gd name="T8" fmla="*/ 258 w 270"/>
                <a:gd name="T9" fmla="*/ 62 h 401"/>
                <a:gd name="T10" fmla="*/ 251 w 270"/>
                <a:gd name="T11" fmla="*/ 77 h 401"/>
                <a:gd name="T12" fmla="*/ 245 w 270"/>
                <a:gd name="T13" fmla="*/ 90 h 401"/>
                <a:gd name="T14" fmla="*/ 239 w 270"/>
                <a:gd name="T15" fmla="*/ 104 h 401"/>
                <a:gd name="T16" fmla="*/ 228 w 270"/>
                <a:gd name="T17" fmla="*/ 117 h 401"/>
                <a:gd name="T18" fmla="*/ 218 w 270"/>
                <a:gd name="T19" fmla="*/ 130 h 401"/>
                <a:gd name="T20" fmla="*/ 207 w 270"/>
                <a:gd name="T21" fmla="*/ 142 h 401"/>
                <a:gd name="T22" fmla="*/ 195 w 270"/>
                <a:gd name="T23" fmla="*/ 155 h 401"/>
                <a:gd name="T24" fmla="*/ 184 w 270"/>
                <a:gd name="T25" fmla="*/ 169 h 401"/>
                <a:gd name="T26" fmla="*/ 168 w 270"/>
                <a:gd name="T27" fmla="*/ 180 h 401"/>
                <a:gd name="T28" fmla="*/ 153 w 270"/>
                <a:gd name="T29" fmla="*/ 192 h 401"/>
                <a:gd name="T30" fmla="*/ 138 w 270"/>
                <a:gd name="T31" fmla="*/ 205 h 401"/>
                <a:gd name="T32" fmla="*/ 120 w 270"/>
                <a:gd name="T33" fmla="*/ 217 h 401"/>
                <a:gd name="T34" fmla="*/ 103 w 270"/>
                <a:gd name="T35" fmla="*/ 226 h 401"/>
                <a:gd name="T36" fmla="*/ 84 w 270"/>
                <a:gd name="T37" fmla="*/ 238 h 401"/>
                <a:gd name="T38" fmla="*/ 65 w 270"/>
                <a:gd name="T39" fmla="*/ 249 h 401"/>
                <a:gd name="T40" fmla="*/ 44 w 270"/>
                <a:gd name="T41" fmla="*/ 259 h 401"/>
                <a:gd name="T42" fmla="*/ 23 w 270"/>
                <a:gd name="T43" fmla="*/ 270 h 401"/>
                <a:gd name="T44" fmla="*/ 0 w 270"/>
                <a:gd name="T45" fmla="*/ 280 h 401"/>
                <a:gd name="T46" fmla="*/ 11 w 270"/>
                <a:gd name="T47" fmla="*/ 395 h 401"/>
                <a:gd name="T48" fmla="*/ 32 w 270"/>
                <a:gd name="T49" fmla="*/ 385 h 401"/>
                <a:gd name="T50" fmla="*/ 55 w 270"/>
                <a:gd name="T51" fmla="*/ 376 h 401"/>
                <a:gd name="T52" fmla="*/ 74 w 270"/>
                <a:gd name="T53" fmla="*/ 364 h 401"/>
                <a:gd name="T54" fmla="*/ 93 w 270"/>
                <a:gd name="T55" fmla="*/ 355 h 401"/>
                <a:gd name="T56" fmla="*/ 111 w 270"/>
                <a:gd name="T57" fmla="*/ 343 h 401"/>
                <a:gd name="T58" fmla="*/ 130 w 270"/>
                <a:gd name="T59" fmla="*/ 332 h 401"/>
                <a:gd name="T60" fmla="*/ 145 w 270"/>
                <a:gd name="T61" fmla="*/ 320 h 401"/>
                <a:gd name="T62" fmla="*/ 162 w 270"/>
                <a:gd name="T63" fmla="*/ 307 h 401"/>
                <a:gd name="T64" fmla="*/ 176 w 270"/>
                <a:gd name="T65" fmla="*/ 295 h 401"/>
                <a:gd name="T66" fmla="*/ 189 w 270"/>
                <a:gd name="T67" fmla="*/ 282 h 401"/>
                <a:gd name="T68" fmla="*/ 203 w 270"/>
                <a:gd name="T69" fmla="*/ 270 h 401"/>
                <a:gd name="T70" fmla="*/ 214 w 270"/>
                <a:gd name="T71" fmla="*/ 257 h 401"/>
                <a:gd name="T72" fmla="*/ 224 w 270"/>
                <a:gd name="T73" fmla="*/ 245 h 401"/>
                <a:gd name="T74" fmla="*/ 233 w 270"/>
                <a:gd name="T75" fmla="*/ 232 h 401"/>
                <a:gd name="T76" fmla="*/ 241 w 270"/>
                <a:gd name="T77" fmla="*/ 219 h 401"/>
                <a:gd name="T78" fmla="*/ 249 w 270"/>
                <a:gd name="T79" fmla="*/ 205 h 401"/>
                <a:gd name="T80" fmla="*/ 254 w 270"/>
                <a:gd name="T81" fmla="*/ 190 h 401"/>
                <a:gd name="T82" fmla="*/ 260 w 270"/>
                <a:gd name="T83" fmla="*/ 176 h 401"/>
                <a:gd name="T84" fmla="*/ 264 w 270"/>
                <a:gd name="T85" fmla="*/ 163 h 401"/>
                <a:gd name="T86" fmla="*/ 266 w 270"/>
                <a:gd name="T87" fmla="*/ 150 h 401"/>
                <a:gd name="T88" fmla="*/ 268 w 270"/>
                <a:gd name="T89" fmla="*/ 136 h 401"/>
                <a:gd name="T90" fmla="*/ 270 w 270"/>
                <a:gd name="T91" fmla="*/ 121 h 4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0"/>
                <a:gd name="T139" fmla="*/ 0 h 401"/>
                <a:gd name="T140" fmla="*/ 270 w 270"/>
                <a:gd name="T141" fmla="*/ 401 h 4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0" h="401">
                  <a:moveTo>
                    <a:pt x="270" y="0"/>
                  </a:moveTo>
                  <a:lnTo>
                    <a:pt x="270" y="8"/>
                  </a:lnTo>
                  <a:lnTo>
                    <a:pt x="268" y="16"/>
                  </a:lnTo>
                  <a:lnTo>
                    <a:pt x="268" y="23"/>
                  </a:lnTo>
                  <a:lnTo>
                    <a:pt x="266" y="29"/>
                  </a:lnTo>
                  <a:lnTo>
                    <a:pt x="266" y="35"/>
                  </a:lnTo>
                  <a:lnTo>
                    <a:pt x="264" y="42"/>
                  </a:lnTo>
                  <a:lnTo>
                    <a:pt x="262" y="48"/>
                  </a:lnTo>
                  <a:lnTo>
                    <a:pt x="260" y="56"/>
                  </a:lnTo>
                  <a:lnTo>
                    <a:pt x="258" y="62"/>
                  </a:lnTo>
                  <a:lnTo>
                    <a:pt x="254" y="69"/>
                  </a:lnTo>
                  <a:lnTo>
                    <a:pt x="251" y="77"/>
                  </a:lnTo>
                  <a:lnTo>
                    <a:pt x="249" y="84"/>
                  </a:lnTo>
                  <a:lnTo>
                    <a:pt x="245" y="90"/>
                  </a:lnTo>
                  <a:lnTo>
                    <a:pt x="241" y="96"/>
                  </a:lnTo>
                  <a:lnTo>
                    <a:pt x="239" y="104"/>
                  </a:lnTo>
                  <a:lnTo>
                    <a:pt x="233" y="109"/>
                  </a:lnTo>
                  <a:lnTo>
                    <a:pt x="228" y="117"/>
                  </a:lnTo>
                  <a:lnTo>
                    <a:pt x="224" y="123"/>
                  </a:lnTo>
                  <a:lnTo>
                    <a:pt x="218" y="130"/>
                  </a:lnTo>
                  <a:lnTo>
                    <a:pt x="214" y="134"/>
                  </a:lnTo>
                  <a:lnTo>
                    <a:pt x="207" y="142"/>
                  </a:lnTo>
                  <a:lnTo>
                    <a:pt x="203" y="148"/>
                  </a:lnTo>
                  <a:lnTo>
                    <a:pt x="195" y="155"/>
                  </a:lnTo>
                  <a:lnTo>
                    <a:pt x="189" y="161"/>
                  </a:lnTo>
                  <a:lnTo>
                    <a:pt x="184" y="169"/>
                  </a:lnTo>
                  <a:lnTo>
                    <a:pt x="176" y="173"/>
                  </a:lnTo>
                  <a:lnTo>
                    <a:pt x="168" y="180"/>
                  </a:lnTo>
                  <a:lnTo>
                    <a:pt x="162" y="186"/>
                  </a:lnTo>
                  <a:lnTo>
                    <a:pt x="153" y="192"/>
                  </a:lnTo>
                  <a:lnTo>
                    <a:pt x="145" y="198"/>
                  </a:lnTo>
                  <a:lnTo>
                    <a:pt x="138" y="205"/>
                  </a:lnTo>
                  <a:lnTo>
                    <a:pt x="130" y="209"/>
                  </a:lnTo>
                  <a:lnTo>
                    <a:pt x="120" y="217"/>
                  </a:lnTo>
                  <a:lnTo>
                    <a:pt x="111" y="221"/>
                  </a:lnTo>
                  <a:lnTo>
                    <a:pt x="103" y="226"/>
                  </a:lnTo>
                  <a:lnTo>
                    <a:pt x="93" y="232"/>
                  </a:lnTo>
                  <a:lnTo>
                    <a:pt x="84" y="238"/>
                  </a:lnTo>
                  <a:lnTo>
                    <a:pt x="74" y="243"/>
                  </a:lnTo>
                  <a:lnTo>
                    <a:pt x="65" y="249"/>
                  </a:lnTo>
                  <a:lnTo>
                    <a:pt x="55" y="255"/>
                  </a:lnTo>
                  <a:lnTo>
                    <a:pt x="44" y="259"/>
                  </a:lnTo>
                  <a:lnTo>
                    <a:pt x="32" y="265"/>
                  </a:lnTo>
                  <a:lnTo>
                    <a:pt x="23" y="270"/>
                  </a:lnTo>
                  <a:lnTo>
                    <a:pt x="11" y="274"/>
                  </a:lnTo>
                  <a:lnTo>
                    <a:pt x="0" y="280"/>
                  </a:lnTo>
                  <a:lnTo>
                    <a:pt x="0" y="401"/>
                  </a:lnTo>
                  <a:lnTo>
                    <a:pt x="11" y="395"/>
                  </a:lnTo>
                  <a:lnTo>
                    <a:pt x="23" y="391"/>
                  </a:lnTo>
                  <a:lnTo>
                    <a:pt x="32" y="385"/>
                  </a:lnTo>
                  <a:lnTo>
                    <a:pt x="44" y="381"/>
                  </a:lnTo>
                  <a:lnTo>
                    <a:pt x="55" y="376"/>
                  </a:lnTo>
                  <a:lnTo>
                    <a:pt x="65" y="370"/>
                  </a:lnTo>
                  <a:lnTo>
                    <a:pt x="74" y="364"/>
                  </a:lnTo>
                  <a:lnTo>
                    <a:pt x="84" y="358"/>
                  </a:lnTo>
                  <a:lnTo>
                    <a:pt x="93" y="355"/>
                  </a:lnTo>
                  <a:lnTo>
                    <a:pt x="103" y="347"/>
                  </a:lnTo>
                  <a:lnTo>
                    <a:pt x="111" y="343"/>
                  </a:lnTo>
                  <a:lnTo>
                    <a:pt x="120" y="337"/>
                  </a:lnTo>
                  <a:lnTo>
                    <a:pt x="130" y="332"/>
                  </a:lnTo>
                  <a:lnTo>
                    <a:pt x="138" y="326"/>
                  </a:lnTo>
                  <a:lnTo>
                    <a:pt x="145" y="320"/>
                  </a:lnTo>
                  <a:lnTo>
                    <a:pt x="153" y="312"/>
                  </a:lnTo>
                  <a:lnTo>
                    <a:pt x="162" y="307"/>
                  </a:lnTo>
                  <a:lnTo>
                    <a:pt x="168" y="301"/>
                  </a:lnTo>
                  <a:lnTo>
                    <a:pt x="176" y="295"/>
                  </a:lnTo>
                  <a:lnTo>
                    <a:pt x="184" y="289"/>
                  </a:lnTo>
                  <a:lnTo>
                    <a:pt x="189" y="282"/>
                  </a:lnTo>
                  <a:lnTo>
                    <a:pt x="195" y="276"/>
                  </a:lnTo>
                  <a:lnTo>
                    <a:pt x="203" y="270"/>
                  </a:lnTo>
                  <a:lnTo>
                    <a:pt x="207" y="263"/>
                  </a:lnTo>
                  <a:lnTo>
                    <a:pt x="214" y="257"/>
                  </a:lnTo>
                  <a:lnTo>
                    <a:pt x="218" y="251"/>
                  </a:lnTo>
                  <a:lnTo>
                    <a:pt x="224" y="245"/>
                  </a:lnTo>
                  <a:lnTo>
                    <a:pt x="228" y="238"/>
                  </a:lnTo>
                  <a:lnTo>
                    <a:pt x="233" y="232"/>
                  </a:lnTo>
                  <a:lnTo>
                    <a:pt x="239" y="224"/>
                  </a:lnTo>
                  <a:lnTo>
                    <a:pt x="241" y="219"/>
                  </a:lnTo>
                  <a:lnTo>
                    <a:pt x="245" y="211"/>
                  </a:lnTo>
                  <a:lnTo>
                    <a:pt x="249" y="205"/>
                  </a:lnTo>
                  <a:lnTo>
                    <a:pt x="251" y="198"/>
                  </a:lnTo>
                  <a:lnTo>
                    <a:pt x="254" y="190"/>
                  </a:lnTo>
                  <a:lnTo>
                    <a:pt x="258" y="184"/>
                  </a:lnTo>
                  <a:lnTo>
                    <a:pt x="260" y="176"/>
                  </a:lnTo>
                  <a:lnTo>
                    <a:pt x="262" y="171"/>
                  </a:lnTo>
                  <a:lnTo>
                    <a:pt x="264" y="163"/>
                  </a:lnTo>
                  <a:lnTo>
                    <a:pt x="266" y="157"/>
                  </a:lnTo>
                  <a:lnTo>
                    <a:pt x="266" y="150"/>
                  </a:lnTo>
                  <a:lnTo>
                    <a:pt x="268" y="144"/>
                  </a:lnTo>
                  <a:lnTo>
                    <a:pt x="268" y="136"/>
                  </a:lnTo>
                  <a:lnTo>
                    <a:pt x="270" y="129"/>
                  </a:lnTo>
                  <a:lnTo>
                    <a:pt x="270" y="121"/>
                  </a:lnTo>
                  <a:lnTo>
                    <a:pt x="270" y="0"/>
                  </a:lnTo>
                  <a:close/>
                </a:path>
              </a:pathLst>
            </a:custGeom>
            <a:solidFill>
              <a:srgbClr val="82824E"/>
            </a:solidFill>
            <a:ln w="9525">
              <a:noFill/>
              <a:round/>
              <a:headEnd/>
              <a:tailEnd/>
            </a:ln>
          </p:spPr>
          <p:txBody>
            <a:bodyPr/>
            <a:lstStyle/>
            <a:p>
              <a:endParaRPr lang="en-US"/>
            </a:p>
          </p:txBody>
        </p:sp>
        <p:sp>
          <p:nvSpPr>
            <p:cNvPr id="16" name="Freeform 15"/>
            <p:cNvSpPr>
              <a:spLocks/>
            </p:cNvSpPr>
            <p:nvPr/>
          </p:nvSpPr>
          <p:spPr bwMode="auto">
            <a:xfrm>
              <a:off x="4370" y="1918"/>
              <a:ext cx="648" cy="401"/>
            </a:xfrm>
            <a:custGeom>
              <a:avLst/>
              <a:gdLst>
                <a:gd name="T0" fmla="*/ 0 w 648"/>
                <a:gd name="T1" fmla="*/ 0 h 401"/>
                <a:gd name="T2" fmla="*/ 648 w 648"/>
                <a:gd name="T3" fmla="*/ 280 h 401"/>
                <a:gd name="T4" fmla="*/ 648 w 648"/>
                <a:gd name="T5" fmla="*/ 401 h 401"/>
                <a:gd name="T6" fmla="*/ 0 w 648"/>
                <a:gd name="T7" fmla="*/ 121 h 401"/>
                <a:gd name="T8" fmla="*/ 0 w 648"/>
                <a:gd name="T9" fmla="*/ 0 h 401"/>
                <a:gd name="T10" fmla="*/ 0 60000 65536"/>
                <a:gd name="T11" fmla="*/ 0 60000 65536"/>
                <a:gd name="T12" fmla="*/ 0 60000 65536"/>
                <a:gd name="T13" fmla="*/ 0 60000 65536"/>
                <a:gd name="T14" fmla="*/ 0 60000 65536"/>
                <a:gd name="T15" fmla="*/ 0 w 648"/>
                <a:gd name="T16" fmla="*/ 0 h 401"/>
                <a:gd name="T17" fmla="*/ 648 w 648"/>
                <a:gd name="T18" fmla="*/ 401 h 401"/>
              </a:gdLst>
              <a:ahLst/>
              <a:cxnLst>
                <a:cxn ang="T10">
                  <a:pos x="T0" y="T1"/>
                </a:cxn>
                <a:cxn ang="T11">
                  <a:pos x="T2" y="T3"/>
                </a:cxn>
                <a:cxn ang="T12">
                  <a:pos x="T4" y="T5"/>
                </a:cxn>
                <a:cxn ang="T13">
                  <a:pos x="T6" y="T7"/>
                </a:cxn>
                <a:cxn ang="T14">
                  <a:pos x="T8" y="T9"/>
                </a:cxn>
              </a:cxnLst>
              <a:rect l="T15" t="T16" r="T17" b="T18"/>
              <a:pathLst>
                <a:path w="648" h="401">
                  <a:moveTo>
                    <a:pt x="0" y="0"/>
                  </a:moveTo>
                  <a:lnTo>
                    <a:pt x="648" y="280"/>
                  </a:lnTo>
                  <a:lnTo>
                    <a:pt x="648" y="401"/>
                  </a:lnTo>
                  <a:lnTo>
                    <a:pt x="0" y="121"/>
                  </a:lnTo>
                  <a:lnTo>
                    <a:pt x="0" y="0"/>
                  </a:lnTo>
                  <a:close/>
                </a:path>
              </a:pathLst>
            </a:custGeom>
            <a:solidFill>
              <a:srgbClr val="82824E"/>
            </a:solidFill>
            <a:ln w="9525">
              <a:noFill/>
              <a:round/>
              <a:headEnd/>
              <a:tailEnd/>
            </a:ln>
          </p:spPr>
          <p:txBody>
            <a:bodyPr/>
            <a:lstStyle/>
            <a:p>
              <a:endParaRPr lang="en-US"/>
            </a:p>
          </p:txBody>
        </p:sp>
        <p:sp>
          <p:nvSpPr>
            <p:cNvPr id="17" name="Freeform 16"/>
            <p:cNvSpPr>
              <a:spLocks/>
            </p:cNvSpPr>
            <p:nvPr/>
          </p:nvSpPr>
          <p:spPr bwMode="auto">
            <a:xfrm>
              <a:off x="4370" y="1889"/>
              <a:ext cx="918" cy="309"/>
            </a:xfrm>
            <a:custGeom>
              <a:avLst/>
              <a:gdLst>
                <a:gd name="T0" fmla="*/ 914 w 918"/>
                <a:gd name="T1" fmla="*/ 0 h 309"/>
                <a:gd name="T2" fmla="*/ 916 w 918"/>
                <a:gd name="T3" fmla="*/ 8 h 309"/>
                <a:gd name="T4" fmla="*/ 916 w 918"/>
                <a:gd name="T5" fmla="*/ 14 h 309"/>
                <a:gd name="T6" fmla="*/ 918 w 918"/>
                <a:gd name="T7" fmla="*/ 23 h 309"/>
                <a:gd name="T8" fmla="*/ 918 w 918"/>
                <a:gd name="T9" fmla="*/ 29 h 309"/>
                <a:gd name="T10" fmla="*/ 918 w 918"/>
                <a:gd name="T11" fmla="*/ 37 h 309"/>
                <a:gd name="T12" fmla="*/ 916 w 918"/>
                <a:gd name="T13" fmla="*/ 43 h 309"/>
                <a:gd name="T14" fmla="*/ 916 w 918"/>
                <a:gd name="T15" fmla="*/ 50 h 309"/>
                <a:gd name="T16" fmla="*/ 914 w 918"/>
                <a:gd name="T17" fmla="*/ 56 h 309"/>
                <a:gd name="T18" fmla="*/ 914 w 918"/>
                <a:gd name="T19" fmla="*/ 62 h 309"/>
                <a:gd name="T20" fmla="*/ 912 w 918"/>
                <a:gd name="T21" fmla="*/ 71 h 309"/>
                <a:gd name="T22" fmla="*/ 910 w 918"/>
                <a:gd name="T23" fmla="*/ 77 h 309"/>
                <a:gd name="T24" fmla="*/ 908 w 918"/>
                <a:gd name="T25" fmla="*/ 85 h 309"/>
                <a:gd name="T26" fmla="*/ 906 w 918"/>
                <a:gd name="T27" fmla="*/ 90 h 309"/>
                <a:gd name="T28" fmla="*/ 902 w 918"/>
                <a:gd name="T29" fmla="*/ 98 h 309"/>
                <a:gd name="T30" fmla="*/ 899 w 918"/>
                <a:gd name="T31" fmla="*/ 104 h 309"/>
                <a:gd name="T32" fmla="*/ 897 w 918"/>
                <a:gd name="T33" fmla="*/ 111 h 309"/>
                <a:gd name="T34" fmla="*/ 893 w 918"/>
                <a:gd name="T35" fmla="*/ 117 h 309"/>
                <a:gd name="T36" fmla="*/ 889 w 918"/>
                <a:gd name="T37" fmla="*/ 123 h 309"/>
                <a:gd name="T38" fmla="*/ 887 w 918"/>
                <a:gd name="T39" fmla="*/ 131 h 309"/>
                <a:gd name="T40" fmla="*/ 881 w 918"/>
                <a:gd name="T41" fmla="*/ 136 h 309"/>
                <a:gd name="T42" fmla="*/ 876 w 918"/>
                <a:gd name="T43" fmla="*/ 144 h 309"/>
                <a:gd name="T44" fmla="*/ 872 w 918"/>
                <a:gd name="T45" fmla="*/ 150 h 309"/>
                <a:gd name="T46" fmla="*/ 866 w 918"/>
                <a:gd name="T47" fmla="*/ 157 h 309"/>
                <a:gd name="T48" fmla="*/ 862 w 918"/>
                <a:gd name="T49" fmla="*/ 163 h 309"/>
                <a:gd name="T50" fmla="*/ 855 w 918"/>
                <a:gd name="T51" fmla="*/ 171 h 309"/>
                <a:gd name="T52" fmla="*/ 851 w 918"/>
                <a:gd name="T53" fmla="*/ 177 h 309"/>
                <a:gd name="T54" fmla="*/ 843 w 918"/>
                <a:gd name="T55" fmla="*/ 184 h 309"/>
                <a:gd name="T56" fmla="*/ 837 w 918"/>
                <a:gd name="T57" fmla="*/ 190 h 309"/>
                <a:gd name="T58" fmla="*/ 832 w 918"/>
                <a:gd name="T59" fmla="*/ 196 h 309"/>
                <a:gd name="T60" fmla="*/ 824 w 918"/>
                <a:gd name="T61" fmla="*/ 202 h 309"/>
                <a:gd name="T62" fmla="*/ 816 w 918"/>
                <a:gd name="T63" fmla="*/ 209 h 309"/>
                <a:gd name="T64" fmla="*/ 810 w 918"/>
                <a:gd name="T65" fmla="*/ 213 h 309"/>
                <a:gd name="T66" fmla="*/ 801 w 918"/>
                <a:gd name="T67" fmla="*/ 221 h 309"/>
                <a:gd name="T68" fmla="*/ 793 w 918"/>
                <a:gd name="T69" fmla="*/ 226 h 309"/>
                <a:gd name="T70" fmla="*/ 786 w 918"/>
                <a:gd name="T71" fmla="*/ 232 h 309"/>
                <a:gd name="T72" fmla="*/ 778 w 918"/>
                <a:gd name="T73" fmla="*/ 238 h 309"/>
                <a:gd name="T74" fmla="*/ 768 w 918"/>
                <a:gd name="T75" fmla="*/ 244 h 309"/>
                <a:gd name="T76" fmla="*/ 759 w 918"/>
                <a:gd name="T77" fmla="*/ 249 h 309"/>
                <a:gd name="T78" fmla="*/ 751 w 918"/>
                <a:gd name="T79" fmla="*/ 255 h 309"/>
                <a:gd name="T80" fmla="*/ 741 w 918"/>
                <a:gd name="T81" fmla="*/ 261 h 309"/>
                <a:gd name="T82" fmla="*/ 732 w 918"/>
                <a:gd name="T83" fmla="*/ 267 h 309"/>
                <a:gd name="T84" fmla="*/ 722 w 918"/>
                <a:gd name="T85" fmla="*/ 272 h 309"/>
                <a:gd name="T86" fmla="*/ 713 w 918"/>
                <a:gd name="T87" fmla="*/ 278 h 309"/>
                <a:gd name="T88" fmla="*/ 703 w 918"/>
                <a:gd name="T89" fmla="*/ 284 h 309"/>
                <a:gd name="T90" fmla="*/ 692 w 918"/>
                <a:gd name="T91" fmla="*/ 288 h 309"/>
                <a:gd name="T92" fmla="*/ 680 w 918"/>
                <a:gd name="T93" fmla="*/ 293 h 309"/>
                <a:gd name="T94" fmla="*/ 671 w 918"/>
                <a:gd name="T95" fmla="*/ 297 h 309"/>
                <a:gd name="T96" fmla="*/ 659 w 918"/>
                <a:gd name="T97" fmla="*/ 303 h 309"/>
                <a:gd name="T98" fmla="*/ 648 w 918"/>
                <a:gd name="T99" fmla="*/ 309 h 309"/>
                <a:gd name="T100" fmla="*/ 0 w 918"/>
                <a:gd name="T101" fmla="*/ 29 h 309"/>
                <a:gd name="T102" fmla="*/ 914 w 918"/>
                <a:gd name="T103" fmla="*/ 0 h 3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8"/>
                <a:gd name="T157" fmla="*/ 0 h 309"/>
                <a:gd name="T158" fmla="*/ 918 w 918"/>
                <a:gd name="T159" fmla="*/ 309 h 3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8" h="309">
                  <a:moveTo>
                    <a:pt x="914" y="0"/>
                  </a:moveTo>
                  <a:lnTo>
                    <a:pt x="916" y="8"/>
                  </a:lnTo>
                  <a:lnTo>
                    <a:pt x="916" y="14"/>
                  </a:lnTo>
                  <a:lnTo>
                    <a:pt x="918" y="23"/>
                  </a:lnTo>
                  <a:lnTo>
                    <a:pt x="918" y="29"/>
                  </a:lnTo>
                  <a:lnTo>
                    <a:pt x="918" y="37"/>
                  </a:lnTo>
                  <a:lnTo>
                    <a:pt x="916" y="43"/>
                  </a:lnTo>
                  <a:lnTo>
                    <a:pt x="916" y="50"/>
                  </a:lnTo>
                  <a:lnTo>
                    <a:pt x="914" y="56"/>
                  </a:lnTo>
                  <a:lnTo>
                    <a:pt x="914" y="62"/>
                  </a:lnTo>
                  <a:lnTo>
                    <a:pt x="912" y="71"/>
                  </a:lnTo>
                  <a:lnTo>
                    <a:pt x="910" y="77"/>
                  </a:lnTo>
                  <a:lnTo>
                    <a:pt x="908" y="85"/>
                  </a:lnTo>
                  <a:lnTo>
                    <a:pt x="906" y="90"/>
                  </a:lnTo>
                  <a:lnTo>
                    <a:pt x="902" y="98"/>
                  </a:lnTo>
                  <a:lnTo>
                    <a:pt x="899" y="104"/>
                  </a:lnTo>
                  <a:lnTo>
                    <a:pt x="897" y="111"/>
                  </a:lnTo>
                  <a:lnTo>
                    <a:pt x="893" y="117"/>
                  </a:lnTo>
                  <a:lnTo>
                    <a:pt x="889" y="123"/>
                  </a:lnTo>
                  <a:lnTo>
                    <a:pt x="887" y="131"/>
                  </a:lnTo>
                  <a:lnTo>
                    <a:pt x="881" y="136"/>
                  </a:lnTo>
                  <a:lnTo>
                    <a:pt x="876" y="144"/>
                  </a:lnTo>
                  <a:lnTo>
                    <a:pt x="872" y="150"/>
                  </a:lnTo>
                  <a:lnTo>
                    <a:pt x="866" y="157"/>
                  </a:lnTo>
                  <a:lnTo>
                    <a:pt x="862" y="163"/>
                  </a:lnTo>
                  <a:lnTo>
                    <a:pt x="855" y="171"/>
                  </a:lnTo>
                  <a:lnTo>
                    <a:pt x="851" y="177"/>
                  </a:lnTo>
                  <a:lnTo>
                    <a:pt x="843" y="184"/>
                  </a:lnTo>
                  <a:lnTo>
                    <a:pt x="837" y="190"/>
                  </a:lnTo>
                  <a:lnTo>
                    <a:pt x="832" y="196"/>
                  </a:lnTo>
                  <a:lnTo>
                    <a:pt x="824" y="202"/>
                  </a:lnTo>
                  <a:lnTo>
                    <a:pt x="816" y="209"/>
                  </a:lnTo>
                  <a:lnTo>
                    <a:pt x="810" y="213"/>
                  </a:lnTo>
                  <a:lnTo>
                    <a:pt x="801" y="221"/>
                  </a:lnTo>
                  <a:lnTo>
                    <a:pt x="793" y="226"/>
                  </a:lnTo>
                  <a:lnTo>
                    <a:pt x="786" y="232"/>
                  </a:lnTo>
                  <a:lnTo>
                    <a:pt x="778" y="238"/>
                  </a:lnTo>
                  <a:lnTo>
                    <a:pt x="768" y="244"/>
                  </a:lnTo>
                  <a:lnTo>
                    <a:pt x="759" y="249"/>
                  </a:lnTo>
                  <a:lnTo>
                    <a:pt x="751" y="255"/>
                  </a:lnTo>
                  <a:lnTo>
                    <a:pt x="741" y="261"/>
                  </a:lnTo>
                  <a:lnTo>
                    <a:pt x="732" y="267"/>
                  </a:lnTo>
                  <a:lnTo>
                    <a:pt x="722" y="272"/>
                  </a:lnTo>
                  <a:lnTo>
                    <a:pt x="713" y="278"/>
                  </a:lnTo>
                  <a:lnTo>
                    <a:pt x="703" y="284"/>
                  </a:lnTo>
                  <a:lnTo>
                    <a:pt x="692" y="288"/>
                  </a:lnTo>
                  <a:lnTo>
                    <a:pt x="680" y="293"/>
                  </a:lnTo>
                  <a:lnTo>
                    <a:pt x="671" y="297"/>
                  </a:lnTo>
                  <a:lnTo>
                    <a:pt x="659" y="303"/>
                  </a:lnTo>
                  <a:lnTo>
                    <a:pt x="648" y="309"/>
                  </a:lnTo>
                  <a:lnTo>
                    <a:pt x="0" y="29"/>
                  </a:lnTo>
                  <a:lnTo>
                    <a:pt x="914" y="0"/>
                  </a:lnTo>
                  <a:close/>
                </a:path>
              </a:pathLst>
            </a:custGeom>
            <a:solidFill>
              <a:srgbClr val="F6F399"/>
            </a:solidFill>
            <a:ln w="9525">
              <a:noFill/>
              <a:round/>
              <a:headEnd/>
              <a:tailEnd/>
            </a:ln>
          </p:spPr>
          <p:txBody>
            <a:bodyPr/>
            <a:lstStyle/>
            <a:p>
              <a:endParaRPr lang="en-US"/>
            </a:p>
          </p:txBody>
        </p:sp>
        <p:sp>
          <p:nvSpPr>
            <p:cNvPr id="18" name="Freeform 17"/>
            <p:cNvSpPr>
              <a:spLocks/>
            </p:cNvSpPr>
            <p:nvPr/>
          </p:nvSpPr>
          <p:spPr bwMode="auto">
            <a:xfrm>
              <a:off x="3027" y="1920"/>
              <a:ext cx="1565" cy="515"/>
            </a:xfrm>
            <a:custGeom>
              <a:avLst/>
              <a:gdLst>
                <a:gd name="T0" fmla="*/ 1517 w 1565"/>
                <a:gd name="T1" fmla="*/ 297 h 515"/>
                <a:gd name="T2" fmla="*/ 1456 w 1565"/>
                <a:gd name="T3" fmla="*/ 318 h 515"/>
                <a:gd name="T4" fmla="*/ 1389 w 1565"/>
                <a:gd name="T5" fmla="*/ 339 h 515"/>
                <a:gd name="T6" fmla="*/ 1320 w 1565"/>
                <a:gd name="T7" fmla="*/ 354 h 515"/>
                <a:gd name="T8" fmla="*/ 1245 w 1565"/>
                <a:gd name="T9" fmla="*/ 368 h 515"/>
                <a:gd name="T10" fmla="*/ 1169 w 1565"/>
                <a:gd name="T11" fmla="*/ 379 h 515"/>
                <a:gd name="T12" fmla="*/ 1092 w 1565"/>
                <a:gd name="T13" fmla="*/ 387 h 515"/>
                <a:gd name="T14" fmla="*/ 1013 w 1565"/>
                <a:gd name="T15" fmla="*/ 391 h 515"/>
                <a:gd name="T16" fmla="*/ 933 w 1565"/>
                <a:gd name="T17" fmla="*/ 395 h 515"/>
                <a:gd name="T18" fmla="*/ 852 w 1565"/>
                <a:gd name="T19" fmla="*/ 393 h 515"/>
                <a:gd name="T20" fmla="*/ 774 w 1565"/>
                <a:gd name="T21" fmla="*/ 389 h 515"/>
                <a:gd name="T22" fmla="*/ 695 w 1565"/>
                <a:gd name="T23" fmla="*/ 383 h 515"/>
                <a:gd name="T24" fmla="*/ 617 w 1565"/>
                <a:gd name="T25" fmla="*/ 374 h 515"/>
                <a:gd name="T26" fmla="*/ 544 w 1565"/>
                <a:gd name="T27" fmla="*/ 360 h 515"/>
                <a:gd name="T28" fmla="*/ 473 w 1565"/>
                <a:gd name="T29" fmla="*/ 345 h 515"/>
                <a:gd name="T30" fmla="*/ 404 w 1565"/>
                <a:gd name="T31" fmla="*/ 328 h 515"/>
                <a:gd name="T32" fmla="*/ 339 w 1565"/>
                <a:gd name="T33" fmla="*/ 307 h 515"/>
                <a:gd name="T34" fmla="*/ 280 w 1565"/>
                <a:gd name="T35" fmla="*/ 284 h 515"/>
                <a:gd name="T36" fmla="*/ 224 w 1565"/>
                <a:gd name="T37" fmla="*/ 259 h 515"/>
                <a:gd name="T38" fmla="*/ 174 w 1565"/>
                <a:gd name="T39" fmla="*/ 232 h 515"/>
                <a:gd name="T40" fmla="*/ 130 w 1565"/>
                <a:gd name="T41" fmla="*/ 205 h 515"/>
                <a:gd name="T42" fmla="*/ 94 w 1565"/>
                <a:gd name="T43" fmla="*/ 172 h 515"/>
                <a:gd name="T44" fmla="*/ 61 w 1565"/>
                <a:gd name="T45" fmla="*/ 142 h 515"/>
                <a:gd name="T46" fmla="*/ 36 w 1565"/>
                <a:gd name="T47" fmla="*/ 109 h 515"/>
                <a:gd name="T48" fmla="*/ 17 w 1565"/>
                <a:gd name="T49" fmla="*/ 77 h 515"/>
                <a:gd name="T50" fmla="*/ 6 w 1565"/>
                <a:gd name="T51" fmla="*/ 42 h 515"/>
                <a:gd name="T52" fmla="*/ 0 w 1565"/>
                <a:gd name="T53" fmla="*/ 6 h 515"/>
                <a:gd name="T54" fmla="*/ 2 w 1565"/>
                <a:gd name="T55" fmla="*/ 142 h 515"/>
                <a:gd name="T56" fmla="*/ 8 w 1565"/>
                <a:gd name="T57" fmla="*/ 176 h 515"/>
                <a:gd name="T58" fmla="*/ 23 w 1565"/>
                <a:gd name="T59" fmla="*/ 211 h 515"/>
                <a:gd name="T60" fmla="*/ 44 w 1565"/>
                <a:gd name="T61" fmla="*/ 243 h 515"/>
                <a:gd name="T62" fmla="*/ 73 w 1565"/>
                <a:gd name="T63" fmla="*/ 276 h 515"/>
                <a:gd name="T64" fmla="*/ 107 w 1565"/>
                <a:gd name="T65" fmla="*/ 307 h 515"/>
                <a:gd name="T66" fmla="*/ 149 w 1565"/>
                <a:gd name="T67" fmla="*/ 337 h 515"/>
                <a:gd name="T68" fmla="*/ 193 w 1565"/>
                <a:gd name="T69" fmla="*/ 364 h 515"/>
                <a:gd name="T70" fmla="*/ 247 w 1565"/>
                <a:gd name="T71" fmla="*/ 389 h 515"/>
                <a:gd name="T72" fmla="*/ 303 w 1565"/>
                <a:gd name="T73" fmla="*/ 414 h 515"/>
                <a:gd name="T74" fmla="*/ 366 w 1565"/>
                <a:gd name="T75" fmla="*/ 437 h 515"/>
                <a:gd name="T76" fmla="*/ 431 w 1565"/>
                <a:gd name="T77" fmla="*/ 456 h 515"/>
                <a:gd name="T78" fmla="*/ 500 w 1565"/>
                <a:gd name="T79" fmla="*/ 473 h 515"/>
                <a:gd name="T80" fmla="*/ 573 w 1565"/>
                <a:gd name="T81" fmla="*/ 487 h 515"/>
                <a:gd name="T82" fmla="*/ 647 w 1565"/>
                <a:gd name="T83" fmla="*/ 498 h 515"/>
                <a:gd name="T84" fmla="*/ 726 w 1565"/>
                <a:gd name="T85" fmla="*/ 508 h 515"/>
                <a:gd name="T86" fmla="*/ 805 w 1565"/>
                <a:gd name="T87" fmla="*/ 513 h 515"/>
                <a:gd name="T88" fmla="*/ 885 w 1565"/>
                <a:gd name="T89" fmla="*/ 515 h 515"/>
                <a:gd name="T90" fmla="*/ 964 w 1565"/>
                <a:gd name="T91" fmla="*/ 513 h 515"/>
                <a:gd name="T92" fmla="*/ 1044 w 1565"/>
                <a:gd name="T93" fmla="*/ 512 h 515"/>
                <a:gd name="T94" fmla="*/ 1123 w 1565"/>
                <a:gd name="T95" fmla="*/ 506 h 515"/>
                <a:gd name="T96" fmla="*/ 1199 w 1565"/>
                <a:gd name="T97" fmla="*/ 496 h 515"/>
                <a:gd name="T98" fmla="*/ 1276 w 1565"/>
                <a:gd name="T99" fmla="*/ 485 h 515"/>
                <a:gd name="T100" fmla="*/ 1347 w 1565"/>
                <a:gd name="T101" fmla="*/ 469 h 515"/>
                <a:gd name="T102" fmla="*/ 1416 w 1565"/>
                <a:gd name="T103" fmla="*/ 452 h 515"/>
                <a:gd name="T104" fmla="*/ 1481 w 1565"/>
                <a:gd name="T105" fmla="*/ 431 h 515"/>
                <a:gd name="T106" fmla="*/ 1542 w 1565"/>
                <a:gd name="T107" fmla="*/ 410 h 5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5"/>
                <a:gd name="T163" fmla="*/ 0 h 515"/>
                <a:gd name="T164" fmla="*/ 1565 w 1565"/>
                <a:gd name="T165" fmla="*/ 515 h 5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5" h="515">
                  <a:moveTo>
                    <a:pt x="1565" y="278"/>
                  </a:moveTo>
                  <a:lnTo>
                    <a:pt x="1554" y="284"/>
                  </a:lnTo>
                  <a:lnTo>
                    <a:pt x="1542" y="289"/>
                  </a:lnTo>
                  <a:lnTo>
                    <a:pt x="1529" y="293"/>
                  </a:lnTo>
                  <a:lnTo>
                    <a:pt x="1517" y="297"/>
                  </a:lnTo>
                  <a:lnTo>
                    <a:pt x="1506" y="303"/>
                  </a:lnTo>
                  <a:lnTo>
                    <a:pt x="1492" y="307"/>
                  </a:lnTo>
                  <a:lnTo>
                    <a:pt x="1481" y="310"/>
                  </a:lnTo>
                  <a:lnTo>
                    <a:pt x="1469" y="316"/>
                  </a:lnTo>
                  <a:lnTo>
                    <a:pt x="1456" y="318"/>
                  </a:lnTo>
                  <a:lnTo>
                    <a:pt x="1443" y="324"/>
                  </a:lnTo>
                  <a:lnTo>
                    <a:pt x="1429" y="328"/>
                  </a:lnTo>
                  <a:lnTo>
                    <a:pt x="1416" y="330"/>
                  </a:lnTo>
                  <a:lnTo>
                    <a:pt x="1402" y="335"/>
                  </a:lnTo>
                  <a:lnTo>
                    <a:pt x="1389" y="339"/>
                  </a:lnTo>
                  <a:lnTo>
                    <a:pt x="1374" y="341"/>
                  </a:lnTo>
                  <a:lnTo>
                    <a:pt x="1362" y="345"/>
                  </a:lnTo>
                  <a:lnTo>
                    <a:pt x="1347" y="349"/>
                  </a:lnTo>
                  <a:lnTo>
                    <a:pt x="1331" y="353"/>
                  </a:lnTo>
                  <a:lnTo>
                    <a:pt x="1320" y="354"/>
                  </a:lnTo>
                  <a:lnTo>
                    <a:pt x="1305" y="356"/>
                  </a:lnTo>
                  <a:lnTo>
                    <a:pt x="1289" y="360"/>
                  </a:lnTo>
                  <a:lnTo>
                    <a:pt x="1276" y="364"/>
                  </a:lnTo>
                  <a:lnTo>
                    <a:pt x="1261" y="364"/>
                  </a:lnTo>
                  <a:lnTo>
                    <a:pt x="1245" y="368"/>
                  </a:lnTo>
                  <a:lnTo>
                    <a:pt x="1230" y="370"/>
                  </a:lnTo>
                  <a:lnTo>
                    <a:pt x="1215" y="374"/>
                  </a:lnTo>
                  <a:lnTo>
                    <a:pt x="1199" y="376"/>
                  </a:lnTo>
                  <a:lnTo>
                    <a:pt x="1184" y="377"/>
                  </a:lnTo>
                  <a:lnTo>
                    <a:pt x="1169" y="379"/>
                  </a:lnTo>
                  <a:lnTo>
                    <a:pt x="1153" y="381"/>
                  </a:lnTo>
                  <a:lnTo>
                    <a:pt x="1138" y="383"/>
                  </a:lnTo>
                  <a:lnTo>
                    <a:pt x="1123" y="385"/>
                  </a:lnTo>
                  <a:lnTo>
                    <a:pt x="1107" y="387"/>
                  </a:lnTo>
                  <a:lnTo>
                    <a:pt x="1092" y="387"/>
                  </a:lnTo>
                  <a:lnTo>
                    <a:pt x="1077" y="389"/>
                  </a:lnTo>
                  <a:lnTo>
                    <a:pt x="1059" y="389"/>
                  </a:lnTo>
                  <a:lnTo>
                    <a:pt x="1044" y="389"/>
                  </a:lnTo>
                  <a:lnTo>
                    <a:pt x="1027" y="391"/>
                  </a:lnTo>
                  <a:lnTo>
                    <a:pt x="1013" y="391"/>
                  </a:lnTo>
                  <a:lnTo>
                    <a:pt x="996" y="393"/>
                  </a:lnTo>
                  <a:lnTo>
                    <a:pt x="981" y="393"/>
                  </a:lnTo>
                  <a:lnTo>
                    <a:pt x="964" y="393"/>
                  </a:lnTo>
                  <a:lnTo>
                    <a:pt x="948" y="395"/>
                  </a:lnTo>
                  <a:lnTo>
                    <a:pt x="933" y="395"/>
                  </a:lnTo>
                  <a:lnTo>
                    <a:pt x="918" y="395"/>
                  </a:lnTo>
                  <a:lnTo>
                    <a:pt x="900" y="395"/>
                  </a:lnTo>
                  <a:lnTo>
                    <a:pt x="885" y="395"/>
                  </a:lnTo>
                  <a:lnTo>
                    <a:pt x="868" y="393"/>
                  </a:lnTo>
                  <a:lnTo>
                    <a:pt x="852" y="393"/>
                  </a:lnTo>
                  <a:lnTo>
                    <a:pt x="837" y="393"/>
                  </a:lnTo>
                  <a:lnTo>
                    <a:pt x="820" y="391"/>
                  </a:lnTo>
                  <a:lnTo>
                    <a:pt x="805" y="391"/>
                  </a:lnTo>
                  <a:lnTo>
                    <a:pt x="787" y="389"/>
                  </a:lnTo>
                  <a:lnTo>
                    <a:pt x="774" y="389"/>
                  </a:lnTo>
                  <a:lnTo>
                    <a:pt x="757" y="389"/>
                  </a:lnTo>
                  <a:lnTo>
                    <a:pt x="741" y="387"/>
                  </a:lnTo>
                  <a:lnTo>
                    <a:pt x="726" y="387"/>
                  </a:lnTo>
                  <a:lnTo>
                    <a:pt x="711" y="385"/>
                  </a:lnTo>
                  <a:lnTo>
                    <a:pt x="695" y="383"/>
                  </a:lnTo>
                  <a:lnTo>
                    <a:pt x="680" y="381"/>
                  </a:lnTo>
                  <a:lnTo>
                    <a:pt x="665" y="379"/>
                  </a:lnTo>
                  <a:lnTo>
                    <a:pt x="647" y="377"/>
                  </a:lnTo>
                  <a:lnTo>
                    <a:pt x="634" y="376"/>
                  </a:lnTo>
                  <a:lnTo>
                    <a:pt x="617" y="374"/>
                  </a:lnTo>
                  <a:lnTo>
                    <a:pt x="603" y="370"/>
                  </a:lnTo>
                  <a:lnTo>
                    <a:pt x="588" y="368"/>
                  </a:lnTo>
                  <a:lnTo>
                    <a:pt x="573" y="364"/>
                  </a:lnTo>
                  <a:lnTo>
                    <a:pt x="559" y="364"/>
                  </a:lnTo>
                  <a:lnTo>
                    <a:pt x="544" y="360"/>
                  </a:lnTo>
                  <a:lnTo>
                    <a:pt x="529" y="356"/>
                  </a:lnTo>
                  <a:lnTo>
                    <a:pt x="515" y="354"/>
                  </a:lnTo>
                  <a:lnTo>
                    <a:pt x="500" y="353"/>
                  </a:lnTo>
                  <a:lnTo>
                    <a:pt x="485" y="349"/>
                  </a:lnTo>
                  <a:lnTo>
                    <a:pt x="473" y="345"/>
                  </a:lnTo>
                  <a:lnTo>
                    <a:pt x="458" y="341"/>
                  </a:lnTo>
                  <a:lnTo>
                    <a:pt x="444" y="339"/>
                  </a:lnTo>
                  <a:lnTo>
                    <a:pt x="431" y="335"/>
                  </a:lnTo>
                  <a:lnTo>
                    <a:pt x="418" y="330"/>
                  </a:lnTo>
                  <a:lnTo>
                    <a:pt x="404" y="328"/>
                  </a:lnTo>
                  <a:lnTo>
                    <a:pt x="391" y="324"/>
                  </a:lnTo>
                  <a:lnTo>
                    <a:pt x="377" y="318"/>
                  </a:lnTo>
                  <a:lnTo>
                    <a:pt x="366" y="316"/>
                  </a:lnTo>
                  <a:lnTo>
                    <a:pt x="352" y="310"/>
                  </a:lnTo>
                  <a:lnTo>
                    <a:pt x="339" y="307"/>
                  </a:lnTo>
                  <a:lnTo>
                    <a:pt x="328" y="303"/>
                  </a:lnTo>
                  <a:lnTo>
                    <a:pt x="314" y="297"/>
                  </a:lnTo>
                  <a:lnTo>
                    <a:pt x="303" y="293"/>
                  </a:lnTo>
                  <a:lnTo>
                    <a:pt x="291" y="289"/>
                  </a:lnTo>
                  <a:lnTo>
                    <a:pt x="280" y="284"/>
                  </a:lnTo>
                  <a:lnTo>
                    <a:pt x="268" y="278"/>
                  </a:lnTo>
                  <a:lnTo>
                    <a:pt x="257" y="274"/>
                  </a:lnTo>
                  <a:lnTo>
                    <a:pt x="247" y="268"/>
                  </a:lnTo>
                  <a:lnTo>
                    <a:pt x="236" y="264"/>
                  </a:lnTo>
                  <a:lnTo>
                    <a:pt x="224" y="259"/>
                  </a:lnTo>
                  <a:lnTo>
                    <a:pt x="214" y="253"/>
                  </a:lnTo>
                  <a:lnTo>
                    <a:pt x="203" y="249"/>
                  </a:lnTo>
                  <a:lnTo>
                    <a:pt x="193" y="241"/>
                  </a:lnTo>
                  <a:lnTo>
                    <a:pt x="184" y="238"/>
                  </a:lnTo>
                  <a:lnTo>
                    <a:pt x="174" y="232"/>
                  </a:lnTo>
                  <a:lnTo>
                    <a:pt x="167" y="226"/>
                  </a:lnTo>
                  <a:lnTo>
                    <a:pt x="157" y="220"/>
                  </a:lnTo>
                  <a:lnTo>
                    <a:pt x="149" y="217"/>
                  </a:lnTo>
                  <a:lnTo>
                    <a:pt x="138" y="209"/>
                  </a:lnTo>
                  <a:lnTo>
                    <a:pt x="130" y="205"/>
                  </a:lnTo>
                  <a:lnTo>
                    <a:pt x="122" y="197"/>
                  </a:lnTo>
                  <a:lnTo>
                    <a:pt x="115" y="192"/>
                  </a:lnTo>
                  <a:lnTo>
                    <a:pt x="107" y="186"/>
                  </a:lnTo>
                  <a:lnTo>
                    <a:pt x="99" y="180"/>
                  </a:lnTo>
                  <a:lnTo>
                    <a:pt x="94" y="172"/>
                  </a:lnTo>
                  <a:lnTo>
                    <a:pt x="84" y="167"/>
                  </a:lnTo>
                  <a:lnTo>
                    <a:pt x="78" y="161"/>
                  </a:lnTo>
                  <a:lnTo>
                    <a:pt x="73" y="155"/>
                  </a:lnTo>
                  <a:lnTo>
                    <a:pt x="67" y="148"/>
                  </a:lnTo>
                  <a:lnTo>
                    <a:pt x="61" y="142"/>
                  </a:lnTo>
                  <a:lnTo>
                    <a:pt x="55" y="134"/>
                  </a:lnTo>
                  <a:lnTo>
                    <a:pt x="50" y="130"/>
                  </a:lnTo>
                  <a:lnTo>
                    <a:pt x="44" y="123"/>
                  </a:lnTo>
                  <a:lnTo>
                    <a:pt x="40" y="117"/>
                  </a:lnTo>
                  <a:lnTo>
                    <a:pt x="36" y="109"/>
                  </a:lnTo>
                  <a:lnTo>
                    <a:pt x="31" y="103"/>
                  </a:lnTo>
                  <a:lnTo>
                    <a:pt x="27" y="96"/>
                  </a:lnTo>
                  <a:lnTo>
                    <a:pt x="23" y="90"/>
                  </a:lnTo>
                  <a:lnTo>
                    <a:pt x="19" y="82"/>
                  </a:lnTo>
                  <a:lnTo>
                    <a:pt x="17" y="77"/>
                  </a:lnTo>
                  <a:lnTo>
                    <a:pt x="13" y="69"/>
                  </a:lnTo>
                  <a:lnTo>
                    <a:pt x="11" y="61"/>
                  </a:lnTo>
                  <a:lnTo>
                    <a:pt x="8" y="56"/>
                  </a:lnTo>
                  <a:lnTo>
                    <a:pt x="8" y="48"/>
                  </a:lnTo>
                  <a:lnTo>
                    <a:pt x="6" y="42"/>
                  </a:lnTo>
                  <a:lnTo>
                    <a:pt x="4" y="35"/>
                  </a:lnTo>
                  <a:lnTo>
                    <a:pt x="2" y="29"/>
                  </a:lnTo>
                  <a:lnTo>
                    <a:pt x="2" y="21"/>
                  </a:lnTo>
                  <a:lnTo>
                    <a:pt x="0" y="15"/>
                  </a:lnTo>
                  <a:lnTo>
                    <a:pt x="0" y="6"/>
                  </a:lnTo>
                  <a:lnTo>
                    <a:pt x="0" y="0"/>
                  </a:lnTo>
                  <a:lnTo>
                    <a:pt x="0" y="121"/>
                  </a:lnTo>
                  <a:lnTo>
                    <a:pt x="0" y="128"/>
                  </a:lnTo>
                  <a:lnTo>
                    <a:pt x="0" y="136"/>
                  </a:lnTo>
                  <a:lnTo>
                    <a:pt x="2" y="142"/>
                  </a:lnTo>
                  <a:lnTo>
                    <a:pt x="2" y="149"/>
                  </a:lnTo>
                  <a:lnTo>
                    <a:pt x="4" y="155"/>
                  </a:lnTo>
                  <a:lnTo>
                    <a:pt x="6" y="163"/>
                  </a:lnTo>
                  <a:lnTo>
                    <a:pt x="8" y="169"/>
                  </a:lnTo>
                  <a:lnTo>
                    <a:pt x="8" y="176"/>
                  </a:lnTo>
                  <a:lnTo>
                    <a:pt x="11" y="182"/>
                  </a:lnTo>
                  <a:lnTo>
                    <a:pt x="13" y="190"/>
                  </a:lnTo>
                  <a:lnTo>
                    <a:pt x="17" y="197"/>
                  </a:lnTo>
                  <a:lnTo>
                    <a:pt x="19" y="205"/>
                  </a:lnTo>
                  <a:lnTo>
                    <a:pt x="23" y="211"/>
                  </a:lnTo>
                  <a:lnTo>
                    <a:pt x="27" y="217"/>
                  </a:lnTo>
                  <a:lnTo>
                    <a:pt x="31" y="224"/>
                  </a:lnTo>
                  <a:lnTo>
                    <a:pt x="36" y="230"/>
                  </a:lnTo>
                  <a:lnTo>
                    <a:pt x="40" y="238"/>
                  </a:lnTo>
                  <a:lnTo>
                    <a:pt x="44" y="243"/>
                  </a:lnTo>
                  <a:lnTo>
                    <a:pt x="50" y="251"/>
                  </a:lnTo>
                  <a:lnTo>
                    <a:pt x="55" y="255"/>
                  </a:lnTo>
                  <a:lnTo>
                    <a:pt x="61" y="262"/>
                  </a:lnTo>
                  <a:lnTo>
                    <a:pt x="67" y="268"/>
                  </a:lnTo>
                  <a:lnTo>
                    <a:pt x="73" y="276"/>
                  </a:lnTo>
                  <a:lnTo>
                    <a:pt x="78" y="282"/>
                  </a:lnTo>
                  <a:lnTo>
                    <a:pt x="84" y="289"/>
                  </a:lnTo>
                  <a:lnTo>
                    <a:pt x="94" y="293"/>
                  </a:lnTo>
                  <a:lnTo>
                    <a:pt x="99" y="301"/>
                  </a:lnTo>
                  <a:lnTo>
                    <a:pt x="107" y="307"/>
                  </a:lnTo>
                  <a:lnTo>
                    <a:pt x="115" y="312"/>
                  </a:lnTo>
                  <a:lnTo>
                    <a:pt x="122" y="318"/>
                  </a:lnTo>
                  <a:lnTo>
                    <a:pt x="130" y="326"/>
                  </a:lnTo>
                  <a:lnTo>
                    <a:pt x="138" y="330"/>
                  </a:lnTo>
                  <a:lnTo>
                    <a:pt x="149" y="337"/>
                  </a:lnTo>
                  <a:lnTo>
                    <a:pt x="157" y="341"/>
                  </a:lnTo>
                  <a:lnTo>
                    <a:pt x="167" y="347"/>
                  </a:lnTo>
                  <a:lnTo>
                    <a:pt x="174" y="353"/>
                  </a:lnTo>
                  <a:lnTo>
                    <a:pt x="184" y="358"/>
                  </a:lnTo>
                  <a:lnTo>
                    <a:pt x="193" y="364"/>
                  </a:lnTo>
                  <a:lnTo>
                    <a:pt x="203" y="370"/>
                  </a:lnTo>
                  <a:lnTo>
                    <a:pt x="214" y="376"/>
                  </a:lnTo>
                  <a:lnTo>
                    <a:pt x="224" y="379"/>
                  </a:lnTo>
                  <a:lnTo>
                    <a:pt x="236" y="385"/>
                  </a:lnTo>
                  <a:lnTo>
                    <a:pt x="247" y="389"/>
                  </a:lnTo>
                  <a:lnTo>
                    <a:pt x="257" y="395"/>
                  </a:lnTo>
                  <a:lnTo>
                    <a:pt x="268" y="400"/>
                  </a:lnTo>
                  <a:lnTo>
                    <a:pt x="280" y="404"/>
                  </a:lnTo>
                  <a:lnTo>
                    <a:pt x="291" y="410"/>
                  </a:lnTo>
                  <a:lnTo>
                    <a:pt x="303" y="414"/>
                  </a:lnTo>
                  <a:lnTo>
                    <a:pt x="314" y="418"/>
                  </a:lnTo>
                  <a:lnTo>
                    <a:pt x="328" y="423"/>
                  </a:lnTo>
                  <a:lnTo>
                    <a:pt x="339" y="427"/>
                  </a:lnTo>
                  <a:lnTo>
                    <a:pt x="352" y="431"/>
                  </a:lnTo>
                  <a:lnTo>
                    <a:pt x="366" y="437"/>
                  </a:lnTo>
                  <a:lnTo>
                    <a:pt x="377" y="439"/>
                  </a:lnTo>
                  <a:lnTo>
                    <a:pt x="391" y="444"/>
                  </a:lnTo>
                  <a:lnTo>
                    <a:pt x="404" y="448"/>
                  </a:lnTo>
                  <a:lnTo>
                    <a:pt x="418" y="452"/>
                  </a:lnTo>
                  <a:lnTo>
                    <a:pt x="431" y="456"/>
                  </a:lnTo>
                  <a:lnTo>
                    <a:pt x="444" y="460"/>
                  </a:lnTo>
                  <a:lnTo>
                    <a:pt x="458" y="464"/>
                  </a:lnTo>
                  <a:lnTo>
                    <a:pt x="473" y="466"/>
                  </a:lnTo>
                  <a:lnTo>
                    <a:pt x="485" y="469"/>
                  </a:lnTo>
                  <a:lnTo>
                    <a:pt x="500" y="473"/>
                  </a:lnTo>
                  <a:lnTo>
                    <a:pt x="515" y="477"/>
                  </a:lnTo>
                  <a:lnTo>
                    <a:pt x="529" y="477"/>
                  </a:lnTo>
                  <a:lnTo>
                    <a:pt x="544" y="481"/>
                  </a:lnTo>
                  <a:lnTo>
                    <a:pt x="559" y="485"/>
                  </a:lnTo>
                  <a:lnTo>
                    <a:pt x="573" y="487"/>
                  </a:lnTo>
                  <a:lnTo>
                    <a:pt x="588" y="489"/>
                  </a:lnTo>
                  <a:lnTo>
                    <a:pt x="603" y="490"/>
                  </a:lnTo>
                  <a:lnTo>
                    <a:pt x="617" y="494"/>
                  </a:lnTo>
                  <a:lnTo>
                    <a:pt x="634" y="496"/>
                  </a:lnTo>
                  <a:lnTo>
                    <a:pt x="647" y="498"/>
                  </a:lnTo>
                  <a:lnTo>
                    <a:pt x="665" y="500"/>
                  </a:lnTo>
                  <a:lnTo>
                    <a:pt x="680" y="502"/>
                  </a:lnTo>
                  <a:lnTo>
                    <a:pt x="695" y="504"/>
                  </a:lnTo>
                  <a:lnTo>
                    <a:pt x="711" y="506"/>
                  </a:lnTo>
                  <a:lnTo>
                    <a:pt x="726" y="508"/>
                  </a:lnTo>
                  <a:lnTo>
                    <a:pt x="741" y="508"/>
                  </a:lnTo>
                  <a:lnTo>
                    <a:pt x="757" y="510"/>
                  </a:lnTo>
                  <a:lnTo>
                    <a:pt x="774" y="512"/>
                  </a:lnTo>
                  <a:lnTo>
                    <a:pt x="787" y="512"/>
                  </a:lnTo>
                  <a:lnTo>
                    <a:pt x="805" y="513"/>
                  </a:lnTo>
                  <a:lnTo>
                    <a:pt x="820" y="513"/>
                  </a:lnTo>
                  <a:lnTo>
                    <a:pt x="837" y="513"/>
                  </a:lnTo>
                  <a:lnTo>
                    <a:pt x="852" y="513"/>
                  </a:lnTo>
                  <a:lnTo>
                    <a:pt x="868" y="513"/>
                  </a:lnTo>
                  <a:lnTo>
                    <a:pt x="885" y="515"/>
                  </a:lnTo>
                  <a:lnTo>
                    <a:pt x="900" y="515"/>
                  </a:lnTo>
                  <a:lnTo>
                    <a:pt x="918" y="515"/>
                  </a:lnTo>
                  <a:lnTo>
                    <a:pt x="933" y="515"/>
                  </a:lnTo>
                  <a:lnTo>
                    <a:pt x="948" y="515"/>
                  </a:lnTo>
                  <a:lnTo>
                    <a:pt x="964" y="513"/>
                  </a:lnTo>
                  <a:lnTo>
                    <a:pt x="981" y="513"/>
                  </a:lnTo>
                  <a:lnTo>
                    <a:pt x="996" y="513"/>
                  </a:lnTo>
                  <a:lnTo>
                    <a:pt x="1013" y="513"/>
                  </a:lnTo>
                  <a:lnTo>
                    <a:pt x="1027" y="513"/>
                  </a:lnTo>
                  <a:lnTo>
                    <a:pt x="1044" y="512"/>
                  </a:lnTo>
                  <a:lnTo>
                    <a:pt x="1059" y="512"/>
                  </a:lnTo>
                  <a:lnTo>
                    <a:pt x="1077" y="510"/>
                  </a:lnTo>
                  <a:lnTo>
                    <a:pt x="1092" y="508"/>
                  </a:lnTo>
                  <a:lnTo>
                    <a:pt x="1107" y="508"/>
                  </a:lnTo>
                  <a:lnTo>
                    <a:pt x="1123" y="506"/>
                  </a:lnTo>
                  <a:lnTo>
                    <a:pt x="1138" y="504"/>
                  </a:lnTo>
                  <a:lnTo>
                    <a:pt x="1153" y="502"/>
                  </a:lnTo>
                  <a:lnTo>
                    <a:pt x="1169" y="500"/>
                  </a:lnTo>
                  <a:lnTo>
                    <a:pt x="1184" y="498"/>
                  </a:lnTo>
                  <a:lnTo>
                    <a:pt x="1199" y="496"/>
                  </a:lnTo>
                  <a:lnTo>
                    <a:pt x="1215" y="494"/>
                  </a:lnTo>
                  <a:lnTo>
                    <a:pt x="1230" y="490"/>
                  </a:lnTo>
                  <a:lnTo>
                    <a:pt x="1245" y="489"/>
                  </a:lnTo>
                  <a:lnTo>
                    <a:pt x="1261" y="487"/>
                  </a:lnTo>
                  <a:lnTo>
                    <a:pt x="1276" y="485"/>
                  </a:lnTo>
                  <a:lnTo>
                    <a:pt x="1289" y="481"/>
                  </a:lnTo>
                  <a:lnTo>
                    <a:pt x="1305" y="477"/>
                  </a:lnTo>
                  <a:lnTo>
                    <a:pt x="1320" y="477"/>
                  </a:lnTo>
                  <a:lnTo>
                    <a:pt x="1331" y="473"/>
                  </a:lnTo>
                  <a:lnTo>
                    <a:pt x="1347" y="469"/>
                  </a:lnTo>
                  <a:lnTo>
                    <a:pt x="1362" y="466"/>
                  </a:lnTo>
                  <a:lnTo>
                    <a:pt x="1374" y="464"/>
                  </a:lnTo>
                  <a:lnTo>
                    <a:pt x="1389" y="460"/>
                  </a:lnTo>
                  <a:lnTo>
                    <a:pt x="1402" y="456"/>
                  </a:lnTo>
                  <a:lnTo>
                    <a:pt x="1416" y="452"/>
                  </a:lnTo>
                  <a:lnTo>
                    <a:pt x="1429" y="448"/>
                  </a:lnTo>
                  <a:lnTo>
                    <a:pt x="1443" y="444"/>
                  </a:lnTo>
                  <a:lnTo>
                    <a:pt x="1456" y="439"/>
                  </a:lnTo>
                  <a:lnTo>
                    <a:pt x="1469" y="437"/>
                  </a:lnTo>
                  <a:lnTo>
                    <a:pt x="1481" y="431"/>
                  </a:lnTo>
                  <a:lnTo>
                    <a:pt x="1492" y="427"/>
                  </a:lnTo>
                  <a:lnTo>
                    <a:pt x="1506" y="423"/>
                  </a:lnTo>
                  <a:lnTo>
                    <a:pt x="1517" y="418"/>
                  </a:lnTo>
                  <a:lnTo>
                    <a:pt x="1529" y="414"/>
                  </a:lnTo>
                  <a:lnTo>
                    <a:pt x="1542" y="410"/>
                  </a:lnTo>
                  <a:lnTo>
                    <a:pt x="1554" y="404"/>
                  </a:lnTo>
                  <a:lnTo>
                    <a:pt x="1565" y="400"/>
                  </a:lnTo>
                  <a:lnTo>
                    <a:pt x="1565" y="278"/>
                  </a:lnTo>
                  <a:close/>
                </a:path>
              </a:pathLst>
            </a:custGeom>
            <a:solidFill>
              <a:srgbClr val="836A50"/>
            </a:solidFill>
            <a:ln w="9525">
              <a:noFill/>
              <a:round/>
              <a:headEnd/>
              <a:tailEnd/>
            </a:ln>
          </p:spPr>
          <p:txBody>
            <a:bodyPr/>
            <a:lstStyle/>
            <a:p>
              <a:endParaRPr lang="en-US"/>
            </a:p>
          </p:txBody>
        </p:sp>
        <p:sp>
          <p:nvSpPr>
            <p:cNvPr id="19" name="Freeform 18"/>
            <p:cNvSpPr>
              <a:spLocks/>
            </p:cNvSpPr>
            <p:nvPr/>
          </p:nvSpPr>
          <p:spPr bwMode="auto">
            <a:xfrm>
              <a:off x="3027" y="1527"/>
              <a:ext cx="1565" cy="790"/>
            </a:xfrm>
            <a:custGeom>
              <a:avLst/>
              <a:gdLst>
                <a:gd name="T0" fmla="*/ 1529 w 1565"/>
                <a:gd name="T1" fmla="*/ 688 h 790"/>
                <a:gd name="T2" fmla="*/ 1481 w 1565"/>
                <a:gd name="T3" fmla="*/ 705 h 790"/>
                <a:gd name="T4" fmla="*/ 1429 w 1565"/>
                <a:gd name="T5" fmla="*/ 721 h 790"/>
                <a:gd name="T6" fmla="*/ 1374 w 1565"/>
                <a:gd name="T7" fmla="*/ 736 h 790"/>
                <a:gd name="T8" fmla="*/ 1320 w 1565"/>
                <a:gd name="T9" fmla="*/ 749 h 790"/>
                <a:gd name="T10" fmla="*/ 1261 w 1565"/>
                <a:gd name="T11" fmla="*/ 759 h 790"/>
                <a:gd name="T12" fmla="*/ 1199 w 1565"/>
                <a:gd name="T13" fmla="*/ 770 h 790"/>
                <a:gd name="T14" fmla="*/ 1138 w 1565"/>
                <a:gd name="T15" fmla="*/ 778 h 790"/>
                <a:gd name="T16" fmla="*/ 1077 w 1565"/>
                <a:gd name="T17" fmla="*/ 782 h 790"/>
                <a:gd name="T18" fmla="*/ 1013 w 1565"/>
                <a:gd name="T19" fmla="*/ 786 h 790"/>
                <a:gd name="T20" fmla="*/ 948 w 1565"/>
                <a:gd name="T21" fmla="*/ 790 h 790"/>
                <a:gd name="T22" fmla="*/ 885 w 1565"/>
                <a:gd name="T23" fmla="*/ 790 h 790"/>
                <a:gd name="T24" fmla="*/ 820 w 1565"/>
                <a:gd name="T25" fmla="*/ 786 h 790"/>
                <a:gd name="T26" fmla="*/ 757 w 1565"/>
                <a:gd name="T27" fmla="*/ 782 h 790"/>
                <a:gd name="T28" fmla="*/ 695 w 1565"/>
                <a:gd name="T29" fmla="*/ 778 h 790"/>
                <a:gd name="T30" fmla="*/ 634 w 1565"/>
                <a:gd name="T31" fmla="*/ 770 h 790"/>
                <a:gd name="T32" fmla="*/ 573 w 1565"/>
                <a:gd name="T33" fmla="*/ 759 h 790"/>
                <a:gd name="T34" fmla="*/ 515 w 1565"/>
                <a:gd name="T35" fmla="*/ 749 h 790"/>
                <a:gd name="T36" fmla="*/ 458 w 1565"/>
                <a:gd name="T37" fmla="*/ 736 h 790"/>
                <a:gd name="T38" fmla="*/ 404 w 1565"/>
                <a:gd name="T39" fmla="*/ 721 h 790"/>
                <a:gd name="T40" fmla="*/ 352 w 1565"/>
                <a:gd name="T41" fmla="*/ 705 h 790"/>
                <a:gd name="T42" fmla="*/ 303 w 1565"/>
                <a:gd name="T43" fmla="*/ 688 h 790"/>
                <a:gd name="T44" fmla="*/ 257 w 1565"/>
                <a:gd name="T45" fmla="*/ 669 h 790"/>
                <a:gd name="T46" fmla="*/ 214 w 1565"/>
                <a:gd name="T47" fmla="*/ 648 h 790"/>
                <a:gd name="T48" fmla="*/ 174 w 1565"/>
                <a:gd name="T49" fmla="*/ 627 h 790"/>
                <a:gd name="T50" fmla="*/ 138 w 1565"/>
                <a:gd name="T51" fmla="*/ 604 h 790"/>
                <a:gd name="T52" fmla="*/ 107 w 1565"/>
                <a:gd name="T53" fmla="*/ 579 h 790"/>
                <a:gd name="T54" fmla="*/ 78 w 1565"/>
                <a:gd name="T55" fmla="*/ 556 h 790"/>
                <a:gd name="T56" fmla="*/ 55 w 1565"/>
                <a:gd name="T57" fmla="*/ 529 h 790"/>
                <a:gd name="T58" fmla="*/ 36 w 1565"/>
                <a:gd name="T59" fmla="*/ 502 h 790"/>
                <a:gd name="T60" fmla="*/ 19 w 1565"/>
                <a:gd name="T61" fmla="*/ 475 h 790"/>
                <a:gd name="T62" fmla="*/ 8 w 1565"/>
                <a:gd name="T63" fmla="*/ 449 h 790"/>
                <a:gd name="T64" fmla="*/ 2 w 1565"/>
                <a:gd name="T65" fmla="*/ 422 h 790"/>
                <a:gd name="T66" fmla="*/ 0 w 1565"/>
                <a:gd name="T67" fmla="*/ 395 h 790"/>
                <a:gd name="T68" fmla="*/ 2 w 1565"/>
                <a:gd name="T69" fmla="*/ 366 h 790"/>
                <a:gd name="T70" fmla="*/ 8 w 1565"/>
                <a:gd name="T71" fmla="*/ 339 h 790"/>
                <a:gd name="T72" fmla="*/ 19 w 1565"/>
                <a:gd name="T73" fmla="*/ 313 h 790"/>
                <a:gd name="T74" fmla="*/ 36 w 1565"/>
                <a:gd name="T75" fmla="*/ 286 h 790"/>
                <a:gd name="T76" fmla="*/ 55 w 1565"/>
                <a:gd name="T77" fmla="*/ 259 h 790"/>
                <a:gd name="T78" fmla="*/ 78 w 1565"/>
                <a:gd name="T79" fmla="*/ 234 h 790"/>
                <a:gd name="T80" fmla="*/ 107 w 1565"/>
                <a:gd name="T81" fmla="*/ 209 h 790"/>
                <a:gd name="T82" fmla="*/ 138 w 1565"/>
                <a:gd name="T83" fmla="*/ 186 h 790"/>
                <a:gd name="T84" fmla="*/ 174 w 1565"/>
                <a:gd name="T85" fmla="*/ 163 h 790"/>
                <a:gd name="T86" fmla="*/ 214 w 1565"/>
                <a:gd name="T87" fmla="*/ 140 h 790"/>
                <a:gd name="T88" fmla="*/ 257 w 1565"/>
                <a:gd name="T89" fmla="*/ 119 h 790"/>
                <a:gd name="T90" fmla="*/ 303 w 1565"/>
                <a:gd name="T91" fmla="*/ 102 h 790"/>
                <a:gd name="T92" fmla="*/ 352 w 1565"/>
                <a:gd name="T93" fmla="*/ 83 h 790"/>
                <a:gd name="T94" fmla="*/ 404 w 1565"/>
                <a:gd name="T95" fmla="*/ 65 h 790"/>
                <a:gd name="T96" fmla="*/ 458 w 1565"/>
                <a:gd name="T97" fmla="*/ 54 h 790"/>
                <a:gd name="T98" fmla="*/ 515 w 1565"/>
                <a:gd name="T99" fmla="*/ 41 h 790"/>
                <a:gd name="T100" fmla="*/ 573 w 1565"/>
                <a:gd name="T101" fmla="*/ 29 h 790"/>
                <a:gd name="T102" fmla="*/ 634 w 1565"/>
                <a:gd name="T103" fmla="*/ 18 h 790"/>
                <a:gd name="T104" fmla="*/ 695 w 1565"/>
                <a:gd name="T105" fmla="*/ 12 h 790"/>
                <a:gd name="T106" fmla="*/ 757 w 1565"/>
                <a:gd name="T107" fmla="*/ 4 h 790"/>
                <a:gd name="T108" fmla="*/ 820 w 1565"/>
                <a:gd name="T109" fmla="*/ 2 h 790"/>
                <a:gd name="T110" fmla="*/ 885 w 1565"/>
                <a:gd name="T111" fmla="*/ 0 h 790"/>
                <a:gd name="T112" fmla="*/ 1565 w 1565"/>
                <a:gd name="T113" fmla="*/ 673 h 7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5"/>
                <a:gd name="T172" fmla="*/ 0 h 790"/>
                <a:gd name="T173" fmla="*/ 1565 w 1565"/>
                <a:gd name="T174" fmla="*/ 790 h 7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5" h="790">
                  <a:moveTo>
                    <a:pt x="1565" y="673"/>
                  </a:moveTo>
                  <a:lnTo>
                    <a:pt x="1554" y="678"/>
                  </a:lnTo>
                  <a:lnTo>
                    <a:pt x="1542" y="684"/>
                  </a:lnTo>
                  <a:lnTo>
                    <a:pt x="1529" y="688"/>
                  </a:lnTo>
                  <a:lnTo>
                    <a:pt x="1517" y="692"/>
                  </a:lnTo>
                  <a:lnTo>
                    <a:pt x="1506" y="696"/>
                  </a:lnTo>
                  <a:lnTo>
                    <a:pt x="1492" y="701"/>
                  </a:lnTo>
                  <a:lnTo>
                    <a:pt x="1481" y="705"/>
                  </a:lnTo>
                  <a:lnTo>
                    <a:pt x="1469" y="709"/>
                  </a:lnTo>
                  <a:lnTo>
                    <a:pt x="1456" y="713"/>
                  </a:lnTo>
                  <a:lnTo>
                    <a:pt x="1443" y="719"/>
                  </a:lnTo>
                  <a:lnTo>
                    <a:pt x="1429" y="721"/>
                  </a:lnTo>
                  <a:lnTo>
                    <a:pt x="1416" y="724"/>
                  </a:lnTo>
                  <a:lnTo>
                    <a:pt x="1402" y="730"/>
                  </a:lnTo>
                  <a:lnTo>
                    <a:pt x="1389" y="734"/>
                  </a:lnTo>
                  <a:lnTo>
                    <a:pt x="1374" y="736"/>
                  </a:lnTo>
                  <a:lnTo>
                    <a:pt x="1362" y="740"/>
                  </a:lnTo>
                  <a:lnTo>
                    <a:pt x="1347" y="744"/>
                  </a:lnTo>
                  <a:lnTo>
                    <a:pt x="1331" y="746"/>
                  </a:lnTo>
                  <a:lnTo>
                    <a:pt x="1320" y="749"/>
                  </a:lnTo>
                  <a:lnTo>
                    <a:pt x="1305" y="751"/>
                  </a:lnTo>
                  <a:lnTo>
                    <a:pt x="1289" y="755"/>
                  </a:lnTo>
                  <a:lnTo>
                    <a:pt x="1276" y="757"/>
                  </a:lnTo>
                  <a:lnTo>
                    <a:pt x="1261" y="759"/>
                  </a:lnTo>
                  <a:lnTo>
                    <a:pt x="1245" y="763"/>
                  </a:lnTo>
                  <a:lnTo>
                    <a:pt x="1230" y="765"/>
                  </a:lnTo>
                  <a:lnTo>
                    <a:pt x="1215" y="769"/>
                  </a:lnTo>
                  <a:lnTo>
                    <a:pt x="1199" y="770"/>
                  </a:lnTo>
                  <a:lnTo>
                    <a:pt x="1184" y="770"/>
                  </a:lnTo>
                  <a:lnTo>
                    <a:pt x="1169" y="774"/>
                  </a:lnTo>
                  <a:lnTo>
                    <a:pt x="1153" y="776"/>
                  </a:lnTo>
                  <a:lnTo>
                    <a:pt x="1138" y="778"/>
                  </a:lnTo>
                  <a:lnTo>
                    <a:pt x="1123" y="780"/>
                  </a:lnTo>
                  <a:lnTo>
                    <a:pt x="1107" y="782"/>
                  </a:lnTo>
                  <a:lnTo>
                    <a:pt x="1092" y="782"/>
                  </a:lnTo>
                  <a:lnTo>
                    <a:pt x="1077" y="782"/>
                  </a:lnTo>
                  <a:lnTo>
                    <a:pt x="1059" y="784"/>
                  </a:lnTo>
                  <a:lnTo>
                    <a:pt x="1044" y="784"/>
                  </a:lnTo>
                  <a:lnTo>
                    <a:pt x="1027" y="786"/>
                  </a:lnTo>
                  <a:lnTo>
                    <a:pt x="1013" y="786"/>
                  </a:lnTo>
                  <a:lnTo>
                    <a:pt x="996" y="788"/>
                  </a:lnTo>
                  <a:lnTo>
                    <a:pt x="981" y="788"/>
                  </a:lnTo>
                  <a:lnTo>
                    <a:pt x="964" y="788"/>
                  </a:lnTo>
                  <a:lnTo>
                    <a:pt x="948" y="790"/>
                  </a:lnTo>
                  <a:lnTo>
                    <a:pt x="933" y="790"/>
                  </a:lnTo>
                  <a:lnTo>
                    <a:pt x="918" y="790"/>
                  </a:lnTo>
                  <a:lnTo>
                    <a:pt x="900" y="790"/>
                  </a:lnTo>
                  <a:lnTo>
                    <a:pt x="885" y="790"/>
                  </a:lnTo>
                  <a:lnTo>
                    <a:pt x="868" y="788"/>
                  </a:lnTo>
                  <a:lnTo>
                    <a:pt x="852" y="788"/>
                  </a:lnTo>
                  <a:lnTo>
                    <a:pt x="837" y="788"/>
                  </a:lnTo>
                  <a:lnTo>
                    <a:pt x="820" y="786"/>
                  </a:lnTo>
                  <a:lnTo>
                    <a:pt x="805" y="786"/>
                  </a:lnTo>
                  <a:lnTo>
                    <a:pt x="787" y="784"/>
                  </a:lnTo>
                  <a:lnTo>
                    <a:pt x="774" y="784"/>
                  </a:lnTo>
                  <a:lnTo>
                    <a:pt x="757" y="782"/>
                  </a:lnTo>
                  <a:lnTo>
                    <a:pt x="741" y="782"/>
                  </a:lnTo>
                  <a:lnTo>
                    <a:pt x="726" y="782"/>
                  </a:lnTo>
                  <a:lnTo>
                    <a:pt x="711" y="780"/>
                  </a:lnTo>
                  <a:lnTo>
                    <a:pt x="695" y="778"/>
                  </a:lnTo>
                  <a:lnTo>
                    <a:pt x="680" y="776"/>
                  </a:lnTo>
                  <a:lnTo>
                    <a:pt x="665" y="774"/>
                  </a:lnTo>
                  <a:lnTo>
                    <a:pt x="647" y="770"/>
                  </a:lnTo>
                  <a:lnTo>
                    <a:pt x="634" y="770"/>
                  </a:lnTo>
                  <a:lnTo>
                    <a:pt x="617" y="769"/>
                  </a:lnTo>
                  <a:lnTo>
                    <a:pt x="603" y="765"/>
                  </a:lnTo>
                  <a:lnTo>
                    <a:pt x="588" y="763"/>
                  </a:lnTo>
                  <a:lnTo>
                    <a:pt x="573" y="759"/>
                  </a:lnTo>
                  <a:lnTo>
                    <a:pt x="559" y="757"/>
                  </a:lnTo>
                  <a:lnTo>
                    <a:pt x="544" y="755"/>
                  </a:lnTo>
                  <a:lnTo>
                    <a:pt x="529" y="751"/>
                  </a:lnTo>
                  <a:lnTo>
                    <a:pt x="515" y="749"/>
                  </a:lnTo>
                  <a:lnTo>
                    <a:pt x="500" y="746"/>
                  </a:lnTo>
                  <a:lnTo>
                    <a:pt x="485" y="744"/>
                  </a:lnTo>
                  <a:lnTo>
                    <a:pt x="473" y="740"/>
                  </a:lnTo>
                  <a:lnTo>
                    <a:pt x="458" y="736"/>
                  </a:lnTo>
                  <a:lnTo>
                    <a:pt x="444" y="734"/>
                  </a:lnTo>
                  <a:lnTo>
                    <a:pt x="431" y="730"/>
                  </a:lnTo>
                  <a:lnTo>
                    <a:pt x="418" y="724"/>
                  </a:lnTo>
                  <a:lnTo>
                    <a:pt x="404" y="721"/>
                  </a:lnTo>
                  <a:lnTo>
                    <a:pt x="391" y="719"/>
                  </a:lnTo>
                  <a:lnTo>
                    <a:pt x="377" y="713"/>
                  </a:lnTo>
                  <a:lnTo>
                    <a:pt x="366" y="709"/>
                  </a:lnTo>
                  <a:lnTo>
                    <a:pt x="352" y="705"/>
                  </a:lnTo>
                  <a:lnTo>
                    <a:pt x="339" y="701"/>
                  </a:lnTo>
                  <a:lnTo>
                    <a:pt x="328" y="696"/>
                  </a:lnTo>
                  <a:lnTo>
                    <a:pt x="314" y="692"/>
                  </a:lnTo>
                  <a:lnTo>
                    <a:pt x="303" y="688"/>
                  </a:lnTo>
                  <a:lnTo>
                    <a:pt x="291" y="684"/>
                  </a:lnTo>
                  <a:lnTo>
                    <a:pt x="280" y="678"/>
                  </a:lnTo>
                  <a:lnTo>
                    <a:pt x="268" y="673"/>
                  </a:lnTo>
                  <a:lnTo>
                    <a:pt x="257" y="669"/>
                  </a:lnTo>
                  <a:lnTo>
                    <a:pt x="247" y="663"/>
                  </a:lnTo>
                  <a:lnTo>
                    <a:pt x="236" y="659"/>
                  </a:lnTo>
                  <a:lnTo>
                    <a:pt x="224" y="654"/>
                  </a:lnTo>
                  <a:lnTo>
                    <a:pt x="214" y="648"/>
                  </a:lnTo>
                  <a:lnTo>
                    <a:pt x="203" y="644"/>
                  </a:lnTo>
                  <a:lnTo>
                    <a:pt x="193" y="636"/>
                  </a:lnTo>
                  <a:lnTo>
                    <a:pt x="184" y="632"/>
                  </a:lnTo>
                  <a:lnTo>
                    <a:pt x="174" y="627"/>
                  </a:lnTo>
                  <a:lnTo>
                    <a:pt x="167" y="621"/>
                  </a:lnTo>
                  <a:lnTo>
                    <a:pt x="157" y="615"/>
                  </a:lnTo>
                  <a:lnTo>
                    <a:pt x="149" y="610"/>
                  </a:lnTo>
                  <a:lnTo>
                    <a:pt x="138" y="604"/>
                  </a:lnTo>
                  <a:lnTo>
                    <a:pt x="130" y="598"/>
                  </a:lnTo>
                  <a:lnTo>
                    <a:pt x="122" y="592"/>
                  </a:lnTo>
                  <a:lnTo>
                    <a:pt x="115" y="585"/>
                  </a:lnTo>
                  <a:lnTo>
                    <a:pt x="107" y="579"/>
                  </a:lnTo>
                  <a:lnTo>
                    <a:pt x="99" y="573"/>
                  </a:lnTo>
                  <a:lnTo>
                    <a:pt x="94" y="567"/>
                  </a:lnTo>
                  <a:lnTo>
                    <a:pt x="84" y="560"/>
                  </a:lnTo>
                  <a:lnTo>
                    <a:pt x="78" y="556"/>
                  </a:lnTo>
                  <a:lnTo>
                    <a:pt x="73" y="548"/>
                  </a:lnTo>
                  <a:lnTo>
                    <a:pt x="67" y="542"/>
                  </a:lnTo>
                  <a:lnTo>
                    <a:pt x="61" y="535"/>
                  </a:lnTo>
                  <a:lnTo>
                    <a:pt x="55" y="529"/>
                  </a:lnTo>
                  <a:lnTo>
                    <a:pt x="50" y="523"/>
                  </a:lnTo>
                  <a:lnTo>
                    <a:pt x="44" y="516"/>
                  </a:lnTo>
                  <a:lnTo>
                    <a:pt x="40" y="510"/>
                  </a:lnTo>
                  <a:lnTo>
                    <a:pt x="36" y="502"/>
                  </a:lnTo>
                  <a:lnTo>
                    <a:pt x="31" y="496"/>
                  </a:lnTo>
                  <a:lnTo>
                    <a:pt x="27" y="489"/>
                  </a:lnTo>
                  <a:lnTo>
                    <a:pt x="23" y="483"/>
                  </a:lnTo>
                  <a:lnTo>
                    <a:pt x="19" y="475"/>
                  </a:lnTo>
                  <a:lnTo>
                    <a:pt x="17" y="470"/>
                  </a:lnTo>
                  <a:lnTo>
                    <a:pt x="13" y="462"/>
                  </a:lnTo>
                  <a:lnTo>
                    <a:pt x="11" y="456"/>
                  </a:lnTo>
                  <a:lnTo>
                    <a:pt x="8" y="449"/>
                  </a:lnTo>
                  <a:lnTo>
                    <a:pt x="8" y="443"/>
                  </a:lnTo>
                  <a:lnTo>
                    <a:pt x="6" y="437"/>
                  </a:lnTo>
                  <a:lnTo>
                    <a:pt x="4" y="428"/>
                  </a:lnTo>
                  <a:lnTo>
                    <a:pt x="2" y="422"/>
                  </a:lnTo>
                  <a:lnTo>
                    <a:pt x="2" y="414"/>
                  </a:lnTo>
                  <a:lnTo>
                    <a:pt x="0" y="408"/>
                  </a:lnTo>
                  <a:lnTo>
                    <a:pt x="0" y="401"/>
                  </a:lnTo>
                  <a:lnTo>
                    <a:pt x="0" y="395"/>
                  </a:lnTo>
                  <a:lnTo>
                    <a:pt x="0" y="387"/>
                  </a:lnTo>
                  <a:lnTo>
                    <a:pt x="0" y="380"/>
                  </a:lnTo>
                  <a:lnTo>
                    <a:pt x="2" y="374"/>
                  </a:lnTo>
                  <a:lnTo>
                    <a:pt x="2" y="366"/>
                  </a:lnTo>
                  <a:lnTo>
                    <a:pt x="4" y="360"/>
                  </a:lnTo>
                  <a:lnTo>
                    <a:pt x="6" y="353"/>
                  </a:lnTo>
                  <a:lnTo>
                    <a:pt x="8" y="347"/>
                  </a:lnTo>
                  <a:lnTo>
                    <a:pt x="8" y="339"/>
                  </a:lnTo>
                  <a:lnTo>
                    <a:pt x="11" y="334"/>
                  </a:lnTo>
                  <a:lnTo>
                    <a:pt x="13" y="326"/>
                  </a:lnTo>
                  <a:lnTo>
                    <a:pt x="17" y="318"/>
                  </a:lnTo>
                  <a:lnTo>
                    <a:pt x="19" y="313"/>
                  </a:lnTo>
                  <a:lnTo>
                    <a:pt x="23" y="305"/>
                  </a:lnTo>
                  <a:lnTo>
                    <a:pt x="27" y="299"/>
                  </a:lnTo>
                  <a:lnTo>
                    <a:pt x="31" y="292"/>
                  </a:lnTo>
                  <a:lnTo>
                    <a:pt x="36" y="286"/>
                  </a:lnTo>
                  <a:lnTo>
                    <a:pt x="40" y="278"/>
                  </a:lnTo>
                  <a:lnTo>
                    <a:pt x="44" y="272"/>
                  </a:lnTo>
                  <a:lnTo>
                    <a:pt x="50" y="265"/>
                  </a:lnTo>
                  <a:lnTo>
                    <a:pt x="55" y="259"/>
                  </a:lnTo>
                  <a:lnTo>
                    <a:pt x="61" y="251"/>
                  </a:lnTo>
                  <a:lnTo>
                    <a:pt x="67" y="247"/>
                  </a:lnTo>
                  <a:lnTo>
                    <a:pt x="73" y="240"/>
                  </a:lnTo>
                  <a:lnTo>
                    <a:pt x="78" y="234"/>
                  </a:lnTo>
                  <a:lnTo>
                    <a:pt x="84" y="226"/>
                  </a:lnTo>
                  <a:lnTo>
                    <a:pt x="94" y="221"/>
                  </a:lnTo>
                  <a:lnTo>
                    <a:pt x="99" y="215"/>
                  </a:lnTo>
                  <a:lnTo>
                    <a:pt x="107" y="209"/>
                  </a:lnTo>
                  <a:lnTo>
                    <a:pt x="115" y="201"/>
                  </a:lnTo>
                  <a:lnTo>
                    <a:pt x="122" y="198"/>
                  </a:lnTo>
                  <a:lnTo>
                    <a:pt x="130" y="190"/>
                  </a:lnTo>
                  <a:lnTo>
                    <a:pt x="138" y="186"/>
                  </a:lnTo>
                  <a:lnTo>
                    <a:pt x="149" y="178"/>
                  </a:lnTo>
                  <a:lnTo>
                    <a:pt x="157" y="175"/>
                  </a:lnTo>
                  <a:lnTo>
                    <a:pt x="167" y="167"/>
                  </a:lnTo>
                  <a:lnTo>
                    <a:pt x="174" y="163"/>
                  </a:lnTo>
                  <a:lnTo>
                    <a:pt x="184" y="157"/>
                  </a:lnTo>
                  <a:lnTo>
                    <a:pt x="193" y="152"/>
                  </a:lnTo>
                  <a:lnTo>
                    <a:pt x="203" y="146"/>
                  </a:lnTo>
                  <a:lnTo>
                    <a:pt x="214" y="140"/>
                  </a:lnTo>
                  <a:lnTo>
                    <a:pt x="224" y="136"/>
                  </a:lnTo>
                  <a:lnTo>
                    <a:pt x="236" y="129"/>
                  </a:lnTo>
                  <a:lnTo>
                    <a:pt x="247" y="125"/>
                  </a:lnTo>
                  <a:lnTo>
                    <a:pt x="257" y="119"/>
                  </a:lnTo>
                  <a:lnTo>
                    <a:pt x="268" y="115"/>
                  </a:lnTo>
                  <a:lnTo>
                    <a:pt x="280" y="111"/>
                  </a:lnTo>
                  <a:lnTo>
                    <a:pt x="291" y="106"/>
                  </a:lnTo>
                  <a:lnTo>
                    <a:pt x="303" y="102"/>
                  </a:lnTo>
                  <a:lnTo>
                    <a:pt x="314" y="96"/>
                  </a:lnTo>
                  <a:lnTo>
                    <a:pt x="328" y="90"/>
                  </a:lnTo>
                  <a:lnTo>
                    <a:pt x="339" y="88"/>
                  </a:lnTo>
                  <a:lnTo>
                    <a:pt x="352" y="83"/>
                  </a:lnTo>
                  <a:lnTo>
                    <a:pt x="366" y="79"/>
                  </a:lnTo>
                  <a:lnTo>
                    <a:pt x="377" y="75"/>
                  </a:lnTo>
                  <a:lnTo>
                    <a:pt x="391" y="71"/>
                  </a:lnTo>
                  <a:lnTo>
                    <a:pt x="404" y="65"/>
                  </a:lnTo>
                  <a:lnTo>
                    <a:pt x="418" y="64"/>
                  </a:lnTo>
                  <a:lnTo>
                    <a:pt x="431" y="60"/>
                  </a:lnTo>
                  <a:lnTo>
                    <a:pt x="444" y="56"/>
                  </a:lnTo>
                  <a:lnTo>
                    <a:pt x="458" y="54"/>
                  </a:lnTo>
                  <a:lnTo>
                    <a:pt x="473" y="50"/>
                  </a:lnTo>
                  <a:lnTo>
                    <a:pt x="485" y="46"/>
                  </a:lnTo>
                  <a:lnTo>
                    <a:pt x="500" y="42"/>
                  </a:lnTo>
                  <a:lnTo>
                    <a:pt x="515" y="41"/>
                  </a:lnTo>
                  <a:lnTo>
                    <a:pt x="529" y="37"/>
                  </a:lnTo>
                  <a:lnTo>
                    <a:pt x="544" y="33"/>
                  </a:lnTo>
                  <a:lnTo>
                    <a:pt x="559" y="31"/>
                  </a:lnTo>
                  <a:lnTo>
                    <a:pt x="573" y="29"/>
                  </a:lnTo>
                  <a:lnTo>
                    <a:pt x="588" y="27"/>
                  </a:lnTo>
                  <a:lnTo>
                    <a:pt x="603" y="23"/>
                  </a:lnTo>
                  <a:lnTo>
                    <a:pt x="617" y="21"/>
                  </a:lnTo>
                  <a:lnTo>
                    <a:pt x="634" y="18"/>
                  </a:lnTo>
                  <a:lnTo>
                    <a:pt x="647" y="16"/>
                  </a:lnTo>
                  <a:lnTo>
                    <a:pt x="665" y="16"/>
                  </a:lnTo>
                  <a:lnTo>
                    <a:pt x="680" y="14"/>
                  </a:lnTo>
                  <a:lnTo>
                    <a:pt x="695" y="12"/>
                  </a:lnTo>
                  <a:lnTo>
                    <a:pt x="711" y="10"/>
                  </a:lnTo>
                  <a:lnTo>
                    <a:pt x="726" y="8"/>
                  </a:lnTo>
                  <a:lnTo>
                    <a:pt x="741" y="6"/>
                  </a:lnTo>
                  <a:lnTo>
                    <a:pt x="757" y="4"/>
                  </a:lnTo>
                  <a:lnTo>
                    <a:pt x="774" y="4"/>
                  </a:lnTo>
                  <a:lnTo>
                    <a:pt x="787" y="4"/>
                  </a:lnTo>
                  <a:lnTo>
                    <a:pt x="805" y="4"/>
                  </a:lnTo>
                  <a:lnTo>
                    <a:pt x="820" y="2"/>
                  </a:lnTo>
                  <a:lnTo>
                    <a:pt x="837" y="2"/>
                  </a:lnTo>
                  <a:lnTo>
                    <a:pt x="852" y="0"/>
                  </a:lnTo>
                  <a:lnTo>
                    <a:pt x="868" y="0"/>
                  </a:lnTo>
                  <a:lnTo>
                    <a:pt x="885" y="0"/>
                  </a:lnTo>
                  <a:lnTo>
                    <a:pt x="900" y="0"/>
                  </a:lnTo>
                  <a:lnTo>
                    <a:pt x="918" y="0"/>
                  </a:lnTo>
                  <a:lnTo>
                    <a:pt x="918" y="395"/>
                  </a:lnTo>
                  <a:lnTo>
                    <a:pt x="1565" y="673"/>
                  </a:lnTo>
                  <a:close/>
                </a:path>
              </a:pathLst>
            </a:custGeom>
            <a:solidFill>
              <a:srgbClr val="F3C695"/>
            </a:solidFill>
            <a:ln w="9525">
              <a:noFill/>
              <a:round/>
              <a:headEnd/>
              <a:tailEnd/>
            </a:ln>
          </p:spPr>
          <p:txBody>
            <a:bodyPr/>
            <a:lstStyle/>
            <a:p>
              <a:endParaRPr lang="en-US"/>
            </a:p>
          </p:txBody>
        </p:sp>
      </p:grpSp>
      <p:sp>
        <p:nvSpPr>
          <p:cNvPr id="20" name="Rectangle 33"/>
          <p:cNvSpPr>
            <a:spLocks noChangeArrowheads="1"/>
          </p:cNvSpPr>
          <p:nvPr/>
        </p:nvSpPr>
        <p:spPr bwMode="auto">
          <a:xfrm>
            <a:off x="647700" y="6059488"/>
            <a:ext cx="7919027" cy="369332"/>
          </a:xfrm>
          <a:prstGeom prst="rect">
            <a:avLst/>
          </a:prstGeom>
          <a:noFill/>
          <a:ln w="9525">
            <a:noFill/>
            <a:miter lim="800000"/>
            <a:headEnd/>
            <a:tailEnd/>
          </a:ln>
        </p:spPr>
        <p:txBody>
          <a:bodyPr wrap="none" lIns="0" tIns="0" rIns="0" bIns="0">
            <a:spAutoFit/>
          </a:bodyPr>
          <a:lstStyle/>
          <a:p>
            <a:r>
              <a:rPr lang="en-US" sz="1200" i="1" dirty="0">
                <a:solidFill>
                  <a:schemeClr val="tx1">
                    <a:lumMod val="50000"/>
                    <a:lumOff val="50000"/>
                  </a:schemeClr>
                </a:solidFill>
              </a:rPr>
              <a:t>Annegers, J.F. (1994) The Natural Course of Epilepsy: An Epidemiologic Perspective.  In: </a:t>
            </a:r>
          </a:p>
          <a:p>
            <a:r>
              <a:rPr lang="en-US" sz="1200" i="1" u="sng" dirty="0">
                <a:solidFill>
                  <a:schemeClr val="tx1">
                    <a:lumMod val="50000"/>
                    <a:lumOff val="50000"/>
                  </a:schemeClr>
                </a:solidFill>
              </a:rPr>
              <a:t>The Surgical Management of Epilepsy</a:t>
            </a:r>
            <a:r>
              <a:rPr lang="en-US" sz="1200" i="1" dirty="0">
                <a:solidFill>
                  <a:schemeClr val="tx1">
                    <a:lumMod val="50000"/>
                    <a:lumOff val="50000"/>
                  </a:schemeClr>
                </a:solidFill>
              </a:rPr>
              <a:t>, Wyler, A.R. &amp; Hermann, B.P. (eds.)  Boston, Butterworth-Heinemann, pp. 3-7.</a:t>
            </a:r>
          </a:p>
        </p:txBody>
      </p:sp>
      <p:sp>
        <p:nvSpPr>
          <p:cNvPr id="21" name="Rectangle 34"/>
          <p:cNvSpPr>
            <a:spLocks noChangeArrowheads="1"/>
          </p:cNvSpPr>
          <p:nvPr/>
        </p:nvSpPr>
        <p:spPr bwMode="auto">
          <a:xfrm>
            <a:off x="914400" y="1049338"/>
            <a:ext cx="171450" cy="179387"/>
          </a:xfrm>
          <a:prstGeom prst="rect">
            <a:avLst/>
          </a:prstGeom>
          <a:solidFill>
            <a:srgbClr val="F3C695"/>
          </a:solidFill>
          <a:ln w="9525">
            <a:noFill/>
            <a:miter lim="800000"/>
            <a:headEnd/>
            <a:tailEnd/>
          </a:ln>
        </p:spPr>
        <p:txBody>
          <a:bodyPr/>
          <a:lstStyle/>
          <a:p>
            <a:endParaRPr lang="en-US"/>
          </a:p>
        </p:txBody>
      </p:sp>
      <p:sp>
        <p:nvSpPr>
          <p:cNvPr id="22" name="Rectangle 35"/>
          <p:cNvSpPr>
            <a:spLocks noChangeArrowheads="1"/>
          </p:cNvSpPr>
          <p:nvPr/>
        </p:nvSpPr>
        <p:spPr bwMode="auto">
          <a:xfrm>
            <a:off x="914400" y="1049338"/>
            <a:ext cx="171450" cy="179387"/>
          </a:xfrm>
          <a:prstGeom prst="rect">
            <a:avLst/>
          </a:prstGeom>
          <a:noFill/>
          <a:ln w="3175">
            <a:solidFill>
              <a:srgbClr val="AAA9A9"/>
            </a:solidFill>
            <a:miter lim="800000"/>
            <a:headEnd/>
            <a:tailEnd/>
          </a:ln>
        </p:spPr>
        <p:txBody>
          <a:bodyPr/>
          <a:lstStyle/>
          <a:p>
            <a:endParaRPr lang="en-US"/>
          </a:p>
        </p:txBody>
      </p:sp>
      <p:sp>
        <p:nvSpPr>
          <p:cNvPr id="23" name="Rectangle 36"/>
          <p:cNvSpPr>
            <a:spLocks noChangeArrowheads="1"/>
          </p:cNvSpPr>
          <p:nvPr/>
        </p:nvSpPr>
        <p:spPr bwMode="auto">
          <a:xfrm>
            <a:off x="1216025" y="984250"/>
            <a:ext cx="1319272" cy="369332"/>
          </a:xfrm>
          <a:prstGeom prst="rect">
            <a:avLst/>
          </a:prstGeom>
          <a:noFill/>
          <a:ln w="9525">
            <a:noFill/>
            <a:miter lim="800000"/>
            <a:headEnd/>
            <a:tailEnd/>
          </a:ln>
        </p:spPr>
        <p:txBody>
          <a:bodyPr wrap="none" lIns="0" tIns="0" rIns="0" bIns="0">
            <a:spAutoFit/>
          </a:bodyPr>
          <a:lstStyle/>
          <a:p>
            <a:r>
              <a:rPr lang="en-US" sz="2400" dirty="0">
                <a:solidFill>
                  <a:srgbClr val="5C5C5C"/>
                </a:solidFill>
              </a:rPr>
              <a:t>Idiopathic</a:t>
            </a:r>
            <a:endParaRPr lang="en-US" sz="2400" dirty="0">
              <a:solidFill>
                <a:srgbClr val="5C5C5C"/>
              </a:solidFill>
              <a:latin typeface="AvantGarde Bk BT" pitchFamily="34" charset="0"/>
            </a:endParaRPr>
          </a:p>
        </p:txBody>
      </p:sp>
      <p:sp>
        <p:nvSpPr>
          <p:cNvPr id="24" name="Rectangle 37"/>
          <p:cNvSpPr>
            <a:spLocks noChangeArrowheads="1"/>
          </p:cNvSpPr>
          <p:nvPr/>
        </p:nvSpPr>
        <p:spPr bwMode="auto">
          <a:xfrm>
            <a:off x="3414713" y="1049338"/>
            <a:ext cx="171450" cy="179387"/>
          </a:xfrm>
          <a:prstGeom prst="rect">
            <a:avLst/>
          </a:prstGeom>
          <a:solidFill>
            <a:srgbClr val="F6F399"/>
          </a:solidFill>
          <a:ln w="9525">
            <a:noFill/>
            <a:miter lim="800000"/>
            <a:headEnd/>
            <a:tailEnd/>
          </a:ln>
        </p:spPr>
        <p:txBody>
          <a:bodyPr/>
          <a:lstStyle/>
          <a:p>
            <a:endParaRPr lang="en-US"/>
          </a:p>
        </p:txBody>
      </p:sp>
      <p:sp>
        <p:nvSpPr>
          <p:cNvPr id="25" name="Rectangle 38"/>
          <p:cNvSpPr>
            <a:spLocks noChangeArrowheads="1"/>
          </p:cNvSpPr>
          <p:nvPr/>
        </p:nvSpPr>
        <p:spPr bwMode="auto">
          <a:xfrm>
            <a:off x="3414713" y="1049338"/>
            <a:ext cx="171450" cy="179387"/>
          </a:xfrm>
          <a:prstGeom prst="rect">
            <a:avLst/>
          </a:prstGeom>
          <a:noFill/>
          <a:ln w="3175">
            <a:solidFill>
              <a:srgbClr val="AAA9A9"/>
            </a:solidFill>
            <a:miter lim="800000"/>
            <a:headEnd/>
            <a:tailEnd/>
          </a:ln>
        </p:spPr>
        <p:txBody>
          <a:bodyPr/>
          <a:lstStyle/>
          <a:p>
            <a:endParaRPr lang="en-US"/>
          </a:p>
        </p:txBody>
      </p:sp>
      <p:sp>
        <p:nvSpPr>
          <p:cNvPr id="26" name="Rectangle 39"/>
          <p:cNvSpPr>
            <a:spLocks noChangeArrowheads="1"/>
          </p:cNvSpPr>
          <p:nvPr/>
        </p:nvSpPr>
        <p:spPr bwMode="auto">
          <a:xfrm>
            <a:off x="3732213" y="985838"/>
            <a:ext cx="650819" cy="369332"/>
          </a:xfrm>
          <a:prstGeom prst="rect">
            <a:avLst/>
          </a:prstGeom>
          <a:noFill/>
          <a:ln w="9525">
            <a:noFill/>
            <a:miter lim="800000"/>
            <a:headEnd/>
            <a:tailEnd/>
          </a:ln>
        </p:spPr>
        <p:txBody>
          <a:bodyPr wrap="none" lIns="0" tIns="0" rIns="0" bIns="0">
            <a:spAutoFit/>
          </a:bodyPr>
          <a:lstStyle/>
          <a:p>
            <a:r>
              <a:rPr lang="en-US" sz="2400">
                <a:solidFill>
                  <a:srgbClr val="5C5C5C"/>
                </a:solidFill>
              </a:rPr>
              <a:t>CVD</a:t>
            </a:r>
            <a:endParaRPr lang="en-US" sz="2400">
              <a:solidFill>
                <a:srgbClr val="5C5C5C"/>
              </a:solidFill>
              <a:latin typeface="AvantGarde Bk BT" pitchFamily="34" charset="0"/>
            </a:endParaRPr>
          </a:p>
        </p:txBody>
      </p:sp>
      <p:sp>
        <p:nvSpPr>
          <p:cNvPr id="27" name="Rectangle 40"/>
          <p:cNvSpPr>
            <a:spLocks noChangeArrowheads="1"/>
          </p:cNvSpPr>
          <p:nvPr/>
        </p:nvSpPr>
        <p:spPr bwMode="auto">
          <a:xfrm>
            <a:off x="5346700" y="1049338"/>
            <a:ext cx="169863" cy="179387"/>
          </a:xfrm>
          <a:prstGeom prst="rect">
            <a:avLst/>
          </a:prstGeom>
          <a:solidFill>
            <a:srgbClr val="DC3632"/>
          </a:solidFill>
          <a:ln w="9525">
            <a:noFill/>
            <a:miter lim="800000"/>
            <a:headEnd/>
            <a:tailEnd/>
          </a:ln>
        </p:spPr>
        <p:txBody>
          <a:bodyPr/>
          <a:lstStyle/>
          <a:p>
            <a:endParaRPr lang="en-US"/>
          </a:p>
        </p:txBody>
      </p:sp>
      <p:sp>
        <p:nvSpPr>
          <p:cNvPr id="28" name="Rectangle 41"/>
          <p:cNvSpPr>
            <a:spLocks noChangeArrowheads="1"/>
          </p:cNvSpPr>
          <p:nvPr/>
        </p:nvSpPr>
        <p:spPr bwMode="auto">
          <a:xfrm>
            <a:off x="5346700" y="1049338"/>
            <a:ext cx="169863" cy="179387"/>
          </a:xfrm>
          <a:prstGeom prst="rect">
            <a:avLst/>
          </a:prstGeom>
          <a:noFill/>
          <a:ln w="3175">
            <a:solidFill>
              <a:srgbClr val="AAA9A9"/>
            </a:solidFill>
            <a:miter lim="800000"/>
            <a:headEnd/>
            <a:tailEnd/>
          </a:ln>
        </p:spPr>
        <p:txBody>
          <a:bodyPr/>
          <a:lstStyle/>
          <a:p>
            <a:endParaRPr lang="en-US"/>
          </a:p>
        </p:txBody>
      </p:sp>
      <p:sp>
        <p:nvSpPr>
          <p:cNvPr id="29" name="Rectangle 42"/>
          <p:cNvSpPr>
            <a:spLocks noChangeArrowheads="1"/>
          </p:cNvSpPr>
          <p:nvPr/>
        </p:nvSpPr>
        <p:spPr bwMode="auto">
          <a:xfrm>
            <a:off x="5653088" y="984250"/>
            <a:ext cx="2056653" cy="369332"/>
          </a:xfrm>
          <a:prstGeom prst="rect">
            <a:avLst/>
          </a:prstGeom>
          <a:noFill/>
          <a:ln w="9525">
            <a:noFill/>
            <a:miter lim="800000"/>
            <a:headEnd/>
            <a:tailEnd/>
          </a:ln>
        </p:spPr>
        <p:txBody>
          <a:bodyPr wrap="none" lIns="0" tIns="0" rIns="0" bIns="0">
            <a:spAutoFit/>
          </a:bodyPr>
          <a:lstStyle/>
          <a:p>
            <a:r>
              <a:rPr lang="en-US" sz="2400">
                <a:solidFill>
                  <a:srgbClr val="5C5C5C"/>
                </a:solidFill>
              </a:rPr>
              <a:t>Developmental</a:t>
            </a:r>
            <a:endParaRPr lang="en-US" sz="2400">
              <a:solidFill>
                <a:srgbClr val="5C5C5C"/>
              </a:solidFill>
              <a:latin typeface="AvantGarde Bk BT" pitchFamily="34" charset="0"/>
            </a:endParaRPr>
          </a:p>
        </p:txBody>
      </p:sp>
      <p:sp>
        <p:nvSpPr>
          <p:cNvPr id="30" name="Rectangle 43"/>
          <p:cNvSpPr>
            <a:spLocks noChangeArrowheads="1"/>
          </p:cNvSpPr>
          <p:nvPr/>
        </p:nvSpPr>
        <p:spPr bwMode="auto">
          <a:xfrm>
            <a:off x="914400" y="1597025"/>
            <a:ext cx="171450" cy="182563"/>
          </a:xfrm>
          <a:prstGeom prst="rect">
            <a:avLst/>
          </a:prstGeom>
          <a:solidFill>
            <a:srgbClr val="DAEDEE"/>
          </a:solidFill>
          <a:ln w="9525">
            <a:noFill/>
            <a:miter lim="800000"/>
            <a:headEnd/>
            <a:tailEnd/>
          </a:ln>
        </p:spPr>
        <p:txBody>
          <a:bodyPr/>
          <a:lstStyle/>
          <a:p>
            <a:endParaRPr lang="en-US"/>
          </a:p>
        </p:txBody>
      </p:sp>
      <p:sp>
        <p:nvSpPr>
          <p:cNvPr id="31" name="Rectangle 44"/>
          <p:cNvSpPr>
            <a:spLocks noChangeArrowheads="1"/>
          </p:cNvSpPr>
          <p:nvPr/>
        </p:nvSpPr>
        <p:spPr bwMode="auto">
          <a:xfrm>
            <a:off x="914400" y="1597025"/>
            <a:ext cx="171450" cy="182563"/>
          </a:xfrm>
          <a:prstGeom prst="rect">
            <a:avLst/>
          </a:prstGeom>
          <a:noFill/>
          <a:ln w="3175">
            <a:solidFill>
              <a:srgbClr val="AAA9A9"/>
            </a:solidFill>
            <a:miter lim="800000"/>
            <a:headEnd/>
            <a:tailEnd/>
          </a:ln>
        </p:spPr>
        <p:txBody>
          <a:bodyPr/>
          <a:lstStyle/>
          <a:p>
            <a:endParaRPr lang="en-US"/>
          </a:p>
        </p:txBody>
      </p:sp>
      <p:sp>
        <p:nvSpPr>
          <p:cNvPr id="32" name="Rectangle 45"/>
          <p:cNvSpPr>
            <a:spLocks noChangeArrowheads="1"/>
          </p:cNvSpPr>
          <p:nvPr/>
        </p:nvSpPr>
        <p:spPr bwMode="auto">
          <a:xfrm>
            <a:off x="1222375" y="1527175"/>
            <a:ext cx="923330" cy="369332"/>
          </a:xfrm>
          <a:prstGeom prst="rect">
            <a:avLst/>
          </a:prstGeom>
          <a:noFill/>
          <a:ln w="9525">
            <a:noFill/>
            <a:miter lim="800000"/>
            <a:headEnd/>
            <a:tailEnd/>
          </a:ln>
        </p:spPr>
        <p:txBody>
          <a:bodyPr wrap="none" lIns="0" tIns="0" rIns="0" bIns="0">
            <a:spAutoFit/>
          </a:bodyPr>
          <a:lstStyle/>
          <a:p>
            <a:r>
              <a:rPr lang="en-US" sz="2400">
                <a:solidFill>
                  <a:srgbClr val="5C5C5C"/>
                </a:solidFill>
              </a:rPr>
              <a:t>Others</a:t>
            </a:r>
            <a:endParaRPr lang="en-US" sz="2400">
              <a:solidFill>
                <a:srgbClr val="5C5C5C"/>
              </a:solidFill>
              <a:latin typeface="AvantGarde Bk BT" pitchFamily="34" charset="0"/>
            </a:endParaRPr>
          </a:p>
        </p:txBody>
      </p:sp>
      <p:sp>
        <p:nvSpPr>
          <p:cNvPr id="33" name="Rectangle 46"/>
          <p:cNvSpPr>
            <a:spLocks noChangeArrowheads="1"/>
          </p:cNvSpPr>
          <p:nvPr/>
        </p:nvSpPr>
        <p:spPr bwMode="auto">
          <a:xfrm>
            <a:off x="2500313" y="1597025"/>
            <a:ext cx="169862" cy="182563"/>
          </a:xfrm>
          <a:prstGeom prst="rect">
            <a:avLst/>
          </a:prstGeom>
          <a:solidFill>
            <a:srgbClr val="9BCB83"/>
          </a:solidFill>
          <a:ln w="9525">
            <a:noFill/>
            <a:miter lim="800000"/>
            <a:headEnd/>
            <a:tailEnd/>
          </a:ln>
        </p:spPr>
        <p:txBody>
          <a:bodyPr/>
          <a:lstStyle/>
          <a:p>
            <a:endParaRPr lang="en-US"/>
          </a:p>
        </p:txBody>
      </p:sp>
      <p:sp>
        <p:nvSpPr>
          <p:cNvPr id="34" name="Rectangle 47"/>
          <p:cNvSpPr>
            <a:spLocks noChangeArrowheads="1"/>
          </p:cNvSpPr>
          <p:nvPr/>
        </p:nvSpPr>
        <p:spPr bwMode="auto">
          <a:xfrm>
            <a:off x="2500313" y="1597025"/>
            <a:ext cx="169862" cy="182563"/>
          </a:xfrm>
          <a:prstGeom prst="rect">
            <a:avLst/>
          </a:prstGeom>
          <a:noFill/>
          <a:ln w="3175">
            <a:solidFill>
              <a:srgbClr val="AAA9A9"/>
            </a:solidFill>
            <a:miter lim="800000"/>
            <a:headEnd/>
            <a:tailEnd/>
          </a:ln>
        </p:spPr>
        <p:txBody>
          <a:bodyPr/>
          <a:lstStyle/>
          <a:p>
            <a:endParaRPr lang="en-US"/>
          </a:p>
        </p:txBody>
      </p:sp>
      <p:sp>
        <p:nvSpPr>
          <p:cNvPr id="35" name="Rectangle 48"/>
          <p:cNvSpPr>
            <a:spLocks noChangeArrowheads="1"/>
          </p:cNvSpPr>
          <p:nvPr/>
        </p:nvSpPr>
        <p:spPr bwMode="auto">
          <a:xfrm>
            <a:off x="2806700" y="1522413"/>
            <a:ext cx="1866537" cy="369332"/>
          </a:xfrm>
          <a:prstGeom prst="rect">
            <a:avLst/>
          </a:prstGeom>
          <a:noFill/>
          <a:ln w="9525">
            <a:noFill/>
            <a:miter lim="800000"/>
            <a:headEnd/>
            <a:tailEnd/>
          </a:ln>
        </p:spPr>
        <p:txBody>
          <a:bodyPr wrap="none" lIns="0" tIns="0" rIns="0" bIns="0">
            <a:spAutoFit/>
          </a:bodyPr>
          <a:lstStyle/>
          <a:p>
            <a:r>
              <a:rPr lang="en-US" sz="2400">
                <a:solidFill>
                  <a:srgbClr val="5C5C5C"/>
                </a:solidFill>
              </a:rPr>
              <a:t>Head Trauma</a:t>
            </a:r>
            <a:endParaRPr lang="en-US" sz="2400">
              <a:solidFill>
                <a:srgbClr val="5C5C5C"/>
              </a:solidFill>
              <a:latin typeface="AvantGarde Bk BT" pitchFamily="34" charset="0"/>
            </a:endParaRPr>
          </a:p>
        </p:txBody>
      </p:sp>
      <p:sp>
        <p:nvSpPr>
          <p:cNvPr id="36" name="Rectangle 49"/>
          <p:cNvSpPr>
            <a:spLocks noChangeArrowheads="1"/>
          </p:cNvSpPr>
          <p:nvPr/>
        </p:nvSpPr>
        <p:spPr bwMode="auto">
          <a:xfrm>
            <a:off x="5060950" y="1597025"/>
            <a:ext cx="169863" cy="182563"/>
          </a:xfrm>
          <a:prstGeom prst="rect">
            <a:avLst/>
          </a:prstGeom>
          <a:solidFill>
            <a:srgbClr val="C3C8E2"/>
          </a:solidFill>
          <a:ln w="9525">
            <a:noFill/>
            <a:miter lim="800000"/>
            <a:headEnd/>
            <a:tailEnd/>
          </a:ln>
        </p:spPr>
        <p:txBody>
          <a:bodyPr/>
          <a:lstStyle/>
          <a:p>
            <a:endParaRPr lang="en-US"/>
          </a:p>
        </p:txBody>
      </p:sp>
      <p:sp>
        <p:nvSpPr>
          <p:cNvPr id="37" name="Rectangle 50"/>
          <p:cNvSpPr>
            <a:spLocks noChangeArrowheads="1"/>
          </p:cNvSpPr>
          <p:nvPr/>
        </p:nvSpPr>
        <p:spPr bwMode="auto">
          <a:xfrm>
            <a:off x="5060950" y="1597025"/>
            <a:ext cx="169863" cy="182563"/>
          </a:xfrm>
          <a:prstGeom prst="rect">
            <a:avLst/>
          </a:prstGeom>
          <a:solidFill>
            <a:srgbClr val="9966FF"/>
          </a:solidFill>
          <a:ln w="3175">
            <a:solidFill>
              <a:srgbClr val="AAA9A9"/>
            </a:solidFill>
            <a:miter lim="800000"/>
            <a:headEnd/>
            <a:tailEnd/>
          </a:ln>
        </p:spPr>
        <p:txBody>
          <a:bodyPr/>
          <a:lstStyle/>
          <a:p>
            <a:endParaRPr lang="en-US"/>
          </a:p>
        </p:txBody>
      </p:sp>
      <p:sp>
        <p:nvSpPr>
          <p:cNvPr id="38" name="Rectangle 51"/>
          <p:cNvSpPr>
            <a:spLocks noChangeArrowheads="1"/>
          </p:cNvSpPr>
          <p:nvPr/>
        </p:nvSpPr>
        <p:spPr bwMode="auto">
          <a:xfrm>
            <a:off x="5376863" y="1527175"/>
            <a:ext cx="650819" cy="369332"/>
          </a:xfrm>
          <a:prstGeom prst="rect">
            <a:avLst/>
          </a:prstGeom>
          <a:noFill/>
          <a:ln w="9525">
            <a:noFill/>
            <a:miter lim="800000"/>
            <a:headEnd/>
            <a:tailEnd/>
          </a:ln>
        </p:spPr>
        <p:txBody>
          <a:bodyPr wrap="none" lIns="0" tIns="0" rIns="0" bIns="0">
            <a:spAutoFit/>
          </a:bodyPr>
          <a:lstStyle/>
          <a:p>
            <a:r>
              <a:rPr lang="en-US" sz="2400">
                <a:solidFill>
                  <a:srgbClr val="5C5C5C"/>
                </a:solidFill>
              </a:rPr>
              <a:t>CNS</a:t>
            </a:r>
            <a:endParaRPr lang="en-US" sz="2400">
              <a:solidFill>
                <a:srgbClr val="5C5C5C"/>
              </a:solidFill>
              <a:latin typeface="AvantGarde Bk BT" pitchFamily="34" charset="0"/>
            </a:endParaRPr>
          </a:p>
        </p:txBody>
      </p:sp>
      <p:sp>
        <p:nvSpPr>
          <p:cNvPr id="39" name="Rectangle 52"/>
          <p:cNvSpPr>
            <a:spLocks noChangeArrowheads="1"/>
          </p:cNvSpPr>
          <p:nvPr/>
        </p:nvSpPr>
        <p:spPr bwMode="auto">
          <a:xfrm>
            <a:off x="6350000" y="1597025"/>
            <a:ext cx="169863" cy="182563"/>
          </a:xfrm>
          <a:prstGeom prst="rect">
            <a:avLst/>
          </a:prstGeom>
          <a:solidFill>
            <a:srgbClr val="60BDE3"/>
          </a:solidFill>
          <a:ln w="9525">
            <a:noFill/>
            <a:miter lim="800000"/>
            <a:headEnd/>
            <a:tailEnd/>
          </a:ln>
        </p:spPr>
        <p:txBody>
          <a:bodyPr/>
          <a:lstStyle/>
          <a:p>
            <a:endParaRPr lang="en-US"/>
          </a:p>
        </p:txBody>
      </p:sp>
      <p:sp>
        <p:nvSpPr>
          <p:cNvPr id="40" name="Rectangle 53"/>
          <p:cNvSpPr>
            <a:spLocks noChangeArrowheads="1"/>
          </p:cNvSpPr>
          <p:nvPr/>
        </p:nvSpPr>
        <p:spPr bwMode="auto">
          <a:xfrm>
            <a:off x="6350000" y="1597025"/>
            <a:ext cx="169863" cy="182563"/>
          </a:xfrm>
          <a:prstGeom prst="rect">
            <a:avLst/>
          </a:prstGeom>
          <a:noFill/>
          <a:ln w="3175">
            <a:solidFill>
              <a:srgbClr val="AAA9A9"/>
            </a:solidFill>
            <a:miter lim="800000"/>
            <a:headEnd/>
            <a:tailEnd/>
          </a:ln>
        </p:spPr>
        <p:txBody>
          <a:bodyPr/>
          <a:lstStyle/>
          <a:p>
            <a:endParaRPr lang="en-US"/>
          </a:p>
        </p:txBody>
      </p:sp>
      <p:sp>
        <p:nvSpPr>
          <p:cNvPr id="41" name="Rectangle 54"/>
          <p:cNvSpPr>
            <a:spLocks noChangeArrowheads="1"/>
          </p:cNvSpPr>
          <p:nvPr/>
        </p:nvSpPr>
        <p:spPr bwMode="auto">
          <a:xfrm>
            <a:off x="6664325" y="1522413"/>
            <a:ext cx="1677382" cy="369332"/>
          </a:xfrm>
          <a:prstGeom prst="rect">
            <a:avLst/>
          </a:prstGeom>
          <a:noFill/>
          <a:ln w="9525">
            <a:noFill/>
            <a:miter lim="800000"/>
            <a:headEnd/>
            <a:tailEnd/>
          </a:ln>
        </p:spPr>
        <p:txBody>
          <a:bodyPr wrap="none" lIns="0" tIns="0" rIns="0" bIns="0">
            <a:spAutoFit/>
          </a:bodyPr>
          <a:lstStyle/>
          <a:p>
            <a:r>
              <a:rPr lang="en-US" sz="2400">
                <a:solidFill>
                  <a:srgbClr val="5C5C5C"/>
                </a:solidFill>
              </a:rPr>
              <a:t>Brain Tumor</a:t>
            </a:r>
            <a:endParaRPr lang="en-US" sz="2400">
              <a:solidFill>
                <a:srgbClr val="5C5C5C"/>
              </a:solidFill>
              <a:latin typeface="AvantGarde Bk BT" pitchFamily="34" charset="0"/>
            </a:endParaRPr>
          </a:p>
        </p:txBody>
      </p:sp>
      <p:sp>
        <p:nvSpPr>
          <p:cNvPr id="42" name="Text Box 58"/>
          <p:cNvSpPr txBox="1">
            <a:spLocks noChangeArrowheads="1"/>
          </p:cNvSpPr>
          <p:nvPr/>
        </p:nvSpPr>
        <p:spPr bwMode="auto">
          <a:xfrm>
            <a:off x="622300" y="4600575"/>
            <a:ext cx="8064500" cy="1277273"/>
          </a:xfrm>
          <a:prstGeom prst="rect">
            <a:avLst/>
          </a:prstGeom>
          <a:noFill/>
          <a:ln w="9525">
            <a:noFill/>
            <a:miter lim="800000"/>
            <a:headEnd/>
            <a:tailEnd/>
          </a:ln>
        </p:spPr>
        <p:txBody>
          <a:bodyPr>
            <a:spAutoFit/>
          </a:bodyPr>
          <a:lstStyle/>
          <a:p>
            <a:pPr>
              <a:spcBef>
                <a:spcPct val="50000"/>
              </a:spcBef>
            </a:pPr>
            <a:r>
              <a:rPr lang="en-US" sz="1400" dirty="0">
                <a:solidFill>
                  <a:schemeClr val="tx2"/>
                </a:solidFill>
              </a:rPr>
              <a:t>Idiopathic – cause unknown</a:t>
            </a:r>
          </a:p>
          <a:p>
            <a:pPr>
              <a:spcBef>
                <a:spcPct val="50000"/>
              </a:spcBef>
            </a:pPr>
            <a:r>
              <a:rPr lang="en-US" sz="1400" dirty="0">
                <a:solidFill>
                  <a:schemeClr val="tx2"/>
                </a:solidFill>
              </a:rPr>
              <a:t>CVD = Cerebrovascular Disease</a:t>
            </a:r>
          </a:p>
          <a:p>
            <a:pPr>
              <a:spcBef>
                <a:spcPct val="50000"/>
              </a:spcBef>
            </a:pPr>
            <a:r>
              <a:rPr lang="en-US" sz="1400" dirty="0">
                <a:solidFill>
                  <a:schemeClr val="tx2"/>
                </a:solidFill>
              </a:rPr>
              <a:t>Developmental = Structural Malformation</a:t>
            </a:r>
          </a:p>
          <a:p>
            <a:pPr>
              <a:spcBef>
                <a:spcPct val="50000"/>
              </a:spcBef>
            </a:pPr>
            <a:r>
              <a:rPr lang="en-US" sz="1400" dirty="0">
                <a:solidFill>
                  <a:schemeClr val="tx2"/>
                </a:solidFill>
              </a:rPr>
              <a:t>CNS = CNS infection like meningitis</a:t>
            </a:r>
          </a:p>
        </p:txBody>
      </p:sp>
      <p:sp>
        <p:nvSpPr>
          <p:cNvPr id="43" name="TextBox 42"/>
          <p:cNvSpPr txBox="1">
            <a:spLocks noChangeArrowheads="1"/>
          </p:cNvSpPr>
          <p:nvPr/>
        </p:nvSpPr>
        <p:spPr bwMode="auto">
          <a:xfrm>
            <a:off x="5346700" y="2078147"/>
            <a:ext cx="6224814" cy="461665"/>
          </a:xfrm>
          <a:prstGeom prst="rect">
            <a:avLst/>
          </a:prstGeom>
          <a:noFill/>
          <a:ln w="9525">
            <a:noFill/>
            <a:miter lim="800000"/>
            <a:headEnd/>
            <a:tailEnd/>
          </a:ln>
        </p:spPr>
        <p:txBody>
          <a:bodyPr wrap="square">
            <a:spAutoFit/>
          </a:bodyPr>
          <a:lstStyle/>
          <a:p>
            <a:r>
              <a:rPr lang="en-US" sz="1200" i="1" dirty="0">
                <a:solidFill>
                  <a:schemeClr val="accent6">
                    <a:lumMod val="75000"/>
                  </a:schemeClr>
                </a:solidFill>
              </a:rPr>
              <a:t>Many different causes means that epilepsy is actually a syndrome (collection of symptoms) rather than a single disease</a:t>
            </a:r>
          </a:p>
        </p:txBody>
      </p:sp>
      <p:sp>
        <p:nvSpPr>
          <p:cNvPr id="44" name="TextBox 43"/>
          <p:cNvSpPr txBox="1"/>
          <p:nvPr/>
        </p:nvSpPr>
        <p:spPr>
          <a:xfrm>
            <a:off x="7252541" y="3256827"/>
            <a:ext cx="3644059" cy="923330"/>
          </a:xfrm>
          <a:prstGeom prst="rect">
            <a:avLst/>
          </a:prstGeom>
          <a:noFill/>
        </p:spPr>
        <p:txBody>
          <a:bodyPr wrap="square" rtlCol="0">
            <a:spAutoFit/>
          </a:bodyPr>
          <a:lstStyle/>
          <a:p>
            <a:r>
              <a:rPr lang="en-US" dirty="0">
                <a:solidFill>
                  <a:srgbClr val="E18219"/>
                </a:solidFill>
              </a:rPr>
              <a:t>Presumption that most of the idiopathic epilepsies are due to genetic mutations. </a:t>
            </a:r>
          </a:p>
        </p:txBody>
      </p:sp>
    </p:spTree>
    <p:extLst>
      <p:ext uri="{BB962C8B-B14F-4D97-AF65-F5344CB8AC3E}">
        <p14:creationId xmlns:p14="http://schemas.microsoft.com/office/powerpoint/2010/main" val="345645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of Epilepsy</a:t>
            </a:r>
          </a:p>
        </p:txBody>
      </p:sp>
      <p:sp>
        <p:nvSpPr>
          <p:cNvPr id="3" name="TextBox 2"/>
          <p:cNvSpPr txBox="1"/>
          <p:nvPr/>
        </p:nvSpPr>
        <p:spPr>
          <a:xfrm>
            <a:off x="685800" y="794652"/>
            <a:ext cx="10961914" cy="646331"/>
          </a:xfrm>
          <a:prstGeom prst="rect">
            <a:avLst/>
          </a:prstGeom>
          <a:noFill/>
        </p:spPr>
        <p:txBody>
          <a:bodyPr wrap="square" rtlCol="0">
            <a:spAutoFit/>
          </a:bodyPr>
          <a:lstStyle/>
          <a:p>
            <a:r>
              <a:rPr lang="en-US" dirty="0"/>
              <a:t>In the etiology of most epilepsies, a combination of acquired and genetic factors is involved, while predominantly genetic epilepsies constitute only a minority of all seizure disorders.</a:t>
            </a:r>
          </a:p>
        </p:txBody>
      </p:sp>
      <p:sp>
        <p:nvSpPr>
          <p:cNvPr id="13" name="TextBox 12"/>
          <p:cNvSpPr txBox="1"/>
          <p:nvPr/>
        </p:nvSpPr>
        <p:spPr>
          <a:xfrm>
            <a:off x="4043896" y="5822303"/>
            <a:ext cx="4104207" cy="400110"/>
          </a:xfrm>
          <a:prstGeom prst="rect">
            <a:avLst/>
          </a:prstGeom>
          <a:noFill/>
        </p:spPr>
        <p:txBody>
          <a:bodyPr wrap="square" rtlCol="0">
            <a:spAutoFit/>
          </a:bodyPr>
          <a:lstStyle/>
          <a:p>
            <a:r>
              <a:rPr lang="en-US" sz="1000" i="1" dirty="0" err="1">
                <a:solidFill>
                  <a:schemeClr val="tx1">
                    <a:lumMod val="50000"/>
                    <a:lumOff val="50000"/>
                  </a:schemeClr>
                </a:solidFill>
              </a:rPr>
              <a:t>Steinlein</a:t>
            </a:r>
            <a:r>
              <a:rPr lang="en-US" sz="1000" i="1" dirty="0">
                <a:solidFill>
                  <a:schemeClr val="tx1">
                    <a:lumMod val="50000"/>
                    <a:lumOff val="50000"/>
                  </a:schemeClr>
                </a:solidFill>
              </a:rPr>
              <a:t> 2008 Genetics and epilepsy.  Dialogues in Clinical Neuroscience, 10(1): 29-38.</a:t>
            </a:r>
          </a:p>
        </p:txBody>
      </p:sp>
      <p:pic>
        <p:nvPicPr>
          <p:cNvPr id="11266" name="Picture 2" descr="An external file that holds a picture, illustration, etc.&#10;Object name is nihms726670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07739"/>
            <a:ext cx="76200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61787" y="1816792"/>
            <a:ext cx="3277848" cy="553998"/>
          </a:xfrm>
          <a:prstGeom prst="rect">
            <a:avLst/>
          </a:prstGeom>
          <a:noFill/>
        </p:spPr>
        <p:txBody>
          <a:bodyPr wrap="square" rtlCol="0">
            <a:spAutoFit/>
          </a:bodyPr>
          <a:lstStyle/>
          <a:p>
            <a:r>
              <a:rPr lang="en-US" sz="1000" i="1" dirty="0" err="1">
                <a:solidFill>
                  <a:schemeClr val="tx1">
                    <a:lumMod val="50000"/>
                    <a:lumOff val="50000"/>
                  </a:schemeClr>
                </a:solidFill>
              </a:rPr>
              <a:t>EpiPM</a:t>
            </a:r>
            <a:r>
              <a:rPr lang="en-US" sz="1000" i="1" dirty="0">
                <a:solidFill>
                  <a:schemeClr val="tx1">
                    <a:lumMod val="50000"/>
                    <a:lumOff val="50000"/>
                  </a:schemeClr>
                </a:solidFill>
              </a:rPr>
              <a:t> Consortium  2015  A Roadmap for precision medicine in the epilepsies.  The Lancet: Neurology, 14(12): 1219-1228.</a:t>
            </a:r>
          </a:p>
        </p:txBody>
      </p:sp>
      <p:pic>
        <p:nvPicPr>
          <p:cNvPr id="4" name="Picture 3"/>
          <p:cNvPicPr>
            <a:picLocks noChangeAspect="1"/>
          </p:cNvPicPr>
          <p:nvPr/>
        </p:nvPicPr>
        <p:blipFill rotWithShape="1">
          <a:blip r:embed="rId4"/>
          <a:srcRect l="2300" t="2980" r="3121" b="4049"/>
          <a:stretch/>
        </p:blipFill>
        <p:spPr>
          <a:xfrm>
            <a:off x="7561787" y="3246711"/>
            <a:ext cx="4149305" cy="3191774"/>
          </a:xfrm>
          <a:prstGeom prst="rect">
            <a:avLst/>
          </a:prstGeom>
        </p:spPr>
      </p:pic>
    </p:spTree>
    <p:extLst>
      <p:ext uri="{BB962C8B-B14F-4D97-AF65-F5344CB8AC3E}">
        <p14:creationId xmlns:p14="http://schemas.microsoft.com/office/powerpoint/2010/main" val="162832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of Epilepsy</a:t>
            </a:r>
          </a:p>
        </p:txBody>
      </p:sp>
      <p:sp>
        <p:nvSpPr>
          <p:cNvPr id="3" name="TextBox 2"/>
          <p:cNvSpPr txBox="1"/>
          <p:nvPr/>
        </p:nvSpPr>
        <p:spPr>
          <a:xfrm>
            <a:off x="685800" y="794652"/>
            <a:ext cx="10961914" cy="646331"/>
          </a:xfrm>
          <a:prstGeom prst="rect">
            <a:avLst/>
          </a:prstGeom>
          <a:noFill/>
        </p:spPr>
        <p:txBody>
          <a:bodyPr wrap="square" rtlCol="0">
            <a:spAutoFit/>
          </a:bodyPr>
          <a:lstStyle/>
          <a:p>
            <a:r>
              <a:rPr lang="en-US" dirty="0"/>
              <a:t>In the etiology of most epilepsies, a combination of acquired and genetic factors is involved, while predominantly genetic epilepsies constitute only a minority of all seizure disorders.</a:t>
            </a:r>
          </a:p>
        </p:txBody>
      </p:sp>
      <p:sp>
        <p:nvSpPr>
          <p:cNvPr id="12" name="TextBox 11"/>
          <p:cNvSpPr txBox="1"/>
          <p:nvPr/>
        </p:nvSpPr>
        <p:spPr>
          <a:xfrm>
            <a:off x="2520808" y="5733589"/>
            <a:ext cx="6792686" cy="400110"/>
          </a:xfrm>
          <a:prstGeom prst="rect">
            <a:avLst/>
          </a:prstGeom>
          <a:noFill/>
        </p:spPr>
        <p:txBody>
          <a:bodyPr wrap="square" rtlCol="0">
            <a:spAutoFit/>
          </a:bodyPr>
          <a:lstStyle/>
          <a:p>
            <a:r>
              <a:rPr lang="en-US" sz="1000" i="1" dirty="0" err="1">
                <a:solidFill>
                  <a:schemeClr val="tx1">
                    <a:lumMod val="50000"/>
                    <a:lumOff val="50000"/>
                  </a:schemeClr>
                </a:solidFill>
              </a:rPr>
              <a:t>EpiPM</a:t>
            </a:r>
            <a:r>
              <a:rPr lang="en-US" sz="1000" i="1" dirty="0">
                <a:solidFill>
                  <a:schemeClr val="tx1">
                    <a:lumMod val="50000"/>
                    <a:lumOff val="50000"/>
                  </a:schemeClr>
                </a:solidFill>
              </a:rPr>
              <a:t> Consortium  2015  A Roadmap for precision medicine in the epilepsies.  The Lancet: Neurology, 14(12): 1219-1228.</a:t>
            </a:r>
          </a:p>
        </p:txBody>
      </p:sp>
      <p:sp>
        <p:nvSpPr>
          <p:cNvPr id="14" name="TextBox 13">
            <a:hlinkClick r:id="rId3"/>
          </p:cNvPr>
          <p:cNvSpPr txBox="1"/>
          <p:nvPr/>
        </p:nvSpPr>
        <p:spPr>
          <a:xfrm>
            <a:off x="576943" y="6107004"/>
            <a:ext cx="9535886" cy="369332"/>
          </a:xfrm>
          <a:prstGeom prst="rect">
            <a:avLst/>
          </a:prstGeom>
          <a:noFill/>
        </p:spPr>
        <p:txBody>
          <a:bodyPr wrap="square" rtlCol="0">
            <a:spAutoFit/>
          </a:bodyPr>
          <a:lstStyle/>
          <a:p>
            <a:r>
              <a:rPr lang="en-US" dirty="0"/>
              <a:t>Explore all 76 epilepsy genes:  </a:t>
            </a:r>
            <a:r>
              <a:rPr lang="en-US" dirty="0">
                <a:hlinkClick r:id="rId4"/>
              </a:rPr>
              <a:t>https://www.cureepilepsy.org/egi/genes.asp</a:t>
            </a:r>
            <a:endParaRPr lang="en-US" dirty="0"/>
          </a:p>
        </p:txBody>
      </p:sp>
      <p:grpSp>
        <p:nvGrpSpPr>
          <p:cNvPr id="5" name="Group 4"/>
          <p:cNvGrpSpPr/>
          <p:nvPr/>
        </p:nvGrpSpPr>
        <p:grpSpPr>
          <a:xfrm>
            <a:off x="2550566" y="1507008"/>
            <a:ext cx="6845654" cy="4133860"/>
            <a:chOff x="4802060" y="1515817"/>
            <a:chExt cx="6845654" cy="413386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060" y="1515817"/>
              <a:ext cx="6845654" cy="4133860"/>
            </a:xfrm>
            <a:prstGeom prst="rect">
              <a:avLst/>
            </a:prstGeom>
          </p:spPr>
        </p:pic>
        <p:sp>
          <p:nvSpPr>
            <p:cNvPr id="15" name="Freeform 14"/>
            <p:cNvSpPr/>
            <p:nvPr/>
          </p:nvSpPr>
          <p:spPr>
            <a:xfrm>
              <a:off x="11326483" y="2165230"/>
              <a:ext cx="238505" cy="577970"/>
            </a:xfrm>
            <a:custGeom>
              <a:avLst/>
              <a:gdLst>
                <a:gd name="connsiteX0" fmla="*/ 0 w 238505"/>
                <a:gd name="connsiteY0" fmla="*/ 0 h 577970"/>
                <a:gd name="connsiteX1" fmla="*/ 215660 w 238505"/>
                <a:gd name="connsiteY1" fmla="*/ 163902 h 577970"/>
                <a:gd name="connsiteX2" fmla="*/ 215660 w 238505"/>
                <a:gd name="connsiteY2" fmla="*/ 422695 h 577970"/>
                <a:gd name="connsiteX3" fmla="*/ 69011 w 238505"/>
                <a:gd name="connsiteY3" fmla="*/ 577970 h 577970"/>
              </a:gdLst>
              <a:ahLst/>
              <a:cxnLst>
                <a:cxn ang="0">
                  <a:pos x="connsiteX0" y="connsiteY0"/>
                </a:cxn>
                <a:cxn ang="0">
                  <a:pos x="connsiteX1" y="connsiteY1"/>
                </a:cxn>
                <a:cxn ang="0">
                  <a:pos x="connsiteX2" y="connsiteY2"/>
                </a:cxn>
                <a:cxn ang="0">
                  <a:pos x="connsiteX3" y="connsiteY3"/>
                </a:cxn>
              </a:cxnLst>
              <a:rect l="l" t="t" r="r" b="b"/>
              <a:pathLst>
                <a:path w="238505" h="577970">
                  <a:moveTo>
                    <a:pt x="0" y="0"/>
                  </a:moveTo>
                  <a:cubicBezTo>
                    <a:pt x="89858" y="46726"/>
                    <a:pt x="179717" y="93453"/>
                    <a:pt x="215660" y="163902"/>
                  </a:cubicBezTo>
                  <a:cubicBezTo>
                    <a:pt x="251603" y="234351"/>
                    <a:pt x="240101" y="353684"/>
                    <a:pt x="215660" y="422695"/>
                  </a:cubicBezTo>
                  <a:cubicBezTo>
                    <a:pt x="191219" y="491706"/>
                    <a:pt x="130115" y="534838"/>
                    <a:pt x="69011" y="577970"/>
                  </a:cubicBezTo>
                </a:path>
              </a:pathLst>
            </a:custGeom>
            <a:noFill/>
            <a:ln w="38100">
              <a:solidFill>
                <a:srgbClr val="D8CEE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1207230" y="4252823"/>
              <a:ext cx="238505" cy="411192"/>
            </a:xfrm>
            <a:custGeom>
              <a:avLst/>
              <a:gdLst>
                <a:gd name="connsiteX0" fmla="*/ 0 w 238505"/>
                <a:gd name="connsiteY0" fmla="*/ 0 h 577970"/>
                <a:gd name="connsiteX1" fmla="*/ 215660 w 238505"/>
                <a:gd name="connsiteY1" fmla="*/ 163902 h 577970"/>
                <a:gd name="connsiteX2" fmla="*/ 215660 w 238505"/>
                <a:gd name="connsiteY2" fmla="*/ 422695 h 577970"/>
                <a:gd name="connsiteX3" fmla="*/ 69011 w 238505"/>
                <a:gd name="connsiteY3" fmla="*/ 577970 h 577970"/>
              </a:gdLst>
              <a:ahLst/>
              <a:cxnLst>
                <a:cxn ang="0">
                  <a:pos x="connsiteX0" y="connsiteY0"/>
                </a:cxn>
                <a:cxn ang="0">
                  <a:pos x="connsiteX1" y="connsiteY1"/>
                </a:cxn>
                <a:cxn ang="0">
                  <a:pos x="connsiteX2" y="connsiteY2"/>
                </a:cxn>
                <a:cxn ang="0">
                  <a:pos x="connsiteX3" y="connsiteY3"/>
                </a:cxn>
              </a:cxnLst>
              <a:rect l="l" t="t" r="r" b="b"/>
              <a:pathLst>
                <a:path w="238505" h="577970">
                  <a:moveTo>
                    <a:pt x="0" y="0"/>
                  </a:moveTo>
                  <a:cubicBezTo>
                    <a:pt x="89858" y="46726"/>
                    <a:pt x="179717" y="93453"/>
                    <a:pt x="215660" y="163902"/>
                  </a:cubicBezTo>
                  <a:cubicBezTo>
                    <a:pt x="251603" y="234351"/>
                    <a:pt x="240101" y="353684"/>
                    <a:pt x="215660" y="422695"/>
                  </a:cubicBezTo>
                  <a:cubicBezTo>
                    <a:pt x="191219" y="491706"/>
                    <a:pt x="130115" y="534838"/>
                    <a:pt x="69011" y="577970"/>
                  </a:cubicBezTo>
                </a:path>
              </a:pathLst>
            </a:custGeom>
            <a:noFill/>
            <a:ln w="38100">
              <a:solidFill>
                <a:srgbClr val="D8CEE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6118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rare instances of monogenic inheritance of epilepsy gene</a:t>
            </a:r>
          </a:p>
        </p:txBody>
      </p:sp>
      <p:pic>
        <p:nvPicPr>
          <p:cNvPr id="3" name="Picture 2"/>
          <p:cNvPicPr>
            <a:picLocks noChangeAspect="1"/>
          </p:cNvPicPr>
          <p:nvPr/>
        </p:nvPicPr>
        <p:blipFill>
          <a:blip r:embed="rId3"/>
          <a:stretch>
            <a:fillRect/>
          </a:stretch>
        </p:blipFill>
        <p:spPr>
          <a:xfrm>
            <a:off x="914400" y="752476"/>
            <a:ext cx="10363200" cy="4421236"/>
          </a:xfrm>
          <a:prstGeom prst="rect">
            <a:avLst/>
          </a:prstGeom>
        </p:spPr>
      </p:pic>
      <p:sp>
        <p:nvSpPr>
          <p:cNvPr id="4" name="TextBox 3"/>
          <p:cNvSpPr txBox="1"/>
          <p:nvPr/>
        </p:nvSpPr>
        <p:spPr>
          <a:xfrm>
            <a:off x="3885906" y="5173712"/>
            <a:ext cx="5878579" cy="246221"/>
          </a:xfrm>
          <a:prstGeom prst="rect">
            <a:avLst/>
          </a:prstGeom>
          <a:noFill/>
        </p:spPr>
        <p:txBody>
          <a:bodyPr wrap="square" rtlCol="0">
            <a:spAutoFit/>
          </a:bodyPr>
          <a:lstStyle/>
          <a:p>
            <a:r>
              <a:rPr lang="en-US" sz="1000" i="1" dirty="0" err="1">
                <a:solidFill>
                  <a:schemeClr val="tx1">
                    <a:lumMod val="50000"/>
                    <a:lumOff val="50000"/>
                  </a:schemeClr>
                </a:solidFill>
              </a:rPr>
              <a:t>Steinlein</a:t>
            </a:r>
            <a:r>
              <a:rPr lang="en-US" sz="1000" i="1" dirty="0">
                <a:solidFill>
                  <a:schemeClr val="tx1">
                    <a:lumMod val="50000"/>
                    <a:lumOff val="50000"/>
                  </a:schemeClr>
                </a:solidFill>
              </a:rPr>
              <a:t> 2008 Genetics and epilepsy.  Dialogues in Clinical Neuroscience, 10(1): 29-38.</a:t>
            </a:r>
          </a:p>
        </p:txBody>
      </p:sp>
      <p:sp>
        <p:nvSpPr>
          <p:cNvPr id="5" name="TextBox 4"/>
          <p:cNvSpPr txBox="1"/>
          <p:nvPr/>
        </p:nvSpPr>
        <p:spPr>
          <a:xfrm>
            <a:off x="664028" y="5540829"/>
            <a:ext cx="11386457" cy="1200329"/>
          </a:xfrm>
          <a:prstGeom prst="rect">
            <a:avLst/>
          </a:prstGeom>
          <a:noFill/>
        </p:spPr>
        <p:txBody>
          <a:bodyPr wrap="square" rtlCol="0">
            <a:spAutoFit/>
          </a:bodyPr>
          <a:lstStyle/>
          <a:p>
            <a:r>
              <a:rPr lang="en-US" dirty="0"/>
              <a:t>CHRN – alpha4 or beta2 subunits of the neuronal nicotinic acetylcholine receptor – mutations target channel’s gating structure, typically resulting in increased sensitivity to agonist.</a:t>
            </a:r>
          </a:p>
          <a:p>
            <a:r>
              <a:rPr lang="en-US" i="1" dirty="0"/>
              <a:t>CHRNA4</a:t>
            </a:r>
            <a:r>
              <a:rPr lang="en-US" dirty="0"/>
              <a:t>-776ins3 mutation – more than half of the 11 family members have schizophrenia or severe apathy.</a:t>
            </a:r>
          </a:p>
          <a:p>
            <a:endParaRPr lang="en-US" dirty="0"/>
          </a:p>
        </p:txBody>
      </p:sp>
    </p:spTree>
    <p:extLst>
      <p:ext uri="{BB962C8B-B14F-4D97-AF65-F5344CB8AC3E}">
        <p14:creationId xmlns:p14="http://schemas.microsoft.com/office/powerpoint/2010/main" val="334263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7AAF-4DB5-43A5-8C68-BA0AF660DD9A}"/>
              </a:ext>
            </a:extLst>
          </p:cNvPr>
          <p:cNvSpPr>
            <a:spLocks noGrp="1"/>
          </p:cNvSpPr>
          <p:nvPr>
            <p:ph type="title"/>
          </p:nvPr>
        </p:nvSpPr>
        <p:spPr/>
        <p:txBody>
          <a:bodyPr/>
          <a:lstStyle/>
          <a:p>
            <a:r>
              <a:rPr lang="en-US" dirty="0"/>
              <a:t>Likely ‘players’ in neurological abnormalities</a:t>
            </a:r>
          </a:p>
        </p:txBody>
      </p:sp>
      <p:sp>
        <p:nvSpPr>
          <p:cNvPr id="4" name="Oval 14">
            <a:extLst>
              <a:ext uri="{FF2B5EF4-FFF2-40B4-BE49-F238E27FC236}">
                <a16:creationId xmlns:a16="http://schemas.microsoft.com/office/drawing/2014/main" id="{1D132136-8787-4FDD-88EA-AB8D2BCE025C}"/>
              </a:ext>
            </a:extLst>
          </p:cNvPr>
          <p:cNvSpPr>
            <a:spLocks noChangeArrowheads="1"/>
          </p:cNvSpPr>
          <p:nvPr/>
        </p:nvSpPr>
        <p:spPr bwMode="auto">
          <a:xfrm>
            <a:off x="4643437" y="3000375"/>
            <a:ext cx="2828925" cy="2867025"/>
          </a:xfrm>
          <a:prstGeom prst="ellipse">
            <a:avLst/>
          </a:prstGeom>
          <a:solidFill>
            <a:srgbClr val="99CC00">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 name="Oval 12">
            <a:extLst>
              <a:ext uri="{FF2B5EF4-FFF2-40B4-BE49-F238E27FC236}">
                <a16:creationId xmlns:a16="http://schemas.microsoft.com/office/drawing/2014/main" id="{F5C89D60-45F5-4138-8FA6-0968B5C19ADC}"/>
              </a:ext>
            </a:extLst>
          </p:cNvPr>
          <p:cNvSpPr>
            <a:spLocks noChangeArrowheads="1"/>
          </p:cNvSpPr>
          <p:nvPr/>
        </p:nvSpPr>
        <p:spPr bwMode="auto">
          <a:xfrm>
            <a:off x="3948112" y="1400175"/>
            <a:ext cx="2828925" cy="2867025"/>
          </a:xfrm>
          <a:prstGeom prst="ellipse">
            <a:avLst/>
          </a:prstGeom>
          <a:solidFill>
            <a:srgbClr val="FF0000">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 name="Oval 13">
            <a:extLst>
              <a:ext uri="{FF2B5EF4-FFF2-40B4-BE49-F238E27FC236}">
                <a16:creationId xmlns:a16="http://schemas.microsoft.com/office/drawing/2014/main" id="{BD9D8EA4-9953-4BA1-B5D4-3E1981EAA0BC}"/>
              </a:ext>
            </a:extLst>
          </p:cNvPr>
          <p:cNvSpPr>
            <a:spLocks noChangeArrowheads="1"/>
          </p:cNvSpPr>
          <p:nvPr/>
        </p:nvSpPr>
        <p:spPr bwMode="auto">
          <a:xfrm>
            <a:off x="5414962" y="1447800"/>
            <a:ext cx="2828925" cy="2867025"/>
          </a:xfrm>
          <a:prstGeom prst="ellipse">
            <a:avLst/>
          </a:prstGeom>
          <a:solidFill>
            <a:srgbClr val="1E17ED">
              <a:alpha val="50000"/>
            </a:srgbClr>
          </a:solidFill>
          <a:ln w="19050">
            <a:solidFill>
              <a:schemeClr val="tx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 name="Text Box 8">
            <a:extLst>
              <a:ext uri="{FF2B5EF4-FFF2-40B4-BE49-F238E27FC236}">
                <a16:creationId xmlns:a16="http://schemas.microsoft.com/office/drawing/2014/main" id="{49EB3C85-630F-468B-BC48-D3615EDD05C9}"/>
              </a:ext>
            </a:extLst>
          </p:cNvPr>
          <p:cNvSpPr txBox="1">
            <a:spLocks noChangeArrowheads="1"/>
          </p:cNvSpPr>
          <p:nvPr/>
        </p:nvSpPr>
        <p:spPr bwMode="auto">
          <a:xfrm>
            <a:off x="4189412" y="2261086"/>
            <a:ext cx="1225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Intrinsic</a:t>
            </a:r>
          </a:p>
          <a:p>
            <a:pPr eaLnBrk="1" hangingPunct="1"/>
            <a:r>
              <a:rPr lang="en-US" altLang="en-US"/>
              <a:t>Neuronal</a:t>
            </a:r>
          </a:p>
          <a:p>
            <a:pPr eaLnBrk="1" hangingPunct="1"/>
            <a:r>
              <a:rPr lang="en-US" altLang="en-US"/>
              <a:t>Properties</a:t>
            </a:r>
          </a:p>
        </p:txBody>
      </p:sp>
      <p:sp>
        <p:nvSpPr>
          <p:cNvPr id="8" name="Text Box 9">
            <a:extLst>
              <a:ext uri="{FF2B5EF4-FFF2-40B4-BE49-F238E27FC236}">
                <a16:creationId xmlns:a16="http://schemas.microsoft.com/office/drawing/2014/main" id="{B2A2AF27-1C8A-4DC1-8F43-9EDEFF1CCD42}"/>
              </a:ext>
            </a:extLst>
          </p:cNvPr>
          <p:cNvSpPr txBox="1">
            <a:spLocks noChangeArrowheads="1"/>
          </p:cNvSpPr>
          <p:nvPr/>
        </p:nvSpPr>
        <p:spPr bwMode="auto">
          <a:xfrm>
            <a:off x="6751632" y="2257415"/>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Anatomical</a:t>
            </a:r>
          </a:p>
          <a:p>
            <a:pPr algn="ctr" eaLnBrk="1" hangingPunct="1"/>
            <a:r>
              <a:rPr lang="en-US" altLang="en-US" dirty="0"/>
              <a:t>(network)</a:t>
            </a:r>
          </a:p>
          <a:p>
            <a:pPr algn="ctr" eaLnBrk="1" hangingPunct="1"/>
            <a:r>
              <a:rPr lang="en-US" altLang="en-US" dirty="0"/>
              <a:t>Connectivity</a:t>
            </a:r>
          </a:p>
        </p:txBody>
      </p:sp>
      <p:sp>
        <p:nvSpPr>
          <p:cNvPr id="9" name="Text Box 10">
            <a:extLst>
              <a:ext uri="{FF2B5EF4-FFF2-40B4-BE49-F238E27FC236}">
                <a16:creationId xmlns:a16="http://schemas.microsoft.com/office/drawing/2014/main" id="{81CC19D0-36EF-4BDC-B528-B8231F554A43}"/>
              </a:ext>
            </a:extLst>
          </p:cNvPr>
          <p:cNvSpPr txBox="1">
            <a:spLocks noChangeArrowheads="1"/>
          </p:cNvSpPr>
          <p:nvPr/>
        </p:nvSpPr>
        <p:spPr bwMode="auto">
          <a:xfrm>
            <a:off x="5217760" y="4352920"/>
            <a:ext cx="19030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Synaptic</a:t>
            </a:r>
          </a:p>
          <a:p>
            <a:pPr algn="ctr" eaLnBrk="1" hangingPunct="1"/>
            <a:r>
              <a:rPr lang="en-US" altLang="en-US" dirty="0"/>
              <a:t>Strengths &amp;</a:t>
            </a:r>
          </a:p>
          <a:p>
            <a:pPr algn="ctr" eaLnBrk="1" hangingPunct="1"/>
            <a:r>
              <a:rPr lang="en-US" altLang="en-US" dirty="0"/>
              <a:t>Neurotransmitter</a:t>
            </a:r>
          </a:p>
          <a:p>
            <a:pPr algn="ctr" eaLnBrk="1" hangingPunct="1"/>
            <a:r>
              <a:rPr lang="en-US" altLang="en-US" dirty="0"/>
              <a:t>Receptors</a:t>
            </a:r>
          </a:p>
        </p:txBody>
      </p:sp>
      <p:grpSp>
        <p:nvGrpSpPr>
          <p:cNvPr id="15" name="Group 14"/>
          <p:cNvGrpSpPr/>
          <p:nvPr/>
        </p:nvGrpSpPr>
        <p:grpSpPr>
          <a:xfrm>
            <a:off x="893317" y="831659"/>
            <a:ext cx="3089430" cy="1887421"/>
            <a:chOff x="395055" y="1447800"/>
            <a:chExt cx="3089430" cy="1887421"/>
          </a:xfrm>
        </p:grpSpPr>
        <p:grpSp>
          <p:nvGrpSpPr>
            <p:cNvPr id="11" name="Group 188"/>
            <p:cNvGrpSpPr>
              <a:grpSpLocks/>
            </p:cNvGrpSpPr>
            <p:nvPr/>
          </p:nvGrpSpPr>
          <p:grpSpPr bwMode="auto">
            <a:xfrm>
              <a:off x="1120777" y="1447800"/>
              <a:ext cx="1600200" cy="1365250"/>
              <a:chOff x="1798" y="8646"/>
              <a:chExt cx="1248" cy="1004"/>
            </a:xfrm>
          </p:grpSpPr>
          <p:sp>
            <p:nvSpPr>
              <p:cNvPr id="13" name="Freeform 189"/>
              <p:cNvSpPr>
                <a:spLocks/>
              </p:cNvSpPr>
              <p:nvPr/>
            </p:nvSpPr>
            <p:spPr bwMode="auto">
              <a:xfrm>
                <a:off x="1798" y="8646"/>
                <a:ext cx="672" cy="984"/>
              </a:xfrm>
              <a:custGeom>
                <a:avLst/>
                <a:gdLst/>
                <a:ahLst/>
                <a:cxnLst>
                  <a:cxn ang="0">
                    <a:pos x="6" y="362"/>
                  </a:cxn>
                  <a:cxn ang="0">
                    <a:pos x="12" y="363"/>
                  </a:cxn>
                  <a:cxn ang="0">
                    <a:pos x="18" y="362"/>
                  </a:cxn>
                  <a:cxn ang="0">
                    <a:pos x="24" y="361"/>
                  </a:cxn>
                  <a:cxn ang="0">
                    <a:pos x="30" y="361"/>
                  </a:cxn>
                  <a:cxn ang="0">
                    <a:pos x="36" y="363"/>
                  </a:cxn>
                  <a:cxn ang="0">
                    <a:pos x="42" y="361"/>
                  </a:cxn>
                  <a:cxn ang="0">
                    <a:pos x="48" y="361"/>
                  </a:cxn>
                  <a:cxn ang="0">
                    <a:pos x="55" y="361"/>
                  </a:cxn>
                  <a:cxn ang="0">
                    <a:pos x="60" y="360"/>
                  </a:cxn>
                  <a:cxn ang="0">
                    <a:pos x="67" y="361"/>
                  </a:cxn>
                  <a:cxn ang="0">
                    <a:pos x="72" y="359"/>
                  </a:cxn>
                  <a:cxn ang="0">
                    <a:pos x="79" y="360"/>
                  </a:cxn>
                  <a:cxn ang="0">
                    <a:pos x="85" y="359"/>
                  </a:cxn>
                  <a:cxn ang="0">
                    <a:pos x="91" y="360"/>
                  </a:cxn>
                  <a:cxn ang="0">
                    <a:pos x="97" y="359"/>
                  </a:cxn>
                  <a:cxn ang="0">
                    <a:pos x="103" y="361"/>
                  </a:cxn>
                  <a:cxn ang="0">
                    <a:pos x="109" y="361"/>
                  </a:cxn>
                  <a:cxn ang="0">
                    <a:pos x="115" y="285"/>
                  </a:cxn>
                  <a:cxn ang="0">
                    <a:pos x="121" y="250"/>
                  </a:cxn>
                  <a:cxn ang="0">
                    <a:pos x="128" y="224"/>
                  </a:cxn>
                  <a:cxn ang="0">
                    <a:pos x="133" y="239"/>
                  </a:cxn>
                  <a:cxn ang="0">
                    <a:pos x="140" y="227"/>
                  </a:cxn>
                  <a:cxn ang="0">
                    <a:pos x="146" y="101"/>
                  </a:cxn>
                  <a:cxn ang="0">
                    <a:pos x="152" y="238"/>
                  </a:cxn>
                  <a:cxn ang="0">
                    <a:pos x="158" y="221"/>
                  </a:cxn>
                  <a:cxn ang="0">
                    <a:pos x="164" y="151"/>
                  </a:cxn>
                  <a:cxn ang="0">
                    <a:pos x="170" y="234"/>
                  </a:cxn>
                  <a:cxn ang="0">
                    <a:pos x="176" y="232"/>
                  </a:cxn>
                  <a:cxn ang="0">
                    <a:pos x="182" y="207"/>
                  </a:cxn>
                  <a:cxn ang="0">
                    <a:pos x="189" y="181"/>
                  </a:cxn>
                  <a:cxn ang="0">
                    <a:pos x="194" y="238"/>
                  </a:cxn>
                  <a:cxn ang="0">
                    <a:pos x="201" y="224"/>
                  </a:cxn>
                  <a:cxn ang="0">
                    <a:pos x="206" y="119"/>
                  </a:cxn>
                  <a:cxn ang="0">
                    <a:pos x="213" y="238"/>
                  </a:cxn>
                  <a:cxn ang="0">
                    <a:pos x="219" y="235"/>
                  </a:cxn>
                  <a:cxn ang="0">
                    <a:pos x="225" y="217"/>
                  </a:cxn>
                  <a:cxn ang="0">
                    <a:pos x="231" y="59"/>
                  </a:cxn>
                  <a:cxn ang="0">
                    <a:pos x="237" y="242"/>
                  </a:cxn>
                  <a:cxn ang="0">
                    <a:pos x="243" y="233"/>
                  </a:cxn>
                  <a:cxn ang="0">
                    <a:pos x="249" y="215"/>
                  </a:cxn>
                  <a:cxn ang="0">
                    <a:pos x="255" y="149"/>
                  </a:cxn>
                  <a:cxn ang="0">
                    <a:pos x="262" y="244"/>
                  </a:cxn>
                  <a:cxn ang="0">
                    <a:pos x="267" y="230"/>
                  </a:cxn>
                  <a:cxn ang="0">
                    <a:pos x="274" y="214"/>
                  </a:cxn>
                  <a:cxn ang="0">
                    <a:pos x="280" y="60"/>
                  </a:cxn>
                  <a:cxn ang="0">
                    <a:pos x="286" y="242"/>
                  </a:cxn>
                  <a:cxn ang="0">
                    <a:pos x="292" y="233"/>
                  </a:cxn>
                  <a:cxn ang="0">
                    <a:pos x="298" y="218"/>
                  </a:cxn>
                  <a:cxn ang="0">
                    <a:pos x="304" y="78"/>
                  </a:cxn>
                  <a:cxn ang="0">
                    <a:pos x="310" y="239"/>
                  </a:cxn>
                  <a:cxn ang="0">
                    <a:pos x="316" y="234"/>
                  </a:cxn>
                  <a:cxn ang="0">
                    <a:pos x="323" y="217"/>
                  </a:cxn>
                  <a:cxn ang="0">
                    <a:pos x="328" y="88"/>
                  </a:cxn>
                  <a:cxn ang="0">
                    <a:pos x="335" y="238"/>
                  </a:cxn>
                  <a:cxn ang="0">
                    <a:pos x="340" y="236"/>
                  </a:cxn>
                  <a:cxn ang="0">
                    <a:pos x="347" y="220"/>
                  </a:cxn>
                  <a:cxn ang="0">
                    <a:pos x="353" y="76"/>
                  </a:cxn>
                  <a:cxn ang="0">
                    <a:pos x="359" y="237"/>
                  </a:cxn>
                  <a:cxn ang="0">
                    <a:pos x="365" y="237"/>
                  </a:cxn>
                </a:cxnLst>
                <a:rect l="0" t="0" r="r" b="b"/>
                <a:pathLst>
                  <a:path w="366" h="364">
                    <a:moveTo>
                      <a:pt x="0" y="363"/>
                    </a:moveTo>
                    <a:lnTo>
                      <a:pt x="0" y="362"/>
                    </a:lnTo>
                    <a:lnTo>
                      <a:pt x="1" y="363"/>
                    </a:lnTo>
                    <a:lnTo>
                      <a:pt x="1" y="364"/>
                    </a:lnTo>
                    <a:lnTo>
                      <a:pt x="2" y="364"/>
                    </a:lnTo>
                    <a:lnTo>
                      <a:pt x="2" y="362"/>
                    </a:lnTo>
                    <a:lnTo>
                      <a:pt x="2" y="362"/>
                    </a:lnTo>
                    <a:lnTo>
                      <a:pt x="2" y="364"/>
                    </a:lnTo>
                    <a:lnTo>
                      <a:pt x="3" y="364"/>
                    </a:lnTo>
                    <a:lnTo>
                      <a:pt x="3" y="362"/>
                    </a:lnTo>
                    <a:lnTo>
                      <a:pt x="4" y="362"/>
                    </a:lnTo>
                    <a:lnTo>
                      <a:pt x="4" y="364"/>
                    </a:lnTo>
                    <a:lnTo>
                      <a:pt x="4" y="364"/>
                    </a:lnTo>
                    <a:lnTo>
                      <a:pt x="4" y="363"/>
                    </a:lnTo>
                    <a:lnTo>
                      <a:pt x="5" y="363"/>
                    </a:lnTo>
                    <a:lnTo>
                      <a:pt x="5" y="362"/>
                    </a:lnTo>
                    <a:lnTo>
                      <a:pt x="6" y="362"/>
                    </a:lnTo>
                    <a:lnTo>
                      <a:pt x="6" y="364"/>
                    </a:lnTo>
                    <a:lnTo>
                      <a:pt x="7" y="363"/>
                    </a:lnTo>
                    <a:lnTo>
                      <a:pt x="7" y="362"/>
                    </a:lnTo>
                    <a:lnTo>
                      <a:pt x="7" y="362"/>
                    </a:lnTo>
                    <a:lnTo>
                      <a:pt x="7" y="363"/>
                    </a:lnTo>
                    <a:lnTo>
                      <a:pt x="8" y="363"/>
                    </a:lnTo>
                    <a:lnTo>
                      <a:pt x="8" y="362"/>
                    </a:lnTo>
                    <a:lnTo>
                      <a:pt x="9" y="362"/>
                    </a:lnTo>
                    <a:lnTo>
                      <a:pt x="9" y="363"/>
                    </a:lnTo>
                    <a:lnTo>
                      <a:pt x="9" y="363"/>
                    </a:lnTo>
                    <a:lnTo>
                      <a:pt x="9" y="361"/>
                    </a:lnTo>
                    <a:lnTo>
                      <a:pt x="10" y="362"/>
                    </a:lnTo>
                    <a:lnTo>
                      <a:pt x="10" y="363"/>
                    </a:lnTo>
                    <a:lnTo>
                      <a:pt x="11" y="363"/>
                    </a:lnTo>
                    <a:lnTo>
                      <a:pt x="11" y="361"/>
                    </a:lnTo>
                    <a:lnTo>
                      <a:pt x="12" y="361"/>
                    </a:lnTo>
                    <a:lnTo>
                      <a:pt x="12" y="363"/>
                    </a:lnTo>
                    <a:lnTo>
                      <a:pt x="12" y="363"/>
                    </a:lnTo>
                    <a:lnTo>
                      <a:pt x="12" y="361"/>
                    </a:lnTo>
                    <a:lnTo>
                      <a:pt x="13" y="362"/>
                    </a:lnTo>
                    <a:lnTo>
                      <a:pt x="13" y="363"/>
                    </a:lnTo>
                    <a:lnTo>
                      <a:pt x="14" y="363"/>
                    </a:lnTo>
                    <a:lnTo>
                      <a:pt x="14" y="362"/>
                    </a:lnTo>
                    <a:lnTo>
                      <a:pt x="14" y="362"/>
                    </a:lnTo>
                    <a:lnTo>
                      <a:pt x="14" y="363"/>
                    </a:lnTo>
                    <a:lnTo>
                      <a:pt x="15" y="363"/>
                    </a:lnTo>
                    <a:lnTo>
                      <a:pt x="15" y="362"/>
                    </a:lnTo>
                    <a:lnTo>
                      <a:pt x="16" y="363"/>
                    </a:lnTo>
                    <a:lnTo>
                      <a:pt x="16" y="361"/>
                    </a:lnTo>
                    <a:lnTo>
                      <a:pt x="17" y="361"/>
                    </a:lnTo>
                    <a:lnTo>
                      <a:pt x="17" y="363"/>
                    </a:lnTo>
                    <a:lnTo>
                      <a:pt x="17" y="363"/>
                    </a:lnTo>
                    <a:lnTo>
                      <a:pt x="17" y="361"/>
                    </a:lnTo>
                    <a:lnTo>
                      <a:pt x="18" y="362"/>
                    </a:lnTo>
                    <a:lnTo>
                      <a:pt x="18" y="363"/>
                    </a:lnTo>
                    <a:lnTo>
                      <a:pt x="19" y="363"/>
                    </a:lnTo>
                    <a:lnTo>
                      <a:pt x="19" y="362"/>
                    </a:lnTo>
                    <a:lnTo>
                      <a:pt x="19" y="362"/>
                    </a:lnTo>
                    <a:lnTo>
                      <a:pt x="19" y="363"/>
                    </a:lnTo>
                    <a:lnTo>
                      <a:pt x="20" y="363"/>
                    </a:lnTo>
                    <a:lnTo>
                      <a:pt x="20" y="362"/>
                    </a:lnTo>
                    <a:lnTo>
                      <a:pt x="21" y="363"/>
                    </a:lnTo>
                    <a:lnTo>
                      <a:pt x="21" y="361"/>
                    </a:lnTo>
                    <a:lnTo>
                      <a:pt x="22" y="361"/>
                    </a:lnTo>
                    <a:lnTo>
                      <a:pt x="22" y="363"/>
                    </a:lnTo>
                    <a:lnTo>
                      <a:pt x="22" y="363"/>
                    </a:lnTo>
                    <a:lnTo>
                      <a:pt x="22" y="361"/>
                    </a:lnTo>
                    <a:lnTo>
                      <a:pt x="23" y="361"/>
                    </a:lnTo>
                    <a:lnTo>
                      <a:pt x="23" y="363"/>
                    </a:lnTo>
                    <a:lnTo>
                      <a:pt x="24" y="363"/>
                    </a:lnTo>
                    <a:lnTo>
                      <a:pt x="24" y="361"/>
                    </a:lnTo>
                    <a:lnTo>
                      <a:pt x="25" y="361"/>
                    </a:lnTo>
                    <a:lnTo>
                      <a:pt x="25" y="363"/>
                    </a:lnTo>
                    <a:lnTo>
                      <a:pt x="25" y="362"/>
                    </a:lnTo>
                    <a:lnTo>
                      <a:pt x="25" y="361"/>
                    </a:lnTo>
                    <a:lnTo>
                      <a:pt x="26" y="361"/>
                    </a:lnTo>
                    <a:lnTo>
                      <a:pt x="26" y="362"/>
                    </a:lnTo>
                    <a:lnTo>
                      <a:pt x="27" y="362"/>
                    </a:lnTo>
                    <a:lnTo>
                      <a:pt x="27" y="361"/>
                    </a:lnTo>
                    <a:lnTo>
                      <a:pt x="27" y="361"/>
                    </a:lnTo>
                    <a:lnTo>
                      <a:pt x="27" y="362"/>
                    </a:lnTo>
                    <a:lnTo>
                      <a:pt x="28" y="362"/>
                    </a:lnTo>
                    <a:lnTo>
                      <a:pt x="28" y="361"/>
                    </a:lnTo>
                    <a:lnTo>
                      <a:pt x="29" y="361"/>
                    </a:lnTo>
                    <a:lnTo>
                      <a:pt x="29" y="362"/>
                    </a:lnTo>
                    <a:lnTo>
                      <a:pt x="30" y="362"/>
                    </a:lnTo>
                    <a:lnTo>
                      <a:pt x="30" y="361"/>
                    </a:lnTo>
                    <a:lnTo>
                      <a:pt x="30" y="361"/>
                    </a:lnTo>
                    <a:lnTo>
                      <a:pt x="30" y="362"/>
                    </a:lnTo>
                    <a:lnTo>
                      <a:pt x="31" y="362"/>
                    </a:lnTo>
                    <a:lnTo>
                      <a:pt x="31" y="361"/>
                    </a:lnTo>
                    <a:lnTo>
                      <a:pt x="32" y="361"/>
                    </a:lnTo>
                    <a:lnTo>
                      <a:pt x="32" y="362"/>
                    </a:lnTo>
                    <a:lnTo>
                      <a:pt x="32" y="363"/>
                    </a:lnTo>
                    <a:lnTo>
                      <a:pt x="32" y="361"/>
                    </a:lnTo>
                    <a:lnTo>
                      <a:pt x="33" y="361"/>
                    </a:lnTo>
                    <a:lnTo>
                      <a:pt x="33" y="362"/>
                    </a:lnTo>
                    <a:lnTo>
                      <a:pt x="34" y="362"/>
                    </a:lnTo>
                    <a:lnTo>
                      <a:pt x="34" y="361"/>
                    </a:lnTo>
                    <a:lnTo>
                      <a:pt x="35" y="361"/>
                    </a:lnTo>
                    <a:lnTo>
                      <a:pt x="35" y="363"/>
                    </a:lnTo>
                    <a:lnTo>
                      <a:pt x="35" y="362"/>
                    </a:lnTo>
                    <a:lnTo>
                      <a:pt x="35" y="361"/>
                    </a:lnTo>
                    <a:lnTo>
                      <a:pt x="36" y="361"/>
                    </a:lnTo>
                    <a:lnTo>
                      <a:pt x="36" y="363"/>
                    </a:lnTo>
                    <a:lnTo>
                      <a:pt x="37" y="363"/>
                    </a:lnTo>
                    <a:lnTo>
                      <a:pt x="37" y="361"/>
                    </a:lnTo>
                    <a:lnTo>
                      <a:pt x="37" y="361"/>
                    </a:lnTo>
                    <a:lnTo>
                      <a:pt x="37" y="363"/>
                    </a:lnTo>
                    <a:lnTo>
                      <a:pt x="38" y="362"/>
                    </a:lnTo>
                    <a:lnTo>
                      <a:pt x="38" y="361"/>
                    </a:lnTo>
                    <a:lnTo>
                      <a:pt x="39" y="361"/>
                    </a:lnTo>
                    <a:lnTo>
                      <a:pt x="39" y="363"/>
                    </a:lnTo>
                    <a:lnTo>
                      <a:pt x="40" y="363"/>
                    </a:lnTo>
                    <a:lnTo>
                      <a:pt x="40" y="361"/>
                    </a:lnTo>
                    <a:lnTo>
                      <a:pt x="40" y="362"/>
                    </a:lnTo>
                    <a:lnTo>
                      <a:pt x="40" y="361"/>
                    </a:lnTo>
                    <a:lnTo>
                      <a:pt x="41" y="361"/>
                    </a:lnTo>
                    <a:lnTo>
                      <a:pt x="41" y="362"/>
                    </a:lnTo>
                    <a:lnTo>
                      <a:pt x="42" y="361"/>
                    </a:lnTo>
                    <a:lnTo>
                      <a:pt x="42" y="361"/>
                    </a:lnTo>
                    <a:lnTo>
                      <a:pt x="42" y="361"/>
                    </a:lnTo>
                    <a:lnTo>
                      <a:pt x="42" y="361"/>
                    </a:lnTo>
                    <a:lnTo>
                      <a:pt x="43" y="361"/>
                    </a:lnTo>
                    <a:lnTo>
                      <a:pt x="43" y="360"/>
                    </a:lnTo>
                    <a:lnTo>
                      <a:pt x="44" y="360"/>
                    </a:lnTo>
                    <a:lnTo>
                      <a:pt x="44" y="361"/>
                    </a:lnTo>
                    <a:lnTo>
                      <a:pt x="45" y="361"/>
                    </a:lnTo>
                    <a:lnTo>
                      <a:pt x="45" y="360"/>
                    </a:lnTo>
                    <a:lnTo>
                      <a:pt x="45" y="359"/>
                    </a:lnTo>
                    <a:lnTo>
                      <a:pt x="45" y="361"/>
                    </a:lnTo>
                    <a:lnTo>
                      <a:pt x="46" y="361"/>
                    </a:lnTo>
                    <a:lnTo>
                      <a:pt x="46" y="360"/>
                    </a:lnTo>
                    <a:lnTo>
                      <a:pt x="47" y="360"/>
                    </a:lnTo>
                    <a:lnTo>
                      <a:pt x="47" y="361"/>
                    </a:lnTo>
                    <a:lnTo>
                      <a:pt x="47" y="361"/>
                    </a:lnTo>
                    <a:lnTo>
                      <a:pt x="47" y="359"/>
                    </a:lnTo>
                    <a:lnTo>
                      <a:pt x="48" y="359"/>
                    </a:lnTo>
                    <a:lnTo>
                      <a:pt x="48" y="361"/>
                    </a:lnTo>
                    <a:lnTo>
                      <a:pt x="49" y="361"/>
                    </a:lnTo>
                    <a:lnTo>
                      <a:pt x="49" y="360"/>
                    </a:lnTo>
                    <a:lnTo>
                      <a:pt x="50" y="360"/>
                    </a:lnTo>
                    <a:lnTo>
                      <a:pt x="50" y="361"/>
                    </a:lnTo>
                    <a:lnTo>
                      <a:pt x="50" y="361"/>
                    </a:lnTo>
                    <a:lnTo>
                      <a:pt x="50" y="360"/>
                    </a:lnTo>
                    <a:lnTo>
                      <a:pt x="51" y="360"/>
                    </a:lnTo>
                    <a:lnTo>
                      <a:pt x="51" y="361"/>
                    </a:lnTo>
                    <a:lnTo>
                      <a:pt x="52" y="361"/>
                    </a:lnTo>
                    <a:lnTo>
                      <a:pt x="52" y="360"/>
                    </a:lnTo>
                    <a:lnTo>
                      <a:pt x="52" y="360"/>
                    </a:lnTo>
                    <a:lnTo>
                      <a:pt x="52" y="361"/>
                    </a:lnTo>
                    <a:lnTo>
                      <a:pt x="53" y="361"/>
                    </a:lnTo>
                    <a:lnTo>
                      <a:pt x="53" y="360"/>
                    </a:lnTo>
                    <a:lnTo>
                      <a:pt x="54" y="361"/>
                    </a:lnTo>
                    <a:lnTo>
                      <a:pt x="54" y="361"/>
                    </a:lnTo>
                    <a:lnTo>
                      <a:pt x="55" y="361"/>
                    </a:lnTo>
                    <a:lnTo>
                      <a:pt x="55" y="360"/>
                    </a:lnTo>
                    <a:lnTo>
                      <a:pt x="55" y="360"/>
                    </a:lnTo>
                    <a:lnTo>
                      <a:pt x="55" y="361"/>
                    </a:lnTo>
                    <a:lnTo>
                      <a:pt x="56" y="361"/>
                    </a:lnTo>
                    <a:lnTo>
                      <a:pt x="56" y="360"/>
                    </a:lnTo>
                    <a:lnTo>
                      <a:pt x="57" y="360"/>
                    </a:lnTo>
                    <a:lnTo>
                      <a:pt x="57" y="361"/>
                    </a:lnTo>
                    <a:lnTo>
                      <a:pt x="57" y="361"/>
                    </a:lnTo>
                    <a:lnTo>
                      <a:pt x="57" y="360"/>
                    </a:lnTo>
                    <a:lnTo>
                      <a:pt x="58" y="360"/>
                    </a:lnTo>
                    <a:lnTo>
                      <a:pt x="58" y="361"/>
                    </a:lnTo>
                    <a:lnTo>
                      <a:pt x="59" y="361"/>
                    </a:lnTo>
                    <a:lnTo>
                      <a:pt x="59" y="360"/>
                    </a:lnTo>
                    <a:lnTo>
                      <a:pt x="60" y="360"/>
                    </a:lnTo>
                    <a:lnTo>
                      <a:pt x="60" y="361"/>
                    </a:lnTo>
                    <a:lnTo>
                      <a:pt x="60" y="361"/>
                    </a:lnTo>
                    <a:lnTo>
                      <a:pt x="60" y="360"/>
                    </a:lnTo>
                    <a:lnTo>
                      <a:pt x="61" y="360"/>
                    </a:lnTo>
                    <a:lnTo>
                      <a:pt x="61" y="361"/>
                    </a:lnTo>
                    <a:lnTo>
                      <a:pt x="62" y="361"/>
                    </a:lnTo>
                    <a:lnTo>
                      <a:pt x="62" y="360"/>
                    </a:lnTo>
                    <a:lnTo>
                      <a:pt x="62" y="361"/>
                    </a:lnTo>
                    <a:lnTo>
                      <a:pt x="62" y="361"/>
                    </a:lnTo>
                    <a:lnTo>
                      <a:pt x="63" y="361"/>
                    </a:lnTo>
                    <a:lnTo>
                      <a:pt x="63" y="360"/>
                    </a:lnTo>
                    <a:lnTo>
                      <a:pt x="64" y="360"/>
                    </a:lnTo>
                    <a:lnTo>
                      <a:pt x="64" y="361"/>
                    </a:lnTo>
                    <a:lnTo>
                      <a:pt x="65" y="361"/>
                    </a:lnTo>
                    <a:lnTo>
                      <a:pt x="65" y="360"/>
                    </a:lnTo>
                    <a:lnTo>
                      <a:pt x="65" y="361"/>
                    </a:lnTo>
                    <a:lnTo>
                      <a:pt x="65" y="361"/>
                    </a:lnTo>
                    <a:lnTo>
                      <a:pt x="66" y="361"/>
                    </a:lnTo>
                    <a:lnTo>
                      <a:pt x="66" y="360"/>
                    </a:lnTo>
                    <a:lnTo>
                      <a:pt x="67" y="361"/>
                    </a:lnTo>
                    <a:lnTo>
                      <a:pt x="67" y="361"/>
                    </a:lnTo>
                    <a:lnTo>
                      <a:pt x="67" y="361"/>
                    </a:lnTo>
                    <a:lnTo>
                      <a:pt x="67" y="360"/>
                    </a:lnTo>
                    <a:lnTo>
                      <a:pt x="68" y="361"/>
                    </a:lnTo>
                    <a:lnTo>
                      <a:pt x="68" y="359"/>
                    </a:lnTo>
                    <a:lnTo>
                      <a:pt x="69" y="359"/>
                    </a:lnTo>
                    <a:lnTo>
                      <a:pt x="69" y="361"/>
                    </a:lnTo>
                    <a:lnTo>
                      <a:pt x="70" y="360"/>
                    </a:lnTo>
                    <a:lnTo>
                      <a:pt x="70" y="359"/>
                    </a:lnTo>
                    <a:lnTo>
                      <a:pt x="70" y="359"/>
                    </a:lnTo>
                    <a:lnTo>
                      <a:pt x="70" y="361"/>
                    </a:lnTo>
                    <a:lnTo>
                      <a:pt x="71" y="360"/>
                    </a:lnTo>
                    <a:lnTo>
                      <a:pt x="71" y="359"/>
                    </a:lnTo>
                    <a:lnTo>
                      <a:pt x="72" y="359"/>
                    </a:lnTo>
                    <a:lnTo>
                      <a:pt x="72" y="360"/>
                    </a:lnTo>
                    <a:lnTo>
                      <a:pt x="72" y="361"/>
                    </a:lnTo>
                    <a:lnTo>
                      <a:pt x="72" y="359"/>
                    </a:lnTo>
                    <a:lnTo>
                      <a:pt x="73" y="359"/>
                    </a:lnTo>
                    <a:lnTo>
                      <a:pt x="73" y="360"/>
                    </a:lnTo>
                    <a:lnTo>
                      <a:pt x="74" y="360"/>
                    </a:lnTo>
                    <a:lnTo>
                      <a:pt x="74" y="359"/>
                    </a:lnTo>
                    <a:lnTo>
                      <a:pt x="75" y="359"/>
                    </a:lnTo>
                    <a:lnTo>
                      <a:pt x="75" y="361"/>
                    </a:lnTo>
                    <a:lnTo>
                      <a:pt x="75" y="360"/>
                    </a:lnTo>
                    <a:lnTo>
                      <a:pt x="75" y="360"/>
                    </a:lnTo>
                    <a:lnTo>
                      <a:pt x="76" y="361"/>
                    </a:lnTo>
                    <a:lnTo>
                      <a:pt x="76" y="359"/>
                    </a:lnTo>
                    <a:lnTo>
                      <a:pt x="77" y="359"/>
                    </a:lnTo>
                    <a:lnTo>
                      <a:pt x="77" y="361"/>
                    </a:lnTo>
                    <a:lnTo>
                      <a:pt x="78" y="361"/>
                    </a:lnTo>
                    <a:lnTo>
                      <a:pt x="78" y="359"/>
                    </a:lnTo>
                    <a:lnTo>
                      <a:pt x="78" y="359"/>
                    </a:lnTo>
                    <a:lnTo>
                      <a:pt x="78" y="361"/>
                    </a:lnTo>
                    <a:lnTo>
                      <a:pt x="79" y="360"/>
                    </a:lnTo>
                    <a:lnTo>
                      <a:pt x="79" y="359"/>
                    </a:lnTo>
                    <a:lnTo>
                      <a:pt x="80" y="359"/>
                    </a:lnTo>
                    <a:lnTo>
                      <a:pt x="80" y="360"/>
                    </a:lnTo>
                    <a:lnTo>
                      <a:pt x="80" y="360"/>
                    </a:lnTo>
                    <a:lnTo>
                      <a:pt x="80" y="359"/>
                    </a:lnTo>
                    <a:lnTo>
                      <a:pt x="81" y="359"/>
                    </a:lnTo>
                    <a:lnTo>
                      <a:pt x="81" y="360"/>
                    </a:lnTo>
                    <a:lnTo>
                      <a:pt x="82" y="359"/>
                    </a:lnTo>
                    <a:lnTo>
                      <a:pt x="82" y="359"/>
                    </a:lnTo>
                    <a:lnTo>
                      <a:pt x="83" y="359"/>
                    </a:lnTo>
                    <a:lnTo>
                      <a:pt x="83" y="358"/>
                    </a:lnTo>
                    <a:lnTo>
                      <a:pt x="83" y="358"/>
                    </a:lnTo>
                    <a:lnTo>
                      <a:pt x="83" y="359"/>
                    </a:lnTo>
                    <a:lnTo>
                      <a:pt x="84" y="360"/>
                    </a:lnTo>
                    <a:lnTo>
                      <a:pt x="84" y="359"/>
                    </a:lnTo>
                    <a:lnTo>
                      <a:pt x="85" y="359"/>
                    </a:lnTo>
                    <a:lnTo>
                      <a:pt x="85" y="359"/>
                    </a:lnTo>
                    <a:lnTo>
                      <a:pt x="85" y="360"/>
                    </a:lnTo>
                    <a:lnTo>
                      <a:pt x="85" y="359"/>
                    </a:lnTo>
                    <a:lnTo>
                      <a:pt x="86" y="359"/>
                    </a:lnTo>
                    <a:lnTo>
                      <a:pt x="86" y="360"/>
                    </a:lnTo>
                    <a:lnTo>
                      <a:pt x="87" y="360"/>
                    </a:lnTo>
                    <a:lnTo>
                      <a:pt x="87" y="359"/>
                    </a:lnTo>
                    <a:lnTo>
                      <a:pt x="88" y="359"/>
                    </a:lnTo>
                    <a:lnTo>
                      <a:pt x="88" y="360"/>
                    </a:lnTo>
                    <a:lnTo>
                      <a:pt x="88" y="360"/>
                    </a:lnTo>
                    <a:lnTo>
                      <a:pt x="88" y="359"/>
                    </a:lnTo>
                    <a:lnTo>
                      <a:pt x="89" y="359"/>
                    </a:lnTo>
                    <a:lnTo>
                      <a:pt x="89" y="360"/>
                    </a:lnTo>
                    <a:lnTo>
                      <a:pt x="90" y="360"/>
                    </a:lnTo>
                    <a:lnTo>
                      <a:pt x="90" y="359"/>
                    </a:lnTo>
                    <a:lnTo>
                      <a:pt x="90" y="359"/>
                    </a:lnTo>
                    <a:lnTo>
                      <a:pt x="90" y="360"/>
                    </a:lnTo>
                    <a:lnTo>
                      <a:pt x="91" y="360"/>
                    </a:lnTo>
                    <a:lnTo>
                      <a:pt x="91" y="359"/>
                    </a:lnTo>
                    <a:lnTo>
                      <a:pt x="92" y="359"/>
                    </a:lnTo>
                    <a:lnTo>
                      <a:pt x="92" y="360"/>
                    </a:lnTo>
                    <a:lnTo>
                      <a:pt x="93" y="360"/>
                    </a:lnTo>
                    <a:lnTo>
                      <a:pt x="93" y="359"/>
                    </a:lnTo>
                    <a:lnTo>
                      <a:pt x="93" y="359"/>
                    </a:lnTo>
                    <a:lnTo>
                      <a:pt x="93" y="360"/>
                    </a:lnTo>
                    <a:lnTo>
                      <a:pt x="94" y="361"/>
                    </a:lnTo>
                    <a:lnTo>
                      <a:pt x="94" y="359"/>
                    </a:lnTo>
                    <a:lnTo>
                      <a:pt x="95" y="359"/>
                    </a:lnTo>
                    <a:lnTo>
                      <a:pt x="95" y="361"/>
                    </a:lnTo>
                    <a:lnTo>
                      <a:pt x="95" y="361"/>
                    </a:lnTo>
                    <a:lnTo>
                      <a:pt x="95" y="359"/>
                    </a:lnTo>
                    <a:lnTo>
                      <a:pt x="96" y="359"/>
                    </a:lnTo>
                    <a:lnTo>
                      <a:pt x="96" y="360"/>
                    </a:lnTo>
                    <a:lnTo>
                      <a:pt x="97" y="361"/>
                    </a:lnTo>
                    <a:lnTo>
                      <a:pt x="97" y="359"/>
                    </a:lnTo>
                    <a:lnTo>
                      <a:pt x="98" y="360"/>
                    </a:lnTo>
                    <a:lnTo>
                      <a:pt x="98" y="361"/>
                    </a:lnTo>
                    <a:lnTo>
                      <a:pt x="98" y="361"/>
                    </a:lnTo>
                    <a:lnTo>
                      <a:pt x="98" y="360"/>
                    </a:lnTo>
                    <a:lnTo>
                      <a:pt x="99" y="360"/>
                    </a:lnTo>
                    <a:lnTo>
                      <a:pt x="99" y="361"/>
                    </a:lnTo>
                    <a:lnTo>
                      <a:pt x="100" y="361"/>
                    </a:lnTo>
                    <a:lnTo>
                      <a:pt x="100" y="361"/>
                    </a:lnTo>
                    <a:lnTo>
                      <a:pt x="100" y="361"/>
                    </a:lnTo>
                    <a:lnTo>
                      <a:pt x="100" y="360"/>
                    </a:lnTo>
                    <a:lnTo>
                      <a:pt x="101" y="360"/>
                    </a:lnTo>
                    <a:lnTo>
                      <a:pt x="101" y="361"/>
                    </a:lnTo>
                    <a:lnTo>
                      <a:pt x="102" y="361"/>
                    </a:lnTo>
                    <a:lnTo>
                      <a:pt x="102" y="360"/>
                    </a:lnTo>
                    <a:lnTo>
                      <a:pt x="103" y="360"/>
                    </a:lnTo>
                    <a:lnTo>
                      <a:pt x="103" y="361"/>
                    </a:lnTo>
                    <a:lnTo>
                      <a:pt x="103" y="361"/>
                    </a:lnTo>
                    <a:lnTo>
                      <a:pt x="103" y="361"/>
                    </a:lnTo>
                    <a:lnTo>
                      <a:pt x="104" y="361"/>
                    </a:lnTo>
                    <a:lnTo>
                      <a:pt x="104" y="361"/>
                    </a:lnTo>
                    <a:lnTo>
                      <a:pt x="105" y="361"/>
                    </a:lnTo>
                    <a:lnTo>
                      <a:pt x="105" y="361"/>
                    </a:lnTo>
                    <a:lnTo>
                      <a:pt x="105" y="361"/>
                    </a:lnTo>
                    <a:lnTo>
                      <a:pt x="105" y="360"/>
                    </a:lnTo>
                    <a:lnTo>
                      <a:pt x="106" y="361"/>
                    </a:lnTo>
                    <a:lnTo>
                      <a:pt x="106" y="361"/>
                    </a:lnTo>
                    <a:lnTo>
                      <a:pt x="107" y="361"/>
                    </a:lnTo>
                    <a:lnTo>
                      <a:pt x="107" y="361"/>
                    </a:lnTo>
                    <a:lnTo>
                      <a:pt x="108" y="361"/>
                    </a:lnTo>
                    <a:lnTo>
                      <a:pt x="108" y="361"/>
                    </a:lnTo>
                    <a:lnTo>
                      <a:pt x="108" y="361"/>
                    </a:lnTo>
                    <a:lnTo>
                      <a:pt x="108" y="361"/>
                    </a:lnTo>
                    <a:lnTo>
                      <a:pt x="109" y="361"/>
                    </a:lnTo>
                    <a:lnTo>
                      <a:pt x="109" y="361"/>
                    </a:lnTo>
                    <a:lnTo>
                      <a:pt x="110" y="361"/>
                    </a:lnTo>
                    <a:lnTo>
                      <a:pt x="110" y="360"/>
                    </a:lnTo>
                    <a:lnTo>
                      <a:pt x="110" y="361"/>
                    </a:lnTo>
                    <a:lnTo>
                      <a:pt x="110" y="348"/>
                    </a:lnTo>
                    <a:lnTo>
                      <a:pt x="111" y="346"/>
                    </a:lnTo>
                    <a:lnTo>
                      <a:pt x="111" y="333"/>
                    </a:lnTo>
                    <a:lnTo>
                      <a:pt x="112" y="333"/>
                    </a:lnTo>
                    <a:lnTo>
                      <a:pt x="112" y="323"/>
                    </a:lnTo>
                    <a:lnTo>
                      <a:pt x="113" y="321"/>
                    </a:lnTo>
                    <a:lnTo>
                      <a:pt x="113" y="311"/>
                    </a:lnTo>
                    <a:lnTo>
                      <a:pt x="113" y="311"/>
                    </a:lnTo>
                    <a:lnTo>
                      <a:pt x="113" y="303"/>
                    </a:lnTo>
                    <a:lnTo>
                      <a:pt x="114" y="302"/>
                    </a:lnTo>
                    <a:lnTo>
                      <a:pt x="114" y="294"/>
                    </a:lnTo>
                    <a:lnTo>
                      <a:pt x="115" y="293"/>
                    </a:lnTo>
                    <a:lnTo>
                      <a:pt x="115" y="285"/>
                    </a:lnTo>
                    <a:lnTo>
                      <a:pt x="115" y="285"/>
                    </a:lnTo>
                    <a:lnTo>
                      <a:pt x="115" y="278"/>
                    </a:lnTo>
                    <a:lnTo>
                      <a:pt x="116" y="277"/>
                    </a:lnTo>
                    <a:lnTo>
                      <a:pt x="116" y="270"/>
                    </a:lnTo>
                    <a:lnTo>
                      <a:pt x="117" y="268"/>
                    </a:lnTo>
                    <a:lnTo>
                      <a:pt x="117" y="260"/>
                    </a:lnTo>
                    <a:lnTo>
                      <a:pt x="118" y="260"/>
                    </a:lnTo>
                    <a:lnTo>
                      <a:pt x="118" y="250"/>
                    </a:lnTo>
                    <a:lnTo>
                      <a:pt x="118" y="250"/>
                    </a:lnTo>
                    <a:lnTo>
                      <a:pt x="118" y="169"/>
                    </a:lnTo>
                    <a:lnTo>
                      <a:pt x="119" y="147"/>
                    </a:lnTo>
                    <a:lnTo>
                      <a:pt x="119" y="0"/>
                    </a:lnTo>
                    <a:lnTo>
                      <a:pt x="120" y="16"/>
                    </a:lnTo>
                    <a:lnTo>
                      <a:pt x="120" y="106"/>
                    </a:lnTo>
                    <a:lnTo>
                      <a:pt x="120" y="114"/>
                    </a:lnTo>
                    <a:lnTo>
                      <a:pt x="120" y="205"/>
                    </a:lnTo>
                    <a:lnTo>
                      <a:pt x="121" y="211"/>
                    </a:lnTo>
                    <a:lnTo>
                      <a:pt x="121" y="250"/>
                    </a:lnTo>
                    <a:lnTo>
                      <a:pt x="122" y="251"/>
                    </a:lnTo>
                    <a:lnTo>
                      <a:pt x="122" y="261"/>
                    </a:lnTo>
                    <a:lnTo>
                      <a:pt x="123" y="261"/>
                    </a:lnTo>
                    <a:lnTo>
                      <a:pt x="123" y="263"/>
                    </a:lnTo>
                    <a:lnTo>
                      <a:pt x="123" y="261"/>
                    </a:lnTo>
                    <a:lnTo>
                      <a:pt x="123" y="257"/>
                    </a:lnTo>
                    <a:lnTo>
                      <a:pt x="124" y="256"/>
                    </a:lnTo>
                    <a:lnTo>
                      <a:pt x="124" y="250"/>
                    </a:lnTo>
                    <a:lnTo>
                      <a:pt x="125" y="250"/>
                    </a:lnTo>
                    <a:lnTo>
                      <a:pt x="125" y="244"/>
                    </a:lnTo>
                    <a:lnTo>
                      <a:pt x="126" y="244"/>
                    </a:lnTo>
                    <a:lnTo>
                      <a:pt x="126" y="237"/>
                    </a:lnTo>
                    <a:lnTo>
                      <a:pt x="126" y="237"/>
                    </a:lnTo>
                    <a:lnTo>
                      <a:pt x="126" y="232"/>
                    </a:lnTo>
                    <a:lnTo>
                      <a:pt x="127" y="230"/>
                    </a:lnTo>
                    <a:lnTo>
                      <a:pt x="127" y="225"/>
                    </a:lnTo>
                    <a:lnTo>
                      <a:pt x="128" y="224"/>
                    </a:lnTo>
                    <a:lnTo>
                      <a:pt x="128" y="217"/>
                    </a:lnTo>
                    <a:lnTo>
                      <a:pt x="128" y="216"/>
                    </a:lnTo>
                    <a:lnTo>
                      <a:pt x="128" y="176"/>
                    </a:lnTo>
                    <a:lnTo>
                      <a:pt x="129" y="168"/>
                    </a:lnTo>
                    <a:lnTo>
                      <a:pt x="129" y="64"/>
                    </a:lnTo>
                    <a:lnTo>
                      <a:pt x="130" y="61"/>
                    </a:lnTo>
                    <a:lnTo>
                      <a:pt x="130" y="51"/>
                    </a:lnTo>
                    <a:lnTo>
                      <a:pt x="131" y="63"/>
                    </a:lnTo>
                    <a:lnTo>
                      <a:pt x="131" y="112"/>
                    </a:lnTo>
                    <a:lnTo>
                      <a:pt x="131" y="116"/>
                    </a:lnTo>
                    <a:lnTo>
                      <a:pt x="131" y="164"/>
                    </a:lnTo>
                    <a:lnTo>
                      <a:pt x="132" y="167"/>
                    </a:lnTo>
                    <a:lnTo>
                      <a:pt x="132" y="207"/>
                    </a:lnTo>
                    <a:lnTo>
                      <a:pt x="133" y="208"/>
                    </a:lnTo>
                    <a:lnTo>
                      <a:pt x="133" y="227"/>
                    </a:lnTo>
                    <a:lnTo>
                      <a:pt x="133" y="230"/>
                    </a:lnTo>
                    <a:lnTo>
                      <a:pt x="133" y="239"/>
                    </a:lnTo>
                    <a:lnTo>
                      <a:pt x="134" y="239"/>
                    </a:lnTo>
                    <a:lnTo>
                      <a:pt x="134" y="243"/>
                    </a:lnTo>
                    <a:lnTo>
                      <a:pt x="135" y="242"/>
                    </a:lnTo>
                    <a:lnTo>
                      <a:pt x="135" y="244"/>
                    </a:lnTo>
                    <a:lnTo>
                      <a:pt x="136" y="243"/>
                    </a:lnTo>
                    <a:lnTo>
                      <a:pt x="136" y="241"/>
                    </a:lnTo>
                    <a:lnTo>
                      <a:pt x="136" y="240"/>
                    </a:lnTo>
                    <a:lnTo>
                      <a:pt x="136" y="243"/>
                    </a:lnTo>
                    <a:lnTo>
                      <a:pt x="137" y="240"/>
                    </a:lnTo>
                    <a:lnTo>
                      <a:pt x="137" y="237"/>
                    </a:lnTo>
                    <a:lnTo>
                      <a:pt x="138" y="237"/>
                    </a:lnTo>
                    <a:lnTo>
                      <a:pt x="138" y="234"/>
                    </a:lnTo>
                    <a:lnTo>
                      <a:pt x="138" y="235"/>
                    </a:lnTo>
                    <a:lnTo>
                      <a:pt x="138" y="231"/>
                    </a:lnTo>
                    <a:lnTo>
                      <a:pt x="139" y="231"/>
                    </a:lnTo>
                    <a:lnTo>
                      <a:pt x="139" y="227"/>
                    </a:lnTo>
                    <a:lnTo>
                      <a:pt x="140" y="227"/>
                    </a:lnTo>
                    <a:lnTo>
                      <a:pt x="140" y="224"/>
                    </a:lnTo>
                    <a:lnTo>
                      <a:pt x="141" y="224"/>
                    </a:lnTo>
                    <a:lnTo>
                      <a:pt x="141" y="220"/>
                    </a:lnTo>
                    <a:lnTo>
                      <a:pt x="141" y="220"/>
                    </a:lnTo>
                    <a:lnTo>
                      <a:pt x="141" y="216"/>
                    </a:lnTo>
                    <a:lnTo>
                      <a:pt x="142" y="215"/>
                    </a:lnTo>
                    <a:lnTo>
                      <a:pt x="142" y="210"/>
                    </a:lnTo>
                    <a:lnTo>
                      <a:pt x="143" y="210"/>
                    </a:lnTo>
                    <a:lnTo>
                      <a:pt x="143" y="202"/>
                    </a:lnTo>
                    <a:lnTo>
                      <a:pt x="143" y="200"/>
                    </a:lnTo>
                    <a:lnTo>
                      <a:pt x="143" y="142"/>
                    </a:lnTo>
                    <a:lnTo>
                      <a:pt x="144" y="136"/>
                    </a:lnTo>
                    <a:lnTo>
                      <a:pt x="144" y="69"/>
                    </a:lnTo>
                    <a:lnTo>
                      <a:pt x="145" y="68"/>
                    </a:lnTo>
                    <a:lnTo>
                      <a:pt x="145" y="61"/>
                    </a:lnTo>
                    <a:lnTo>
                      <a:pt x="146" y="68"/>
                    </a:lnTo>
                    <a:lnTo>
                      <a:pt x="146" y="101"/>
                    </a:lnTo>
                    <a:lnTo>
                      <a:pt x="146" y="104"/>
                    </a:lnTo>
                    <a:lnTo>
                      <a:pt x="146" y="142"/>
                    </a:lnTo>
                    <a:lnTo>
                      <a:pt x="147" y="145"/>
                    </a:lnTo>
                    <a:lnTo>
                      <a:pt x="147" y="183"/>
                    </a:lnTo>
                    <a:lnTo>
                      <a:pt x="148" y="185"/>
                    </a:lnTo>
                    <a:lnTo>
                      <a:pt x="148" y="210"/>
                    </a:lnTo>
                    <a:lnTo>
                      <a:pt x="148" y="210"/>
                    </a:lnTo>
                    <a:lnTo>
                      <a:pt x="148" y="225"/>
                    </a:lnTo>
                    <a:lnTo>
                      <a:pt x="149" y="226"/>
                    </a:lnTo>
                    <a:lnTo>
                      <a:pt x="149" y="234"/>
                    </a:lnTo>
                    <a:lnTo>
                      <a:pt x="150" y="234"/>
                    </a:lnTo>
                    <a:lnTo>
                      <a:pt x="150" y="238"/>
                    </a:lnTo>
                    <a:lnTo>
                      <a:pt x="151" y="238"/>
                    </a:lnTo>
                    <a:lnTo>
                      <a:pt x="151" y="240"/>
                    </a:lnTo>
                    <a:lnTo>
                      <a:pt x="151" y="240"/>
                    </a:lnTo>
                    <a:lnTo>
                      <a:pt x="151" y="239"/>
                    </a:lnTo>
                    <a:lnTo>
                      <a:pt x="152" y="238"/>
                    </a:lnTo>
                    <a:lnTo>
                      <a:pt x="152" y="240"/>
                    </a:lnTo>
                    <a:lnTo>
                      <a:pt x="153" y="239"/>
                    </a:lnTo>
                    <a:lnTo>
                      <a:pt x="153" y="237"/>
                    </a:lnTo>
                    <a:lnTo>
                      <a:pt x="153" y="237"/>
                    </a:lnTo>
                    <a:lnTo>
                      <a:pt x="153" y="234"/>
                    </a:lnTo>
                    <a:lnTo>
                      <a:pt x="154" y="235"/>
                    </a:lnTo>
                    <a:lnTo>
                      <a:pt x="154" y="232"/>
                    </a:lnTo>
                    <a:lnTo>
                      <a:pt x="155" y="232"/>
                    </a:lnTo>
                    <a:lnTo>
                      <a:pt x="155" y="230"/>
                    </a:lnTo>
                    <a:lnTo>
                      <a:pt x="156" y="230"/>
                    </a:lnTo>
                    <a:lnTo>
                      <a:pt x="156" y="227"/>
                    </a:lnTo>
                    <a:lnTo>
                      <a:pt x="156" y="228"/>
                    </a:lnTo>
                    <a:lnTo>
                      <a:pt x="156" y="225"/>
                    </a:lnTo>
                    <a:lnTo>
                      <a:pt x="157" y="226"/>
                    </a:lnTo>
                    <a:lnTo>
                      <a:pt x="157" y="224"/>
                    </a:lnTo>
                    <a:lnTo>
                      <a:pt x="158" y="224"/>
                    </a:lnTo>
                    <a:lnTo>
                      <a:pt x="158" y="221"/>
                    </a:lnTo>
                    <a:lnTo>
                      <a:pt x="158" y="221"/>
                    </a:lnTo>
                    <a:lnTo>
                      <a:pt x="158" y="218"/>
                    </a:lnTo>
                    <a:lnTo>
                      <a:pt x="159" y="218"/>
                    </a:lnTo>
                    <a:lnTo>
                      <a:pt x="159" y="215"/>
                    </a:lnTo>
                    <a:lnTo>
                      <a:pt x="160" y="215"/>
                    </a:lnTo>
                    <a:lnTo>
                      <a:pt x="160" y="212"/>
                    </a:lnTo>
                    <a:lnTo>
                      <a:pt x="161" y="212"/>
                    </a:lnTo>
                    <a:lnTo>
                      <a:pt x="161" y="210"/>
                    </a:lnTo>
                    <a:lnTo>
                      <a:pt x="161" y="210"/>
                    </a:lnTo>
                    <a:lnTo>
                      <a:pt x="161" y="206"/>
                    </a:lnTo>
                    <a:lnTo>
                      <a:pt x="162" y="205"/>
                    </a:lnTo>
                    <a:lnTo>
                      <a:pt x="162" y="200"/>
                    </a:lnTo>
                    <a:lnTo>
                      <a:pt x="163" y="201"/>
                    </a:lnTo>
                    <a:lnTo>
                      <a:pt x="163" y="194"/>
                    </a:lnTo>
                    <a:lnTo>
                      <a:pt x="163" y="194"/>
                    </a:lnTo>
                    <a:lnTo>
                      <a:pt x="163" y="156"/>
                    </a:lnTo>
                    <a:lnTo>
                      <a:pt x="164" y="151"/>
                    </a:lnTo>
                    <a:lnTo>
                      <a:pt x="164" y="91"/>
                    </a:lnTo>
                    <a:lnTo>
                      <a:pt x="165" y="87"/>
                    </a:lnTo>
                    <a:lnTo>
                      <a:pt x="165" y="67"/>
                    </a:lnTo>
                    <a:lnTo>
                      <a:pt x="166" y="68"/>
                    </a:lnTo>
                    <a:lnTo>
                      <a:pt x="166" y="87"/>
                    </a:lnTo>
                    <a:lnTo>
                      <a:pt x="166" y="90"/>
                    </a:lnTo>
                    <a:lnTo>
                      <a:pt x="166" y="127"/>
                    </a:lnTo>
                    <a:lnTo>
                      <a:pt x="167" y="129"/>
                    </a:lnTo>
                    <a:lnTo>
                      <a:pt x="167" y="164"/>
                    </a:lnTo>
                    <a:lnTo>
                      <a:pt x="168" y="167"/>
                    </a:lnTo>
                    <a:lnTo>
                      <a:pt x="168" y="197"/>
                    </a:lnTo>
                    <a:lnTo>
                      <a:pt x="168" y="199"/>
                    </a:lnTo>
                    <a:lnTo>
                      <a:pt x="168" y="217"/>
                    </a:lnTo>
                    <a:lnTo>
                      <a:pt x="169" y="217"/>
                    </a:lnTo>
                    <a:lnTo>
                      <a:pt x="169" y="228"/>
                    </a:lnTo>
                    <a:lnTo>
                      <a:pt x="170" y="228"/>
                    </a:lnTo>
                    <a:lnTo>
                      <a:pt x="170" y="234"/>
                    </a:lnTo>
                    <a:lnTo>
                      <a:pt x="171" y="235"/>
                    </a:lnTo>
                    <a:lnTo>
                      <a:pt x="171" y="238"/>
                    </a:lnTo>
                    <a:lnTo>
                      <a:pt x="171" y="239"/>
                    </a:lnTo>
                    <a:lnTo>
                      <a:pt x="171" y="237"/>
                    </a:lnTo>
                    <a:lnTo>
                      <a:pt x="172" y="238"/>
                    </a:lnTo>
                    <a:lnTo>
                      <a:pt x="172" y="239"/>
                    </a:lnTo>
                    <a:lnTo>
                      <a:pt x="173" y="239"/>
                    </a:lnTo>
                    <a:lnTo>
                      <a:pt x="173" y="237"/>
                    </a:lnTo>
                    <a:lnTo>
                      <a:pt x="174" y="237"/>
                    </a:lnTo>
                    <a:lnTo>
                      <a:pt x="174" y="238"/>
                    </a:lnTo>
                    <a:lnTo>
                      <a:pt x="174" y="237"/>
                    </a:lnTo>
                    <a:lnTo>
                      <a:pt x="174" y="235"/>
                    </a:lnTo>
                    <a:lnTo>
                      <a:pt x="175" y="235"/>
                    </a:lnTo>
                    <a:lnTo>
                      <a:pt x="175" y="234"/>
                    </a:lnTo>
                    <a:lnTo>
                      <a:pt x="176" y="234"/>
                    </a:lnTo>
                    <a:lnTo>
                      <a:pt x="176" y="232"/>
                    </a:lnTo>
                    <a:lnTo>
                      <a:pt x="176" y="232"/>
                    </a:lnTo>
                    <a:lnTo>
                      <a:pt x="176" y="230"/>
                    </a:lnTo>
                    <a:lnTo>
                      <a:pt x="177" y="230"/>
                    </a:lnTo>
                    <a:lnTo>
                      <a:pt x="177" y="227"/>
                    </a:lnTo>
                    <a:lnTo>
                      <a:pt x="178" y="227"/>
                    </a:lnTo>
                    <a:lnTo>
                      <a:pt x="178" y="225"/>
                    </a:lnTo>
                    <a:lnTo>
                      <a:pt x="179" y="226"/>
                    </a:lnTo>
                    <a:lnTo>
                      <a:pt x="179" y="223"/>
                    </a:lnTo>
                    <a:lnTo>
                      <a:pt x="179" y="223"/>
                    </a:lnTo>
                    <a:lnTo>
                      <a:pt x="179" y="221"/>
                    </a:lnTo>
                    <a:lnTo>
                      <a:pt x="180" y="221"/>
                    </a:lnTo>
                    <a:lnTo>
                      <a:pt x="180" y="217"/>
                    </a:lnTo>
                    <a:lnTo>
                      <a:pt x="181" y="217"/>
                    </a:lnTo>
                    <a:lnTo>
                      <a:pt x="181" y="213"/>
                    </a:lnTo>
                    <a:lnTo>
                      <a:pt x="181" y="213"/>
                    </a:lnTo>
                    <a:lnTo>
                      <a:pt x="181" y="210"/>
                    </a:lnTo>
                    <a:lnTo>
                      <a:pt x="182" y="210"/>
                    </a:lnTo>
                    <a:lnTo>
                      <a:pt x="182" y="207"/>
                    </a:lnTo>
                    <a:lnTo>
                      <a:pt x="183" y="207"/>
                    </a:lnTo>
                    <a:lnTo>
                      <a:pt x="183" y="203"/>
                    </a:lnTo>
                    <a:lnTo>
                      <a:pt x="184" y="202"/>
                    </a:lnTo>
                    <a:lnTo>
                      <a:pt x="184" y="195"/>
                    </a:lnTo>
                    <a:lnTo>
                      <a:pt x="184" y="194"/>
                    </a:lnTo>
                    <a:lnTo>
                      <a:pt x="184" y="131"/>
                    </a:lnTo>
                    <a:lnTo>
                      <a:pt x="185" y="126"/>
                    </a:lnTo>
                    <a:lnTo>
                      <a:pt x="185" y="71"/>
                    </a:lnTo>
                    <a:lnTo>
                      <a:pt x="186" y="69"/>
                    </a:lnTo>
                    <a:lnTo>
                      <a:pt x="186" y="61"/>
                    </a:lnTo>
                    <a:lnTo>
                      <a:pt x="186" y="67"/>
                    </a:lnTo>
                    <a:lnTo>
                      <a:pt x="186" y="97"/>
                    </a:lnTo>
                    <a:lnTo>
                      <a:pt x="187" y="100"/>
                    </a:lnTo>
                    <a:lnTo>
                      <a:pt x="187" y="136"/>
                    </a:lnTo>
                    <a:lnTo>
                      <a:pt x="188" y="140"/>
                    </a:lnTo>
                    <a:lnTo>
                      <a:pt x="188" y="179"/>
                    </a:lnTo>
                    <a:lnTo>
                      <a:pt x="189" y="181"/>
                    </a:lnTo>
                    <a:lnTo>
                      <a:pt x="189" y="207"/>
                    </a:lnTo>
                    <a:lnTo>
                      <a:pt x="189" y="209"/>
                    </a:lnTo>
                    <a:lnTo>
                      <a:pt x="189" y="225"/>
                    </a:lnTo>
                    <a:lnTo>
                      <a:pt x="190" y="225"/>
                    </a:lnTo>
                    <a:lnTo>
                      <a:pt x="190" y="233"/>
                    </a:lnTo>
                    <a:lnTo>
                      <a:pt x="191" y="233"/>
                    </a:lnTo>
                    <a:lnTo>
                      <a:pt x="191" y="238"/>
                    </a:lnTo>
                    <a:lnTo>
                      <a:pt x="191" y="237"/>
                    </a:lnTo>
                    <a:lnTo>
                      <a:pt x="191" y="241"/>
                    </a:lnTo>
                    <a:lnTo>
                      <a:pt x="192" y="241"/>
                    </a:lnTo>
                    <a:lnTo>
                      <a:pt x="192" y="240"/>
                    </a:lnTo>
                    <a:lnTo>
                      <a:pt x="193" y="240"/>
                    </a:lnTo>
                    <a:lnTo>
                      <a:pt x="193" y="242"/>
                    </a:lnTo>
                    <a:lnTo>
                      <a:pt x="194" y="240"/>
                    </a:lnTo>
                    <a:lnTo>
                      <a:pt x="194" y="239"/>
                    </a:lnTo>
                    <a:lnTo>
                      <a:pt x="194" y="240"/>
                    </a:lnTo>
                    <a:lnTo>
                      <a:pt x="194" y="238"/>
                    </a:lnTo>
                    <a:lnTo>
                      <a:pt x="195" y="239"/>
                    </a:lnTo>
                    <a:lnTo>
                      <a:pt x="195" y="237"/>
                    </a:lnTo>
                    <a:lnTo>
                      <a:pt x="196" y="237"/>
                    </a:lnTo>
                    <a:lnTo>
                      <a:pt x="196" y="235"/>
                    </a:lnTo>
                    <a:lnTo>
                      <a:pt x="196" y="235"/>
                    </a:lnTo>
                    <a:lnTo>
                      <a:pt x="196" y="234"/>
                    </a:lnTo>
                    <a:lnTo>
                      <a:pt x="197" y="234"/>
                    </a:lnTo>
                    <a:lnTo>
                      <a:pt x="197" y="232"/>
                    </a:lnTo>
                    <a:lnTo>
                      <a:pt x="198" y="232"/>
                    </a:lnTo>
                    <a:lnTo>
                      <a:pt x="198" y="230"/>
                    </a:lnTo>
                    <a:lnTo>
                      <a:pt x="199" y="230"/>
                    </a:lnTo>
                    <a:lnTo>
                      <a:pt x="199" y="228"/>
                    </a:lnTo>
                    <a:lnTo>
                      <a:pt x="199" y="228"/>
                    </a:lnTo>
                    <a:lnTo>
                      <a:pt x="199" y="226"/>
                    </a:lnTo>
                    <a:lnTo>
                      <a:pt x="200" y="227"/>
                    </a:lnTo>
                    <a:lnTo>
                      <a:pt x="200" y="223"/>
                    </a:lnTo>
                    <a:lnTo>
                      <a:pt x="201" y="224"/>
                    </a:lnTo>
                    <a:lnTo>
                      <a:pt x="201" y="221"/>
                    </a:lnTo>
                    <a:lnTo>
                      <a:pt x="201" y="222"/>
                    </a:lnTo>
                    <a:lnTo>
                      <a:pt x="201" y="220"/>
                    </a:lnTo>
                    <a:lnTo>
                      <a:pt x="202" y="220"/>
                    </a:lnTo>
                    <a:lnTo>
                      <a:pt x="202" y="217"/>
                    </a:lnTo>
                    <a:lnTo>
                      <a:pt x="203" y="217"/>
                    </a:lnTo>
                    <a:lnTo>
                      <a:pt x="203" y="212"/>
                    </a:lnTo>
                    <a:lnTo>
                      <a:pt x="204" y="213"/>
                    </a:lnTo>
                    <a:lnTo>
                      <a:pt x="204" y="209"/>
                    </a:lnTo>
                    <a:lnTo>
                      <a:pt x="204" y="209"/>
                    </a:lnTo>
                    <a:lnTo>
                      <a:pt x="204" y="205"/>
                    </a:lnTo>
                    <a:lnTo>
                      <a:pt x="205" y="205"/>
                    </a:lnTo>
                    <a:lnTo>
                      <a:pt x="205" y="200"/>
                    </a:lnTo>
                    <a:lnTo>
                      <a:pt x="206" y="200"/>
                    </a:lnTo>
                    <a:lnTo>
                      <a:pt x="206" y="189"/>
                    </a:lnTo>
                    <a:lnTo>
                      <a:pt x="206" y="186"/>
                    </a:lnTo>
                    <a:lnTo>
                      <a:pt x="206" y="119"/>
                    </a:lnTo>
                    <a:lnTo>
                      <a:pt x="207" y="113"/>
                    </a:lnTo>
                    <a:lnTo>
                      <a:pt x="207" y="62"/>
                    </a:lnTo>
                    <a:lnTo>
                      <a:pt x="208" y="58"/>
                    </a:lnTo>
                    <a:lnTo>
                      <a:pt x="208" y="68"/>
                    </a:lnTo>
                    <a:lnTo>
                      <a:pt x="209" y="71"/>
                    </a:lnTo>
                    <a:lnTo>
                      <a:pt x="209" y="111"/>
                    </a:lnTo>
                    <a:lnTo>
                      <a:pt x="209" y="114"/>
                    </a:lnTo>
                    <a:lnTo>
                      <a:pt x="209" y="153"/>
                    </a:lnTo>
                    <a:lnTo>
                      <a:pt x="210" y="156"/>
                    </a:lnTo>
                    <a:lnTo>
                      <a:pt x="210" y="193"/>
                    </a:lnTo>
                    <a:lnTo>
                      <a:pt x="211" y="196"/>
                    </a:lnTo>
                    <a:lnTo>
                      <a:pt x="211" y="217"/>
                    </a:lnTo>
                    <a:lnTo>
                      <a:pt x="211" y="218"/>
                    </a:lnTo>
                    <a:lnTo>
                      <a:pt x="211" y="232"/>
                    </a:lnTo>
                    <a:lnTo>
                      <a:pt x="212" y="232"/>
                    </a:lnTo>
                    <a:lnTo>
                      <a:pt x="212" y="238"/>
                    </a:lnTo>
                    <a:lnTo>
                      <a:pt x="213" y="238"/>
                    </a:lnTo>
                    <a:lnTo>
                      <a:pt x="213" y="242"/>
                    </a:lnTo>
                    <a:lnTo>
                      <a:pt x="214" y="242"/>
                    </a:lnTo>
                    <a:lnTo>
                      <a:pt x="214" y="243"/>
                    </a:lnTo>
                    <a:lnTo>
                      <a:pt x="214" y="243"/>
                    </a:lnTo>
                    <a:lnTo>
                      <a:pt x="214" y="243"/>
                    </a:lnTo>
                    <a:lnTo>
                      <a:pt x="215" y="243"/>
                    </a:lnTo>
                    <a:lnTo>
                      <a:pt x="215" y="243"/>
                    </a:lnTo>
                    <a:lnTo>
                      <a:pt x="216" y="243"/>
                    </a:lnTo>
                    <a:lnTo>
                      <a:pt x="216" y="241"/>
                    </a:lnTo>
                    <a:lnTo>
                      <a:pt x="216" y="242"/>
                    </a:lnTo>
                    <a:lnTo>
                      <a:pt x="216" y="240"/>
                    </a:lnTo>
                    <a:lnTo>
                      <a:pt x="217" y="240"/>
                    </a:lnTo>
                    <a:lnTo>
                      <a:pt x="217" y="238"/>
                    </a:lnTo>
                    <a:lnTo>
                      <a:pt x="218" y="238"/>
                    </a:lnTo>
                    <a:lnTo>
                      <a:pt x="218" y="237"/>
                    </a:lnTo>
                    <a:lnTo>
                      <a:pt x="219" y="237"/>
                    </a:lnTo>
                    <a:lnTo>
                      <a:pt x="219" y="235"/>
                    </a:lnTo>
                    <a:lnTo>
                      <a:pt x="219" y="235"/>
                    </a:lnTo>
                    <a:lnTo>
                      <a:pt x="219" y="232"/>
                    </a:lnTo>
                    <a:lnTo>
                      <a:pt x="220" y="232"/>
                    </a:lnTo>
                    <a:lnTo>
                      <a:pt x="220" y="231"/>
                    </a:lnTo>
                    <a:lnTo>
                      <a:pt x="221" y="231"/>
                    </a:lnTo>
                    <a:lnTo>
                      <a:pt x="221" y="229"/>
                    </a:lnTo>
                    <a:lnTo>
                      <a:pt x="221" y="229"/>
                    </a:lnTo>
                    <a:lnTo>
                      <a:pt x="221" y="226"/>
                    </a:lnTo>
                    <a:lnTo>
                      <a:pt x="222" y="226"/>
                    </a:lnTo>
                    <a:lnTo>
                      <a:pt x="222" y="224"/>
                    </a:lnTo>
                    <a:lnTo>
                      <a:pt x="223" y="224"/>
                    </a:lnTo>
                    <a:lnTo>
                      <a:pt x="223" y="222"/>
                    </a:lnTo>
                    <a:lnTo>
                      <a:pt x="224" y="222"/>
                    </a:lnTo>
                    <a:lnTo>
                      <a:pt x="224" y="219"/>
                    </a:lnTo>
                    <a:lnTo>
                      <a:pt x="224" y="219"/>
                    </a:lnTo>
                    <a:lnTo>
                      <a:pt x="224" y="217"/>
                    </a:lnTo>
                    <a:lnTo>
                      <a:pt x="225" y="217"/>
                    </a:lnTo>
                    <a:lnTo>
                      <a:pt x="225" y="214"/>
                    </a:lnTo>
                    <a:lnTo>
                      <a:pt x="226" y="214"/>
                    </a:lnTo>
                    <a:lnTo>
                      <a:pt x="226" y="211"/>
                    </a:lnTo>
                    <a:lnTo>
                      <a:pt x="227" y="212"/>
                    </a:lnTo>
                    <a:lnTo>
                      <a:pt x="227" y="208"/>
                    </a:lnTo>
                    <a:lnTo>
                      <a:pt x="227" y="208"/>
                    </a:lnTo>
                    <a:lnTo>
                      <a:pt x="227" y="205"/>
                    </a:lnTo>
                    <a:lnTo>
                      <a:pt x="228" y="206"/>
                    </a:lnTo>
                    <a:lnTo>
                      <a:pt x="228" y="202"/>
                    </a:lnTo>
                    <a:lnTo>
                      <a:pt x="229" y="201"/>
                    </a:lnTo>
                    <a:lnTo>
                      <a:pt x="229" y="196"/>
                    </a:lnTo>
                    <a:lnTo>
                      <a:pt x="229" y="195"/>
                    </a:lnTo>
                    <a:lnTo>
                      <a:pt x="229" y="167"/>
                    </a:lnTo>
                    <a:lnTo>
                      <a:pt x="230" y="161"/>
                    </a:lnTo>
                    <a:lnTo>
                      <a:pt x="230" y="88"/>
                    </a:lnTo>
                    <a:lnTo>
                      <a:pt x="231" y="84"/>
                    </a:lnTo>
                    <a:lnTo>
                      <a:pt x="231" y="59"/>
                    </a:lnTo>
                    <a:lnTo>
                      <a:pt x="232" y="61"/>
                    </a:lnTo>
                    <a:lnTo>
                      <a:pt x="232" y="84"/>
                    </a:lnTo>
                    <a:lnTo>
                      <a:pt x="232" y="86"/>
                    </a:lnTo>
                    <a:lnTo>
                      <a:pt x="232" y="129"/>
                    </a:lnTo>
                    <a:lnTo>
                      <a:pt x="233" y="131"/>
                    </a:lnTo>
                    <a:lnTo>
                      <a:pt x="233" y="170"/>
                    </a:lnTo>
                    <a:lnTo>
                      <a:pt x="234" y="173"/>
                    </a:lnTo>
                    <a:lnTo>
                      <a:pt x="234" y="205"/>
                    </a:lnTo>
                    <a:lnTo>
                      <a:pt x="234" y="205"/>
                    </a:lnTo>
                    <a:lnTo>
                      <a:pt x="234" y="222"/>
                    </a:lnTo>
                    <a:lnTo>
                      <a:pt x="235" y="224"/>
                    </a:lnTo>
                    <a:lnTo>
                      <a:pt x="235" y="234"/>
                    </a:lnTo>
                    <a:lnTo>
                      <a:pt x="236" y="234"/>
                    </a:lnTo>
                    <a:lnTo>
                      <a:pt x="236" y="239"/>
                    </a:lnTo>
                    <a:lnTo>
                      <a:pt x="237" y="239"/>
                    </a:lnTo>
                    <a:lnTo>
                      <a:pt x="237" y="243"/>
                    </a:lnTo>
                    <a:lnTo>
                      <a:pt x="237" y="242"/>
                    </a:lnTo>
                    <a:lnTo>
                      <a:pt x="237" y="244"/>
                    </a:lnTo>
                    <a:lnTo>
                      <a:pt x="238" y="244"/>
                    </a:lnTo>
                    <a:lnTo>
                      <a:pt x="238" y="243"/>
                    </a:lnTo>
                    <a:lnTo>
                      <a:pt x="239" y="243"/>
                    </a:lnTo>
                    <a:lnTo>
                      <a:pt x="239" y="244"/>
                    </a:lnTo>
                    <a:lnTo>
                      <a:pt x="239" y="244"/>
                    </a:lnTo>
                    <a:lnTo>
                      <a:pt x="239" y="243"/>
                    </a:lnTo>
                    <a:lnTo>
                      <a:pt x="240" y="243"/>
                    </a:lnTo>
                    <a:lnTo>
                      <a:pt x="240" y="241"/>
                    </a:lnTo>
                    <a:lnTo>
                      <a:pt x="241" y="241"/>
                    </a:lnTo>
                    <a:lnTo>
                      <a:pt x="241" y="240"/>
                    </a:lnTo>
                    <a:lnTo>
                      <a:pt x="242" y="240"/>
                    </a:lnTo>
                    <a:lnTo>
                      <a:pt x="242" y="237"/>
                    </a:lnTo>
                    <a:lnTo>
                      <a:pt x="242" y="237"/>
                    </a:lnTo>
                    <a:lnTo>
                      <a:pt x="242" y="235"/>
                    </a:lnTo>
                    <a:lnTo>
                      <a:pt x="243" y="236"/>
                    </a:lnTo>
                    <a:lnTo>
                      <a:pt x="243" y="233"/>
                    </a:lnTo>
                    <a:lnTo>
                      <a:pt x="244" y="234"/>
                    </a:lnTo>
                    <a:lnTo>
                      <a:pt x="244" y="232"/>
                    </a:lnTo>
                    <a:lnTo>
                      <a:pt x="244" y="232"/>
                    </a:lnTo>
                    <a:lnTo>
                      <a:pt x="244" y="229"/>
                    </a:lnTo>
                    <a:lnTo>
                      <a:pt x="245" y="229"/>
                    </a:lnTo>
                    <a:lnTo>
                      <a:pt x="245" y="227"/>
                    </a:lnTo>
                    <a:lnTo>
                      <a:pt x="246" y="227"/>
                    </a:lnTo>
                    <a:lnTo>
                      <a:pt x="246" y="225"/>
                    </a:lnTo>
                    <a:lnTo>
                      <a:pt x="247" y="225"/>
                    </a:lnTo>
                    <a:lnTo>
                      <a:pt x="247" y="222"/>
                    </a:lnTo>
                    <a:lnTo>
                      <a:pt x="247" y="223"/>
                    </a:lnTo>
                    <a:lnTo>
                      <a:pt x="247" y="220"/>
                    </a:lnTo>
                    <a:lnTo>
                      <a:pt x="248" y="220"/>
                    </a:lnTo>
                    <a:lnTo>
                      <a:pt x="248" y="218"/>
                    </a:lnTo>
                    <a:lnTo>
                      <a:pt x="249" y="218"/>
                    </a:lnTo>
                    <a:lnTo>
                      <a:pt x="249" y="215"/>
                    </a:lnTo>
                    <a:lnTo>
                      <a:pt x="249" y="215"/>
                    </a:lnTo>
                    <a:lnTo>
                      <a:pt x="249" y="212"/>
                    </a:lnTo>
                    <a:lnTo>
                      <a:pt x="250" y="212"/>
                    </a:lnTo>
                    <a:lnTo>
                      <a:pt x="250" y="208"/>
                    </a:lnTo>
                    <a:lnTo>
                      <a:pt x="251" y="208"/>
                    </a:lnTo>
                    <a:lnTo>
                      <a:pt x="251" y="204"/>
                    </a:lnTo>
                    <a:lnTo>
                      <a:pt x="252" y="204"/>
                    </a:lnTo>
                    <a:lnTo>
                      <a:pt x="252" y="195"/>
                    </a:lnTo>
                    <a:lnTo>
                      <a:pt x="252" y="192"/>
                    </a:lnTo>
                    <a:lnTo>
                      <a:pt x="252" y="129"/>
                    </a:lnTo>
                    <a:lnTo>
                      <a:pt x="253" y="123"/>
                    </a:lnTo>
                    <a:lnTo>
                      <a:pt x="253" y="63"/>
                    </a:lnTo>
                    <a:lnTo>
                      <a:pt x="254" y="65"/>
                    </a:lnTo>
                    <a:lnTo>
                      <a:pt x="254" y="56"/>
                    </a:lnTo>
                    <a:lnTo>
                      <a:pt x="254" y="68"/>
                    </a:lnTo>
                    <a:lnTo>
                      <a:pt x="254" y="103"/>
                    </a:lnTo>
                    <a:lnTo>
                      <a:pt x="255" y="106"/>
                    </a:lnTo>
                    <a:lnTo>
                      <a:pt x="255" y="149"/>
                    </a:lnTo>
                    <a:lnTo>
                      <a:pt x="256" y="153"/>
                    </a:lnTo>
                    <a:lnTo>
                      <a:pt x="256" y="187"/>
                    </a:lnTo>
                    <a:lnTo>
                      <a:pt x="257" y="191"/>
                    </a:lnTo>
                    <a:lnTo>
                      <a:pt x="257" y="216"/>
                    </a:lnTo>
                    <a:lnTo>
                      <a:pt x="257" y="217"/>
                    </a:lnTo>
                    <a:lnTo>
                      <a:pt x="257" y="230"/>
                    </a:lnTo>
                    <a:lnTo>
                      <a:pt x="258" y="230"/>
                    </a:lnTo>
                    <a:lnTo>
                      <a:pt x="258" y="238"/>
                    </a:lnTo>
                    <a:lnTo>
                      <a:pt x="259" y="239"/>
                    </a:lnTo>
                    <a:lnTo>
                      <a:pt x="259" y="242"/>
                    </a:lnTo>
                    <a:lnTo>
                      <a:pt x="259" y="242"/>
                    </a:lnTo>
                    <a:lnTo>
                      <a:pt x="259" y="244"/>
                    </a:lnTo>
                    <a:lnTo>
                      <a:pt x="260" y="244"/>
                    </a:lnTo>
                    <a:lnTo>
                      <a:pt x="260" y="243"/>
                    </a:lnTo>
                    <a:lnTo>
                      <a:pt x="261" y="243"/>
                    </a:lnTo>
                    <a:lnTo>
                      <a:pt x="261" y="245"/>
                    </a:lnTo>
                    <a:lnTo>
                      <a:pt x="262" y="244"/>
                    </a:lnTo>
                    <a:lnTo>
                      <a:pt x="262" y="243"/>
                    </a:lnTo>
                    <a:lnTo>
                      <a:pt x="262" y="243"/>
                    </a:lnTo>
                    <a:lnTo>
                      <a:pt x="262" y="241"/>
                    </a:lnTo>
                    <a:lnTo>
                      <a:pt x="263" y="241"/>
                    </a:lnTo>
                    <a:lnTo>
                      <a:pt x="263" y="240"/>
                    </a:lnTo>
                    <a:lnTo>
                      <a:pt x="264" y="240"/>
                    </a:lnTo>
                    <a:lnTo>
                      <a:pt x="264" y="238"/>
                    </a:lnTo>
                    <a:lnTo>
                      <a:pt x="264" y="238"/>
                    </a:lnTo>
                    <a:lnTo>
                      <a:pt x="264" y="236"/>
                    </a:lnTo>
                    <a:lnTo>
                      <a:pt x="265" y="235"/>
                    </a:lnTo>
                    <a:lnTo>
                      <a:pt x="265" y="237"/>
                    </a:lnTo>
                    <a:lnTo>
                      <a:pt x="266" y="235"/>
                    </a:lnTo>
                    <a:lnTo>
                      <a:pt x="266" y="233"/>
                    </a:lnTo>
                    <a:lnTo>
                      <a:pt x="267" y="233"/>
                    </a:lnTo>
                    <a:lnTo>
                      <a:pt x="267" y="231"/>
                    </a:lnTo>
                    <a:lnTo>
                      <a:pt x="267" y="231"/>
                    </a:lnTo>
                    <a:lnTo>
                      <a:pt x="267" y="230"/>
                    </a:lnTo>
                    <a:lnTo>
                      <a:pt x="268" y="230"/>
                    </a:lnTo>
                    <a:lnTo>
                      <a:pt x="268" y="227"/>
                    </a:lnTo>
                    <a:lnTo>
                      <a:pt x="269" y="227"/>
                    </a:lnTo>
                    <a:lnTo>
                      <a:pt x="269" y="225"/>
                    </a:lnTo>
                    <a:lnTo>
                      <a:pt x="269" y="225"/>
                    </a:lnTo>
                    <a:lnTo>
                      <a:pt x="269" y="223"/>
                    </a:lnTo>
                    <a:lnTo>
                      <a:pt x="270" y="224"/>
                    </a:lnTo>
                    <a:lnTo>
                      <a:pt x="270" y="222"/>
                    </a:lnTo>
                    <a:lnTo>
                      <a:pt x="271" y="222"/>
                    </a:lnTo>
                    <a:lnTo>
                      <a:pt x="271" y="220"/>
                    </a:lnTo>
                    <a:lnTo>
                      <a:pt x="272" y="221"/>
                    </a:lnTo>
                    <a:lnTo>
                      <a:pt x="272" y="218"/>
                    </a:lnTo>
                    <a:lnTo>
                      <a:pt x="272" y="218"/>
                    </a:lnTo>
                    <a:lnTo>
                      <a:pt x="272" y="216"/>
                    </a:lnTo>
                    <a:lnTo>
                      <a:pt x="273" y="217"/>
                    </a:lnTo>
                    <a:lnTo>
                      <a:pt x="273" y="214"/>
                    </a:lnTo>
                    <a:lnTo>
                      <a:pt x="274" y="214"/>
                    </a:lnTo>
                    <a:lnTo>
                      <a:pt x="274" y="211"/>
                    </a:lnTo>
                    <a:lnTo>
                      <a:pt x="275" y="211"/>
                    </a:lnTo>
                    <a:lnTo>
                      <a:pt x="275" y="209"/>
                    </a:lnTo>
                    <a:lnTo>
                      <a:pt x="275" y="209"/>
                    </a:lnTo>
                    <a:lnTo>
                      <a:pt x="275" y="206"/>
                    </a:lnTo>
                    <a:lnTo>
                      <a:pt x="276" y="206"/>
                    </a:lnTo>
                    <a:lnTo>
                      <a:pt x="276" y="202"/>
                    </a:lnTo>
                    <a:lnTo>
                      <a:pt x="277" y="202"/>
                    </a:lnTo>
                    <a:lnTo>
                      <a:pt x="277" y="198"/>
                    </a:lnTo>
                    <a:lnTo>
                      <a:pt x="277" y="197"/>
                    </a:lnTo>
                    <a:lnTo>
                      <a:pt x="277" y="191"/>
                    </a:lnTo>
                    <a:lnTo>
                      <a:pt x="278" y="191"/>
                    </a:lnTo>
                    <a:lnTo>
                      <a:pt x="278" y="159"/>
                    </a:lnTo>
                    <a:lnTo>
                      <a:pt x="279" y="155"/>
                    </a:lnTo>
                    <a:lnTo>
                      <a:pt x="279" y="83"/>
                    </a:lnTo>
                    <a:lnTo>
                      <a:pt x="280" y="79"/>
                    </a:lnTo>
                    <a:lnTo>
                      <a:pt x="280" y="60"/>
                    </a:lnTo>
                    <a:lnTo>
                      <a:pt x="280" y="61"/>
                    </a:lnTo>
                    <a:lnTo>
                      <a:pt x="280" y="86"/>
                    </a:lnTo>
                    <a:lnTo>
                      <a:pt x="281" y="88"/>
                    </a:lnTo>
                    <a:lnTo>
                      <a:pt x="281" y="127"/>
                    </a:lnTo>
                    <a:lnTo>
                      <a:pt x="282" y="131"/>
                    </a:lnTo>
                    <a:lnTo>
                      <a:pt x="282" y="171"/>
                    </a:lnTo>
                    <a:lnTo>
                      <a:pt x="282" y="174"/>
                    </a:lnTo>
                    <a:lnTo>
                      <a:pt x="282" y="203"/>
                    </a:lnTo>
                    <a:lnTo>
                      <a:pt x="283" y="205"/>
                    </a:lnTo>
                    <a:lnTo>
                      <a:pt x="283" y="223"/>
                    </a:lnTo>
                    <a:lnTo>
                      <a:pt x="284" y="225"/>
                    </a:lnTo>
                    <a:lnTo>
                      <a:pt x="284" y="234"/>
                    </a:lnTo>
                    <a:lnTo>
                      <a:pt x="285" y="234"/>
                    </a:lnTo>
                    <a:lnTo>
                      <a:pt x="285" y="240"/>
                    </a:lnTo>
                    <a:lnTo>
                      <a:pt x="285" y="240"/>
                    </a:lnTo>
                    <a:lnTo>
                      <a:pt x="285" y="243"/>
                    </a:lnTo>
                    <a:lnTo>
                      <a:pt x="286" y="242"/>
                    </a:lnTo>
                    <a:lnTo>
                      <a:pt x="286" y="244"/>
                    </a:lnTo>
                    <a:lnTo>
                      <a:pt x="287" y="244"/>
                    </a:lnTo>
                    <a:lnTo>
                      <a:pt x="287" y="243"/>
                    </a:lnTo>
                    <a:lnTo>
                      <a:pt x="287" y="244"/>
                    </a:lnTo>
                    <a:lnTo>
                      <a:pt x="287" y="243"/>
                    </a:lnTo>
                    <a:lnTo>
                      <a:pt x="288" y="243"/>
                    </a:lnTo>
                    <a:lnTo>
                      <a:pt x="288" y="241"/>
                    </a:lnTo>
                    <a:lnTo>
                      <a:pt x="289" y="242"/>
                    </a:lnTo>
                    <a:lnTo>
                      <a:pt x="289" y="240"/>
                    </a:lnTo>
                    <a:lnTo>
                      <a:pt x="290" y="240"/>
                    </a:lnTo>
                    <a:lnTo>
                      <a:pt x="290" y="238"/>
                    </a:lnTo>
                    <a:lnTo>
                      <a:pt x="290" y="239"/>
                    </a:lnTo>
                    <a:lnTo>
                      <a:pt x="290" y="237"/>
                    </a:lnTo>
                    <a:lnTo>
                      <a:pt x="291" y="237"/>
                    </a:lnTo>
                    <a:lnTo>
                      <a:pt x="291" y="235"/>
                    </a:lnTo>
                    <a:lnTo>
                      <a:pt x="292" y="236"/>
                    </a:lnTo>
                    <a:lnTo>
                      <a:pt x="292" y="233"/>
                    </a:lnTo>
                    <a:lnTo>
                      <a:pt x="292" y="234"/>
                    </a:lnTo>
                    <a:lnTo>
                      <a:pt x="292" y="232"/>
                    </a:lnTo>
                    <a:lnTo>
                      <a:pt x="293" y="232"/>
                    </a:lnTo>
                    <a:lnTo>
                      <a:pt x="293" y="230"/>
                    </a:lnTo>
                    <a:lnTo>
                      <a:pt x="294" y="231"/>
                    </a:lnTo>
                    <a:lnTo>
                      <a:pt x="294" y="229"/>
                    </a:lnTo>
                    <a:lnTo>
                      <a:pt x="295" y="230"/>
                    </a:lnTo>
                    <a:lnTo>
                      <a:pt x="295" y="227"/>
                    </a:lnTo>
                    <a:lnTo>
                      <a:pt x="295" y="227"/>
                    </a:lnTo>
                    <a:lnTo>
                      <a:pt x="295" y="225"/>
                    </a:lnTo>
                    <a:lnTo>
                      <a:pt x="296" y="226"/>
                    </a:lnTo>
                    <a:lnTo>
                      <a:pt x="296" y="223"/>
                    </a:lnTo>
                    <a:lnTo>
                      <a:pt x="297" y="224"/>
                    </a:lnTo>
                    <a:lnTo>
                      <a:pt x="297" y="222"/>
                    </a:lnTo>
                    <a:lnTo>
                      <a:pt x="297" y="222"/>
                    </a:lnTo>
                    <a:lnTo>
                      <a:pt x="297" y="219"/>
                    </a:lnTo>
                    <a:lnTo>
                      <a:pt x="298" y="218"/>
                    </a:lnTo>
                    <a:lnTo>
                      <a:pt x="298" y="220"/>
                    </a:lnTo>
                    <a:lnTo>
                      <a:pt x="299" y="217"/>
                    </a:lnTo>
                    <a:lnTo>
                      <a:pt x="299" y="215"/>
                    </a:lnTo>
                    <a:lnTo>
                      <a:pt x="300" y="215"/>
                    </a:lnTo>
                    <a:lnTo>
                      <a:pt x="300" y="213"/>
                    </a:lnTo>
                    <a:lnTo>
                      <a:pt x="300" y="214"/>
                    </a:lnTo>
                    <a:lnTo>
                      <a:pt x="300" y="211"/>
                    </a:lnTo>
                    <a:lnTo>
                      <a:pt x="301" y="211"/>
                    </a:lnTo>
                    <a:lnTo>
                      <a:pt x="301" y="207"/>
                    </a:lnTo>
                    <a:lnTo>
                      <a:pt x="302" y="208"/>
                    </a:lnTo>
                    <a:lnTo>
                      <a:pt x="302" y="205"/>
                    </a:lnTo>
                    <a:lnTo>
                      <a:pt x="302" y="204"/>
                    </a:lnTo>
                    <a:lnTo>
                      <a:pt x="302" y="197"/>
                    </a:lnTo>
                    <a:lnTo>
                      <a:pt x="303" y="197"/>
                    </a:lnTo>
                    <a:lnTo>
                      <a:pt x="303" y="152"/>
                    </a:lnTo>
                    <a:lnTo>
                      <a:pt x="304" y="145"/>
                    </a:lnTo>
                    <a:lnTo>
                      <a:pt x="304" y="78"/>
                    </a:lnTo>
                    <a:lnTo>
                      <a:pt x="305" y="74"/>
                    </a:lnTo>
                    <a:lnTo>
                      <a:pt x="305" y="58"/>
                    </a:lnTo>
                    <a:lnTo>
                      <a:pt x="305" y="62"/>
                    </a:lnTo>
                    <a:lnTo>
                      <a:pt x="305" y="90"/>
                    </a:lnTo>
                    <a:lnTo>
                      <a:pt x="306" y="93"/>
                    </a:lnTo>
                    <a:lnTo>
                      <a:pt x="306" y="134"/>
                    </a:lnTo>
                    <a:lnTo>
                      <a:pt x="307" y="138"/>
                    </a:lnTo>
                    <a:lnTo>
                      <a:pt x="307" y="176"/>
                    </a:lnTo>
                    <a:lnTo>
                      <a:pt x="307" y="178"/>
                    </a:lnTo>
                    <a:lnTo>
                      <a:pt x="307" y="208"/>
                    </a:lnTo>
                    <a:lnTo>
                      <a:pt x="308" y="209"/>
                    </a:lnTo>
                    <a:lnTo>
                      <a:pt x="308" y="224"/>
                    </a:lnTo>
                    <a:lnTo>
                      <a:pt x="309" y="225"/>
                    </a:lnTo>
                    <a:lnTo>
                      <a:pt x="309" y="235"/>
                    </a:lnTo>
                    <a:lnTo>
                      <a:pt x="310" y="235"/>
                    </a:lnTo>
                    <a:lnTo>
                      <a:pt x="310" y="239"/>
                    </a:lnTo>
                    <a:lnTo>
                      <a:pt x="310" y="239"/>
                    </a:lnTo>
                    <a:lnTo>
                      <a:pt x="310" y="241"/>
                    </a:lnTo>
                    <a:lnTo>
                      <a:pt x="311" y="242"/>
                    </a:lnTo>
                    <a:lnTo>
                      <a:pt x="311" y="240"/>
                    </a:lnTo>
                    <a:lnTo>
                      <a:pt x="312" y="241"/>
                    </a:lnTo>
                    <a:lnTo>
                      <a:pt x="312" y="243"/>
                    </a:lnTo>
                    <a:lnTo>
                      <a:pt x="312" y="242"/>
                    </a:lnTo>
                    <a:lnTo>
                      <a:pt x="312" y="240"/>
                    </a:lnTo>
                    <a:lnTo>
                      <a:pt x="313" y="240"/>
                    </a:lnTo>
                    <a:lnTo>
                      <a:pt x="313" y="242"/>
                    </a:lnTo>
                    <a:lnTo>
                      <a:pt x="314" y="240"/>
                    </a:lnTo>
                    <a:lnTo>
                      <a:pt x="314" y="238"/>
                    </a:lnTo>
                    <a:lnTo>
                      <a:pt x="315" y="239"/>
                    </a:lnTo>
                    <a:lnTo>
                      <a:pt x="315" y="237"/>
                    </a:lnTo>
                    <a:lnTo>
                      <a:pt x="315" y="238"/>
                    </a:lnTo>
                    <a:lnTo>
                      <a:pt x="315" y="236"/>
                    </a:lnTo>
                    <a:lnTo>
                      <a:pt x="316" y="236"/>
                    </a:lnTo>
                    <a:lnTo>
                      <a:pt x="316" y="234"/>
                    </a:lnTo>
                    <a:lnTo>
                      <a:pt x="317" y="235"/>
                    </a:lnTo>
                    <a:lnTo>
                      <a:pt x="317" y="232"/>
                    </a:lnTo>
                    <a:lnTo>
                      <a:pt x="317" y="232"/>
                    </a:lnTo>
                    <a:lnTo>
                      <a:pt x="317" y="230"/>
                    </a:lnTo>
                    <a:lnTo>
                      <a:pt x="318" y="231"/>
                    </a:lnTo>
                    <a:lnTo>
                      <a:pt x="318" y="229"/>
                    </a:lnTo>
                    <a:lnTo>
                      <a:pt x="319" y="229"/>
                    </a:lnTo>
                    <a:lnTo>
                      <a:pt x="319" y="227"/>
                    </a:lnTo>
                    <a:lnTo>
                      <a:pt x="320" y="227"/>
                    </a:lnTo>
                    <a:lnTo>
                      <a:pt x="320" y="225"/>
                    </a:lnTo>
                    <a:lnTo>
                      <a:pt x="320" y="225"/>
                    </a:lnTo>
                    <a:lnTo>
                      <a:pt x="320" y="222"/>
                    </a:lnTo>
                    <a:lnTo>
                      <a:pt x="321" y="223"/>
                    </a:lnTo>
                    <a:lnTo>
                      <a:pt x="321" y="220"/>
                    </a:lnTo>
                    <a:lnTo>
                      <a:pt x="322" y="221"/>
                    </a:lnTo>
                    <a:lnTo>
                      <a:pt x="322" y="218"/>
                    </a:lnTo>
                    <a:lnTo>
                      <a:pt x="323" y="217"/>
                    </a:lnTo>
                    <a:lnTo>
                      <a:pt x="323" y="216"/>
                    </a:lnTo>
                    <a:lnTo>
                      <a:pt x="323" y="216"/>
                    </a:lnTo>
                    <a:lnTo>
                      <a:pt x="323" y="213"/>
                    </a:lnTo>
                    <a:lnTo>
                      <a:pt x="324" y="213"/>
                    </a:lnTo>
                    <a:lnTo>
                      <a:pt x="324" y="210"/>
                    </a:lnTo>
                    <a:lnTo>
                      <a:pt x="325" y="211"/>
                    </a:lnTo>
                    <a:lnTo>
                      <a:pt x="325" y="207"/>
                    </a:lnTo>
                    <a:lnTo>
                      <a:pt x="325" y="208"/>
                    </a:lnTo>
                    <a:lnTo>
                      <a:pt x="325" y="205"/>
                    </a:lnTo>
                    <a:lnTo>
                      <a:pt x="326" y="205"/>
                    </a:lnTo>
                    <a:lnTo>
                      <a:pt x="326" y="202"/>
                    </a:lnTo>
                    <a:lnTo>
                      <a:pt x="327" y="202"/>
                    </a:lnTo>
                    <a:lnTo>
                      <a:pt x="327" y="195"/>
                    </a:lnTo>
                    <a:lnTo>
                      <a:pt x="328" y="195"/>
                    </a:lnTo>
                    <a:lnTo>
                      <a:pt x="328" y="167"/>
                    </a:lnTo>
                    <a:lnTo>
                      <a:pt x="328" y="160"/>
                    </a:lnTo>
                    <a:lnTo>
                      <a:pt x="328" y="88"/>
                    </a:lnTo>
                    <a:lnTo>
                      <a:pt x="329" y="84"/>
                    </a:lnTo>
                    <a:lnTo>
                      <a:pt x="329" y="62"/>
                    </a:lnTo>
                    <a:lnTo>
                      <a:pt x="330" y="63"/>
                    </a:lnTo>
                    <a:lnTo>
                      <a:pt x="330" y="86"/>
                    </a:lnTo>
                    <a:lnTo>
                      <a:pt x="330" y="90"/>
                    </a:lnTo>
                    <a:lnTo>
                      <a:pt x="330" y="126"/>
                    </a:lnTo>
                    <a:lnTo>
                      <a:pt x="331" y="128"/>
                    </a:lnTo>
                    <a:lnTo>
                      <a:pt x="331" y="167"/>
                    </a:lnTo>
                    <a:lnTo>
                      <a:pt x="332" y="169"/>
                    </a:lnTo>
                    <a:lnTo>
                      <a:pt x="332" y="199"/>
                    </a:lnTo>
                    <a:lnTo>
                      <a:pt x="333" y="200"/>
                    </a:lnTo>
                    <a:lnTo>
                      <a:pt x="333" y="220"/>
                    </a:lnTo>
                    <a:lnTo>
                      <a:pt x="333" y="222"/>
                    </a:lnTo>
                    <a:lnTo>
                      <a:pt x="333" y="231"/>
                    </a:lnTo>
                    <a:lnTo>
                      <a:pt x="334" y="232"/>
                    </a:lnTo>
                    <a:lnTo>
                      <a:pt x="334" y="238"/>
                    </a:lnTo>
                    <a:lnTo>
                      <a:pt x="335" y="238"/>
                    </a:lnTo>
                    <a:lnTo>
                      <a:pt x="335" y="241"/>
                    </a:lnTo>
                    <a:lnTo>
                      <a:pt x="335" y="241"/>
                    </a:lnTo>
                    <a:lnTo>
                      <a:pt x="335" y="243"/>
                    </a:lnTo>
                    <a:lnTo>
                      <a:pt x="336" y="243"/>
                    </a:lnTo>
                    <a:lnTo>
                      <a:pt x="336" y="242"/>
                    </a:lnTo>
                    <a:lnTo>
                      <a:pt x="337" y="243"/>
                    </a:lnTo>
                    <a:lnTo>
                      <a:pt x="337" y="243"/>
                    </a:lnTo>
                    <a:lnTo>
                      <a:pt x="338" y="243"/>
                    </a:lnTo>
                    <a:lnTo>
                      <a:pt x="338" y="241"/>
                    </a:lnTo>
                    <a:lnTo>
                      <a:pt x="338" y="241"/>
                    </a:lnTo>
                    <a:lnTo>
                      <a:pt x="338" y="243"/>
                    </a:lnTo>
                    <a:lnTo>
                      <a:pt x="339" y="241"/>
                    </a:lnTo>
                    <a:lnTo>
                      <a:pt x="339" y="240"/>
                    </a:lnTo>
                    <a:lnTo>
                      <a:pt x="340" y="240"/>
                    </a:lnTo>
                    <a:lnTo>
                      <a:pt x="340" y="238"/>
                    </a:lnTo>
                    <a:lnTo>
                      <a:pt x="340" y="238"/>
                    </a:lnTo>
                    <a:lnTo>
                      <a:pt x="340" y="236"/>
                    </a:lnTo>
                    <a:lnTo>
                      <a:pt x="341" y="236"/>
                    </a:lnTo>
                    <a:lnTo>
                      <a:pt x="341" y="234"/>
                    </a:lnTo>
                    <a:lnTo>
                      <a:pt x="342" y="235"/>
                    </a:lnTo>
                    <a:lnTo>
                      <a:pt x="342" y="232"/>
                    </a:lnTo>
                    <a:lnTo>
                      <a:pt x="343" y="232"/>
                    </a:lnTo>
                    <a:lnTo>
                      <a:pt x="343" y="230"/>
                    </a:lnTo>
                    <a:lnTo>
                      <a:pt x="343" y="231"/>
                    </a:lnTo>
                    <a:lnTo>
                      <a:pt x="343" y="228"/>
                    </a:lnTo>
                    <a:lnTo>
                      <a:pt x="344" y="228"/>
                    </a:lnTo>
                    <a:lnTo>
                      <a:pt x="344" y="227"/>
                    </a:lnTo>
                    <a:lnTo>
                      <a:pt x="345" y="227"/>
                    </a:lnTo>
                    <a:lnTo>
                      <a:pt x="345" y="225"/>
                    </a:lnTo>
                    <a:lnTo>
                      <a:pt x="345" y="225"/>
                    </a:lnTo>
                    <a:lnTo>
                      <a:pt x="345" y="222"/>
                    </a:lnTo>
                    <a:lnTo>
                      <a:pt x="346" y="222"/>
                    </a:lnTo>
                    <a:lnTo>
                      <a:pt x="346" y="220"/>
                    </a:lnTo>
                    <a:lnTo>
                      <a:pt x="347" y="220"/>
                    </a:lnTo>
                    <a:lnTo>
                      <a:pt x="347" y="217"/>
                    </a:lnTo>
                    <a:lnTo>
                      <a:pt x="348" y="218"/>
                    </a:lnTo>
                    <a:lnTo>
                      <a:pt x="348" y="215"/>
                    </a:lnTo>
                    <a:lnTo>
                      <a:pt x="348" y="215"/>
                    </a:lnTo>
                    <a:lnTo>
                      <a:pt x="348" y="212"/>
                    </a:lnTo>
                    <a:lnTo>
                      <a:pt x="349" y="212"/>
                    </a:lnTo>
                    <a:lnTo>
                      <a:pt x="349" y="208"/>
                    </a:lnTo>
                    <a:lnTo>
                      <a:pt x="350" y="209"/>
                    </a:lnTo>
                    <a:lnTo>
                      <a:pt x="350" y="206"/>
                    </a:lnTo>
                    <a:lnTo>
                      <a:pt x="350" y="207"/>
                    </a:lnTo>
                    <a:lnTo>
                      <a:pt x="350" y="201"/>
                    </a:lnTo>
                    <a:lnTo>
                      <a:pt x="351" y="201"/>
                    </a:lnTo>
                    <a:lnTo>
                      <a:pt x="351" y="194"/>
                    </a:lnTo>
                    <a:lnTo>
                      <a:pt x="352" y="192"/>
                    </a:lnTo>
                    <a:lnTo>
                      <a:pt x="352" y="144"/>
                    </a:lnTo>
                    <a:lnTo>
                      <a:pt x="353" y="138"/>
                    </a:lnTo>
                    <a:lnTo>
                      <a:pt x="353" y="76"/>
                    </a:lnTo>
                    <a:lnTo>
                      <a:pt x="353" y="72"/>
                    </a:lnTo>
                    <a:lnTo>
                      <a:pt x="353" y="60"/>
                    </a:lnTo>
                    <a:lnTo>
                      <a:pt x="354" y="64"/>
                    </a:lnTo>
                    <a:lnTo>
                      <a:pt x="354" y="93"/>
                    </a:lnTo>
                    <a:lnTo>
                      <a:pt x="355" y="96"/>
                    </a:lnTo>
                    <a:lnTo>
                      <a:pt x="355" y="134"/>
                    </a:lnTo>
                    <a:lnTo>
                      <a:pt x="355" y="136"/>
                    </a:lnTo>
                    <a:lnTo>
                      <a:pt x="355" y="175"/>
                    </a:lnTo>
                    <a:lnTo>
                      <a:pt x="356" y="178"/>
                    </a:lnTo>
                    <a:lnTo>
                      <a:pt x="356" y="203"/>
                    </a:lnTo>
                    <a:lnTo>
                      <a:pt x="357" y="205"/>
                    </a:lnTo>
                    <a:lnTo>
                      <a:pt x="357" y="222"/>
                    </a:lnTo>
                    <a:lnTo>
                      <a:pt x="358" y="222"/>
                    </a:lnTo>
                    <a:lnTo>
                      <a:pt x="358" y="232"/>
                    </a:lnTo>
                    <a:lnTo>
                      <a:pt x="358" y="232"/>
                    </a:lnTo>
                    <a:lnTo>
                      <a:pt x="358" y="237"/>
                    </a:lnTo>
                    <a:lnTo>
                      <a:pt x="359" y="237"/>
                    </a:lnTo>
                    <a:lnTo>
                      <a:pt x="359" y="241"/>
                    </a:lnTo>
                    <a:lnTo>
                      <a:pt x="360" y="242"/>
                    </a:lnTo>
                    <a:lnTo>
                      <a:pt x="360" y="240"/>
                    </a:lnTo>
                    <a:lnTo>
                      <a:pt x="360" y="241"/>
                    </a:lnTo>
                    <a:lnTo>
                      <a:pt x="360" y="243"/>
                    </a:lnTo>
                    <a:lnTo>
                      <a:pt x="361" y="243"/>
                    </a:lnTo>
                    <a:lnTo>
                      <a:pt x="361" y="241"/>
                    </a:lnTo>
                    <a:lnTo>
                      <a:pt x="362" y="242"/>
                    </a:lnTo>
                    <a:lnTo>
                      <a:pt x="362" y="240"/>
                    </a:lnTo>
                    <a:lnTo>
                      <a:pt x="363" y="240"/>
                    </a:lnTo>
                    <a:lnTo>
                      <a:pt x="363" y="242"/>
                    </a:lnTo>
                    <a:lnTo>
                      <a:pt x="363" y="240"/>
                    </a:lnTo>
                    <a:lnTo>
                      <a:pt x="363" y="239"/>
                    </a:lnTo>
                    <a:lnTo>
                      <a:pt x="364" y="240"/>
                    </a:lnTo>
                    <a:lnTo>
                      <a:pt x="364" y="238"/>
                    </a:lnTo>
                    <a:lnTo>
                      <a:pt x="365" y="238"/>
                    </a:lnTo>
                    <a:lnTo>
                      <a:pt x="365" y="237"/>
                    </a:lnTo>
                    <a:lnTo>
                      <a:pt x="365" y="237"/>
                    </a:lnTo>
                    <a:lnTo>
                      <a:pt x="365" y="235"/>
                    </a:lnTo>
                    <a:lnTo>
                      <a:pt x="366" y="236"/>
                    </a:lnTo>
                    <a:lnTo>
                      <a:pt x="366" y="234"/>
                    </a:lnTo>
                  </a:path>
                </a:pathLst>
              </a:custGeom>
              <a:noFill/>
              <a:ln w="9525">
                <a:solidFill>
                  <a:srgbClr val="FF7F7F"/>
                </a:solidFill>
                <a:prstDash val="solid"/>
                <a:round/>
                <a:headEnd/>
                <a:tailEnd/>
              </a:ln>
            </p:spPr>
            <p:txBody>
              <a:bodyPr/>
              <a:lstStyle/>
              <a:p>
                <a:endParaRPr lang="en-US"/>
              </a:p>
            </p:txBody>
          </p:sp>
          <p:sp>
            <p:nvSpPr>
              <p:cNvPr id="14" name="Freeform 190"/>
              <p:cNvSpPr>
                <a:spLocks/>
              </p:cNvSpPr>
              <p:nvPr/>
            </p:nvSpPr>
            <p:spPr bwMode="auto">
              <a:xfrm>
                <a:off x="2476" y="8804"/>
                <a:ext cx="570" cy="846"/>
              </a:xfrm>
              <a:custGeom>
                <a:avLst/>
                <a:gdLst/>
                <a:ahLst/>
                <a:cxnLst>
                  <a:cxn ang="0">
                    <a:pos x="6" y="161"/>
                  </a:cxn>
                  <a:cxn ang="0">
                    <a:pos x="11" y="13"/>
                  </a:cxn>
                  <a:cxn ang="0">
                    <a:pos x="18" y="186"/>
                  </a:cxn>
                  <a:cxn ang="0">
                    <a:pos x="24" y="174"/>
                  </a:cxn>
                  <a:cxn ang="0">
                    <a:pos x="30" y="160"/>
                  </a:cxn>
                  <a:cxn ang="0">
                    <a:pos x="36" y="43"/>
                  </a:cxn>
                  <a:cxn ang="0">
                    <a:pos x="42" y="177"/>
                  </a:cxn>
                  <a:cxn ang="0">
                    <a:pos x="48" y="178"/>
                  </a:cxn>
                  <a:cxn ang="0">
                    <a:pos x="54" y="165"/>
                  </a:cxn>
                  <a:cxn ang="0">
                    <a:pos x="60" y="136"/>
                  </a:cxn>
                  <a:cxn ang="0">
                    <a:pos x="67" y="162"/>
                  </a:cxn>
                  <a:cxn ang="0">
                    <a:pos x="72" y="179"/>
                  </a:cxn>
                  <a:cxn ang="0">
                    <a:pos x="79" y="167"/>
                  </a:cxn>
                  <a:cxn ang="0">
                    <a:pos x="84" y="144"/>
                  </a:cxn>
                  <a:cxn ang="0">
                    <a:pos x="91" y="152"/>
                  </a:cxn>
                  <a:cxn ang="0">
                    <a:pos x="97" y="182"/>
                  </a:cxn>
                  <a:cxn ang="0">
                    <a:pos x="103" y="169"/>
                  </a:cxn>
                  <a:cxn ang="0">
                    <a:pos x="109" y="147"/>
                  </a:cxn>
                  <a:cxn ang="0">
                    <a:pos x="115" y="103"/>
                  </a:cxn>
                  <a:cxn ang="0">
                    <a:pos x="121" y="182"/>
                  </a:cxn>
                  <a:cxn ang="0">
                    <a:pos x="127" y="172"/>
                  </a:cxn>
                  <a:cxn ang="0">
                    <a:pos x="133" y="154"/>
                  </a:cxn>
                  <a:cxn ang="0">
                    <a:pos x="140" y="15"/>
                  </a:cxn>
                  <a:cxn ang="0">
                    <a:pos x="145" y="232"/>
                  </a:cxn>
                  <a:cxn ang="0">
                    <a:pos x="152" y="262"/>
                  </a:cxn>
                  <a:cxn ang="0">
                    <a:pos x="158" y="275"/>
                  </a:cxn>
                  <a:cxn ang="0">
                    <a:pos x="164" y="285"/>
                  </a:cxn>
                  <a:cxn ang="0">
                    <a:pos x="170" y="291"/>
                  </a:cxn>
                  <a:cxn ang="0">
                    <a:pos x="176" y="295"/>
                  </a:cxn>
                  <a:cxn ang="0">
                    <a:pos x="182" y="296"/>
                  </a:cxn>
                  <a:cxn ang="0">
                    <a:pos x="188" y="298"/>
                  </a:cxn>
                  <a:cxn ang="0">
                    <a:pos x="194" y="299"/>
                  </a:cxn>
                  <a:cxn ang="0">
                    <a:pos x="200" y="301"/>
                  </a:cxn>
                  <a:cxn ang="0">
                    <a:pos x="206" y="302"/>
                  </a:cxn>
                  <a:cxn ang="0">
                    <a:pos x="213" y="303"/>
                  </a:cxn>
                  <a:cxn ang="0">
                    <a:pos x="218" y="302"/>
                  </a:cxn>
                  <a:cxn ang="0">
                    <a:pos x="225" y="303"/>
                  </a:cxn>
                  <a:cxn ang="0">
                    <a:pos x="231" y="303"/>
                  </a:cxn>
                  <a:cxn ang="0">
                    <a:pos x="237" y="303"/>
                  </a:cxn>
                  <a:cxn ang="0">
                    <a:pos x="243" y="304"/>
                  </a:cxn>
                  <a:cxn ang="0">
                    <a:pos x="249" y="305"/>
                  </a:cxn>
                  <a:cxn ang="0">
                    <a:pos x="255" y="303"/>
                  </a:cxn>
                  <a:cxn ang="0">
                    <a:pos x="261" y="305"/>
                  </a:cxn>
                  <a:cxn ang="0">
                    <a:pos x="267" y="305"/>
                  </a:cxn>
                  <a:cxn ang="0">
                    <a:pos x="274" y="305"/>
                  </a:cxn>
                  <a:cxn ang="0">
                    <a:pos x="279" y="307"/>
                  </a:cxn>
                  <a:cxn ang="0">
                    <a:pos x="286" y="307"/>
                  </a:cxn>
                  <a:cxn ang="0">
                    <a:pos x="291" y="306"/>
                  </a:cxn>
                  <a:cxn ang="0">
                    <a:pos x="298" y="306"/>
                  </a:cxn>
                  <a:cxn ang="0">
                    <a:pos x="304" y="307"/>
                  </a:cxn>
                  <a:cxn ang="0">
                    <a:pos x="310" y="308"/>
                  </a:cxn>
                  <a:cxn ang="0">
                    <a:pos x="316" y="308"/>
                  </a:cxn>
                  <a:cxn ang="0">
                    <a:pos x="322" y="308"/>
                  </a:cxn>
                  <a:cxn ang="0">
                    <a:pos x="328" y="307"/>
                  </a:cxn>
                  <a:cxn ang="0">
                    <a:pos x="334" y="307"/>
                  </a:cxn>
                  <a:cxn ang="0">
                    <a:pos x="340" y="308"/>
                  </a:cxn>
                  <a:cxn ang="0">
                    <a:pos x="347" y="308"/>
                  </a:cxn>
                  <a:cxn ang="0">
                    <a:pos x="352" y="307"/>
                  </a:cxn>
                  <a:cxn ang="0">
                    <a:pos x="359" y="307"/>
                  </a:cxn>
                  <a:cxn ang="0">
                    <a:pos x="365" y="308"/>
                  </a:cxn>
                </a:cxnLst>
                <a:rect l="0" t="0" r="r" b="b"/>
                <a:pathLst>
                  <a:path w="366" h="308">
                    <a:moveTo>
                      <a:pt x="0" y="176"/>
                    </a:moveTo>
                    <a:lnTo>
                      <a:pt x="0" y="174"/>
                    </a:lnTo>
                    <a:lnTo>
                      <a:pt x="1" y="174"/>
                    </a:lnTo>
                    <a:lnTo>
                      <a:pt x="1" y="173"/>
                    </a:lnTo>
                    <a:lnTo>
                      <a:pt x="1" y="173"/>
                    </a:lnTo>
                    <a:lnTo>
                      <a:pt x="1" y="171"/>
                    </a:lnTo>
                    <a:lnTo>
                      <a:pt x="2" y="171"/>
                    </a:lnTo>
                    <a:lnTo>
                      <a:pt x="2" y="169"/>
                    </a:lnTo>
                    <a:lnTo>
                      <a:pt x="3" y="169"/>
                    </a:lnTo>
                    <a:lnTo>
                      <a:pt x="3" y="167"/>
                    </a:lnTo>
                    <a:lnTo>
                      <a:pt x="3" y="167"/>
                    </a:lnTo>
                    <a:lnTo>
                      <a:pt x="3" y="165"/>
                    </a:lnTo>
                    <a:lnTo>
                      <a:pt x="4" y="165"/>
                    </a:lnTo>
                    <a:lnTo>
                      <a:pt x="4" y="162"/>
                    </a:lnTo>
                    <a:lnTo>
                      <a:pt x="5" y="163"/>
                    </a:lnTo>
                    <a:lnTo>
                      <a:pt x="5" y="160"/>
                    </a:lnTo>
                    <a:lnTo>
                      <a:pt x="6" y="161"/>
                    </a:lnTo>
                    <a:lnTo>
                      <a:pt x="6" y="157"/>
                    </a:lnTo>
                    <a:lnTo>
                      <a:pt x="6" y="157"/>
                    </a:lnTo>
                    <a:lnTo>
                      <a:pt x="6" y="154"/>
                    </a:lnTo>
                    <a:lnTo>
                      <a:pt x="7" y="154"/>
                    </a:lnTo>
                    <a:lnTo>
                      <a:pt x="7" y="151"/>
                    </a:lnTo>
                    <a:lnTo>
                      <a:pt x="8" y="151"/>
                    </a:lnTo>
                    <a:lnTo>
                      <a:pt x="8" y="146"/>
                    </a:lnTo>
                    <a:lnTo>
                      <a:pt x="9" y="147"/>
                    </a:lnTo>
                    <a:lnTo>
                      <a:pt x="9" y="141"/>
                    </a:lnTo>
                    <a:lnTo>
                      <a:pt x="9" y="141"/>
                    </a:lnTo>
                    <a:lnTo>
                      <a:pt x="9" y="126"/>
                    </a:lnTo>
                    <a:lnTo>
                      <a:pt x="10" y="124"/>
                    </a:lnTo>
                    <a:lnTo>
                      <a:pt x="10" y="55"/>
                    </a:lnTo>
                    <a:lnTo>
                      <a:pt x="11" y="49"/>
                    </a:lnTo>
                    <a:lnTo>
                      <a:pt x="11" y="2"/>
                    </a:lnTo>
                    <a:lnTo>
                      <a:pt x="11" y="0"/>
                    </a:lnTo>
                    <a:lnTo>
                      <a:pt x="11" y="13"/>
                    </a:lnTo>
                    <a:lnTo>
                      <a:pt x="12" y="16"/>
                    </a:lnTo>
                    <a:lnTo>
                      <a:pt x="12" y="55"/>
                    </a:lnTo>
                    <a:lnTo>
                      <a:pt x="13" y="57"/>
                    </a:lnTo>
                    <a:lnTo>
                      <a:pt x="13" y="96"/>
                    </a:lnTo>
                    <a:lnTo>
                      <a:pt x="14" y="99"/>
                    </a:lnTo>
                    <a:lnTo>
                      <a:pt x="14" y="135"/>
                    </a:lnTo>
                    <a:lnTo>
                      <a:pt x="14" y="138"/>
                    </a:lnTo>
                    <a:lnTo>
                      <a:pt x="14" y="159"/>
                    </a:lnTo>
                    <a:lnTo>
                      <a:pt x="15" y="159"/>
                    </a:lnTo>
                    <a:lnTo>
                      <a:pt x="15" y="172"/>
                    </a:lnTo>
                    <a:lnTo>
                      <a:pt x="16" y="173"/>
                    </a:lnTo>
                    <a:lnTo>
                      <a:pt x="16" y="179"/>
                    </a:lnTo>
                    <a:lnTo>
                      <a:pt x="16" y="179"/>
                    </a:lnTo>
                    <a:lnTo>
                      <a:pt x="16" y="183"/>
                    </a:lnTo>
                    <a:lnTo>
                      <a:pt x="17" y="183"/>
                    </a:lnTo>
                    <a:lnTo>
                      <a:pt x="17" y="185"/>
                    </a:lnTo>
                    <a:lnTo>
                      <a:pt x="18" y="186"/>
                    </a:lnTo>
                    <a:lnTo>
                      <a:pt x="18" y="185"/>
                    </a:lnTo>
                    <a:lnTo>
                      <a:pt x="19" y="185"/>
                    </a:lnTo>
                    <a:lnTo>
                      <a:pt x="19" y="186"/>
                    </a:lnTo>
                    <a:lnTo>
                      <a:pt x="19" y="185"/>
                    </a:lnTo>
                    <a:lnTo>
                      <a:pt x="19" y="184"/>
                    </a:lnTo>
                    <a:lnTo>
                      <a:pt x="20" y="185"/>
                    </a:lnTo>
                    <a:lnTo>
                      <a:pt x="20" y="183"/>
                    </a:lnTo>
                    <a:lnTo>
                      <a:pt x="21" y="183"/>
                    </a:lnTo>
                    <a:lnTo>
                      <a:pt x="21" y="182"/>
                    </a:lnTo>
                    <a:lnTo>
                      <a:pt x="21" y="182"/>
                    </a:lnTo>
                    <a:lnTo>
                      <a:pt x="21" y="179"/>
                    </a:lnTo>
                    <a:lnTo>
                      <a:pt x="22" y="180"/>
                    </a:lnTo>
                    <a:lnTo>
                      <a:pt x="22" y="178"/>
                    </a:lnTo>
                    <a:lnTo>
                      <a:pt x="23" y="178"/>
                    </a:lnTo>
                    <a:lnTo>
                      <a:pt x="23" y="176"/>
                    </a:lnTo>
                    <a:lnTo>
                      <a:pt x="24" y="177"/>
                    </a:lnTo>
                    <a:lnTo>
                      <a:pt x="24" y="174"/>
                    </a:lnTo>
                    <a:lnTo>
                      <a:pt x="24" y="175"/>
                    </a:lnTo>
                    <a:lnTo>
                      <a:pt x="24" y="173"/>
                    </a:lnTo>
                    <a:lnTo>
                      <a:pt x="25" y="174"/>
                    </a:lnTo>
                    <a:lnTo>
                      <a:pt x="25" y="172"/>
                    </a:lnTo>
                    <a:lnTo>
                      <a:pt x="26" y="172"/>
                    </a:lnTo>
                    <a:lnTo>
                      <a:pt x="26" y="170"/>
                    </a:lnTo>
                    <a:lnTo>
                      <a:pt x="26" y="170"/>
                    </a:lnTo>
                    <a:lnTo>
                      <a:pt x="26" y="168"/>
                    </a:lnTo>
                    <a:lnTo>
                      <a:pt x="27" y="169"/>
                    </a:lnTo>
                    <a:lnTo>
                      <a:pt x="27" y="166"/>
                    </a:lnTo>
                    <a:lnTo>
                      <a:pt x="28" y="167"/>
                    </a:lnTo>
                    <a:lnTo>
                      <a:pt x="28" y="164"/>
                    </a:lnTo>
                    <a:lnTo>
                      <a:pt x="29" y="164"/>
                    </a:lnTo>
                    <a:lnTo>
                      <a:pt x="29" y="162"/>
                    </a:lnTo>
                    <a:lnTo>
                      <a:pt x="29" y="162"/>
                    </a:lnTo>
                    <a:lnTo>
                      <a:pt x="29" y="159"/>
                    </a:lnTo>
                    <a:lnTo>
                      <a:pt x="30" y="160"/>
                    </a:lnTo>
                    <a:lnTo>
                      <a:pt x="30" y="158"/>
                    </a:lnTo>
                    <a:lnTo>
                      <a:pt x="31" y="158"/>
                    </a:lnTo>
                    <a:lnTo>
                      <a:pt x="31" y="156"/>
                    </a:lnTo>
                    <a:lnTo>
                      <a:pt x="31" y="156"/>
                    </a:lnTo>
                    <a:lnTo>
                      <a:pt x="31" y="153"/>
                    </a:lnTo>
                    <a:lnTo>
                      <a:pt x="32" y="153"/>
                    </a:lnTo>
                    <a:lnTo>
                      <a:pt x="32" y="150"/>
                    </a:lnTo>
                    <a:lnTo>
                      <a:pt x="33" y="150"/>
                    </a:lnTo>
                    <a:lnTo>
                      <a:pt x="33" y="145"/>
                    </a:lnTo>
                    <a:lnTo>
                      <a:pt x="34" y="146"/>
                    </a:lnTo>
                    <a:lnTo>
                      <a:pt x="34" y="142"/>
                    </a:lnTo>
                    <a:lnTo>
                      <a:pt x="34" y="142"/>
                    </a:lnTo>
                    <a:lnTo>
                      <a:pt x="34" y="136"/>
                    </a:lnTo>
                    <a:lnTo>
                      <a:pt x="35" y="135"/>
                    </a:lnTo>
                    <a:lnTo>
                      <a:pt x="35" y="119"/>
                    </a:lnTo>
                    <a:lnTo>
                      <a:pt x="36" y="114"/>
                    </a:lnTo>
                    <a:lnTo>
                      <a:pt x="36" y="43"/>
                    </a:lnTo>
                    <a:lnTo>
                      <a:pt x="36" y="39"/>
                    </a:lnTo>
                    <a:lnTo>
                      <a:pt x="36" y="3"/>
                    </a:lnTo>
                    <a:lnTo>
                      <a:pt x="37" y="3"/>
                    </a:lnTo>
                    <a:lnTo>
                      <a:pt x="37" y="20"/>
                    </a:lnTo>
                    <a:lnTo>
                      <a:pt x="38" y="22"/>
                    </a:lnTo>
                    <a:lnTo>
                      <a:pt x="38" y="56"/>
                    </a:lnTo>
                    <a:lnTo>
                      <a:pt x="39" y="60"/>
                    </a:lnTo>
                    <a:lnTo>
                      <a:pt x="39" y="96"/>
                    </a:lnTo>
                    <a:lnTo>
                      <a:pt x="39" y="99"/>
                    </a:lnTo>
                    <a:lnTo>
                      <a:pt x="39" y="133"/>
                    </a:lnTo>
                    <a:lnTo>
                      <a:pt x="40" y="136"/>
                    </a:lnTo>
                    <a:lnTo>
                      <a:pt x="40" y="155"/>
                    </a:lnTo>
                    <a:lnTo>
                      <a:pt x="41" y="156"/>
                    </a:lnTo>
                    <a:lnTo>
                      <a:pt x="41" y="168"/>
                    </a:lnTo>
                    <a:lnTo>
                      <a:pt x="41" y="169"/>
                    </a:lnTo>
                    <a:lnTo>
                      <a:pt x="41" y="177"/>
                    </a:lnTo>
                    <a:lnTo>
                      <a:pt x="42" y="177"/>
                    </a:lnTo>
                    <a:lnTo>
                      <a:pt x="42" y="180"/>
                    </a:lnTo>
                    <a:lnTo>
                      <a:pt x="43" y="181"/>
                    </a:lnTo>
                    <a:lnTo>
                      <a:pt x="43" y="183"/>
                    </a:lnTo>
                    <a:lnTo>
                      <a:pt x="44" y="184"/>
                    </a:lnTo>
                    <a:lnTo>
                      <a:pt x="44" y="182"/>
                    </a:lnTo>
                    <a:lnTo>
                      <a:pt x="44" y="183"/>
                    </a:lnTo>
                    <a:lnTo>
                      <a:pt x="44" y="184"/>
                    </a:lnTo>
                    <a:lnTo>
                      <a:pt x="45" y="184"/>
                    </a:lnTo>
                    <a:lnTo>
                      <a:pt x="45" y="182"/>
                    </a:lnTo>
                    <a:lnTo>
                      <a:pt x="46" y="183"/>
                    </a:lnTo>
                    <a:lnTo>
                      <a:pt x="46" y="182"/>
                    </a:lnTo>
                    <a:lnTo>
                      <a:pt x="46" y="182"/>
                    </a:lnTo>
                    <a:lnTo>
                      <a:pt x="46" y="181"/>
                    </a:lnTo>
                    <a:lnTo>
                      <a:pt x="47" y="182"/>
                    </a:lnTo>
                    <a:lnTo>
                      <a:pt x="47" y="179"/>
                    </a:lnTo>
                    <a:lnTo>
                      <a:pt x="48" y="180"/>
                    </a:lnTo>
                    <a:lnTo>
                      <a:pt x="48" y="178"/>
                    </a:lnTo>
                    <a:lnTo>
                      <a:pt x="49" y="179"/>
                    </a:lnTo>
                    <a:lnTo>
                      <a:pt x="49" y="177"/>
                    </a:lnTo>
                    <a:lnTo>
                      <a:pt x="49" y="177"/>
                    </a:lnTo>
                    <a:lnTo>
                      <a:pt x="49" y="175"/>
                    </a:lnTo>
                    <a:lnTo>
                      <a:pt x="50" y="175"/>
                    </a:lnTo>
                    <a:lnTo>
                      <a:pt x="50" y="173"/>
                    </a:lnTo>
                    <a:lnTo>
                      <a:pt x="51" y="174"/>
                    </a:lnTo>
                    <a:lnTo>
                      <a:pt x="51" y="172"/>
                    </a:lnTo>
                    <a:lnTo>
                      <a:pt x="51" y="172"/>
                    </a:lnTo>
                    <a:lnTo>
                      <a:pt x="51" y="170"/>
                    </a:lnTo>
                    <a:lnTo>
                      <a:pt x="52" y="171"/>
                    </a:lnTo>
                    <a:lnTo>
                      <a:pt x="52" y="169"/>
                    </a:lnTo>
                    <a:lnTo>
                      <a:pt x="53" y="169"/>
                    </a:lnTo>
                    <a:lnTo>
                      <a:pt x="53" y="167"/>
                    </a:lnTo>
                    <a:lnTo>
                      <a:pt x="54" y="167"/>
                    </a:lnTo>
                    <a:lnTo>
                      <a:pt x="54" y="165"/>
                    </a:lnTo>
                    <a:lnTo>
                      <a:pt x="54" y="165"/>
                    </a:lnTo>
                    <a:lnTo>
                      <a:pt x="54" y="163"/>
                    </a:lnTo>
                    <a:lnTo>
                      <a:pt x="55" y="163"/>
                    </a:lnTo>
                    <a:lnTo>
                      <a:pt x="55" y="161"/>
                    </a:lnTo>
                    <a:lnTo>
                      <a:pt x="56" y="161"/>
                    </a:lnTo>
                    <a:lnTo>
                      <a:pt x="56" y="158"/>
                    </a:lnTo>
                    <a:lnTo>
                      <a:pt x="57" y="159"/>
                    </a:lnTo>
                    <a:lnTo>
                      <a:pt x="57" y="157"/>
                    </a:lnTo>
                    <a:lnTo>
                      <a:pt x="57" y="157"/>
                    </a:lnTo>
                    <a:lnTo>
                      <a:pt x="57" y="153"/>
                    </a:lnTo>
                    <a:lnTo>
                      <a:pt x="58" y="154"/>
                    </a:lnTo>
                    <a:lnTo>
                      <a:pt x="58" y="150"/>
                    </a:lnTo>
                    <a:lnTo>
                      <a:pt x="59" y="151"/>
                    </a:lnTo>
                    <a:lnTo>
                      <a:pt x="59" y="147"/>
                    </a:lnTo>
                    <a:lnTo>
                      <a:pt x="59" y="147"/>
                    </a:lnTo>
                    <a:lnTo>
                      <a:pt x="59" y="142"/>
                    </a:lnTo>
                    <a:lnTo>
                      <a:pt x="60" y="142"/>
                    </a:lnTo>
                    <a:lnTo>
                      <a:pt x="60" y="136"/>
                    </a:lnTo>
                    <a:lnTo>
                      <a:pt x="61" y="135"/>
                    </a:lnTo>
                    <a:lnTo>
                      <a:pt x="61" y="111"/>
                    </a:lnTo>
                    <a:lnTo>
                      <a:pt x="62" y="106"/>
                    </a:lnTo>
                    <a:lnTo>
                      <a:pt x="62" y="36"/>
                    </a:lnTo>
                    <a:lnTo>
                      <a:pt x="62" y="30"/>
                    </a:lnTo>
                    <a:lnTo>
                      <a:pt x="62" y="4"/>
                    </a:lnTo>
                    <a:lnTo>
                      <a:pt x="63" y="4"/>
                    </a:lnTo>
                    <a:lnTo>
                      <a:pt x="63" y="26"/>
                    </a:lnTo>
                    <a:lnTo>
                      <a:pt x="64" y="28"/>
                    </a:lnTo>
                    <a:lnTo>
                      <a:pt x="64" y="66"/>
                    </a:lnTo>
                    <a:lnTo>
                      <a:pt x="64" y="68"/>
                    </a:lnTo>
                    <a:lnTo>
                      <a:pt x="64" y="109"/>
                    </a:lnTo>
                    <a:lnTo>
                      <a:pt x="65" y="111"/>
                    </a:lnTo>
                    <a:lnTo>
                      <a:pt x="65" y="141"/>
                    </a:lnTo>
                    <a:lnTo>
                      <a:pt x="66" y="142"/>
                    </a:lnTo>
                    <a:lnTo>
                      <a:pt x="66" y="162"/>
                    </a:lnTo>
                    <a:lnTo>
                      <a:pt x="67" y="162"/>
                    </a:lnTo>
                    <a:lnTo>
                      <a:pt x="67" y="172"/>
                    </a:lnTo>
                    <a:lnTo>
                      <a:pt x="67" y="173"/>
                    </a:lnTo>
                    <a:lnTo>
                      <a:pt x="67" y="179"/>
                    </a:lnTo>
                    <a:lnTo>
                      <a:pt x="68" y="179"/>
                    </a:lnTo>
                    <a:lnTo>
                      <a:pt x="68" y="181"/>
                    </a:lnTo>
                    <a:lnTo>
                      <a:pt x="69" y="180"/>
                    </a:lnTo>
                    <a:lnTo>
                      <a:pt x="69" y="182"/>
                    </a:lnTo>
                    <a:lnTo>
                      <a:pt x="69" y="182"/>
                    </a:lnTo>
                    <a:lnTo>
                      <a:pt x="69" y="183"/>
                    </a:lnTo>
                    <a:lnTo>
                      <a:pt x="70" y="183"/>
                    </a:lnTo>
                    <a:lnTo>
                      <a:pt x="70" y="182"/>
                    </a:lnTo>
                    <a:lnTo>
                      <a:pt x="71" y="183"/>
                    </a:lnTo>
                    <a:lnTo>
                      <a:pt x="71" y="182"/>
                    </a:lnTo>
                    <a:lnTo>
                      <a:pt x="72" y="182"/>
                    </a:lnTo>
                    <a:lnTo>
                      <a:pt x="72" y="181"/>
                    </a:lnTo>
                    <a:lnTo>
                      <a:pt x="72" y="181"/>
                    </a:lnTo>
                    <a:lnTo>
                      <a:pt x="72" y="179"/>
                    </a:lnTo>
                    <a:lnTo>
                      <a:pt x="73" y="179"/>
                    </a:lnTo>
                    <a:lnTo>
                      <a:pt x="73" y="178"/>
                    </a:lnTo>
                    <a:lnTo>
                      <a:pt x="74" y="178"/>
                    </a:lnTo>
                    <a:lnTo>
                      <a:pt x="74" y="177"/>
                    </a:lnTo>
                    <a:lnTo>
                      <a:pt x="74" y="177"/>
                    </a:lnTo>
                    <a:lnTo>
                      <a:pt x="74" y="175"/>
                    </a:lnTo>
                    <a:lnTo>
                      <a:pt x="75" y="176"/>
                    </a:lnTo>
                    <a:lnTo>
                      <a:pt x="75" y="174"/>
                    </a:lnTo>
                    <a:lnTo>
                      <a:pt x="76" y="174"/>
                    </a:lnTo>
                    <a:lnTo>
                      <a:pt x="76" y="172"/>
                    </a:lnTo>
                    <a:lnTo>
                      <a:pt x="77" y="172"/>
                    </a:lnTo>
                    <a:lnTo>
                      <a:pt x="77" y="170"/>
                    </a:lnTo>
                    <a:lnTo>
                      <a:pt x="77" y="171"/>
                    </a:lnTo>
                    <a:lnTo>
                      <a:pt x="77" y="169"/>
                    </a:lnTo>
                    <a:lnTo>
                      <a:pt x="78" y="169"/>
                    </a:lnTo>
                    <a:lnTo>
                      <a:pt x="78" y="167"/>
                    </a:lnTo>
                    <a:lnTo>
                      <a:pt x="79" y="167"/>
                    </a:lnTo>
                    <a:lnTo>
                      <a:pt x="79" y="166"/>
                    </a:lnTo>
                    <a:lnTo>
                      <a:pt x="79" y="166"/>
                    </a:lnTo>
                    <a:lnTo>
                      <a:pt x="79" y="164"/>
                    </a:lnTo>
                    <a:lnTo>
                      <a:pt x="80" y="164"/>
                    </a:lnTo>
                    <a:lnTo>
                      <a:pt x="80" y="162"/>
                    </a:lnTo>
                    <a:lnTo>
                      <a:pt x="81" y="162"/>
                    </a:lnTo>
                    <a:lnTo>
                      <a:pt x="81" y="159"/>
                    </a:lnTo>
                    <a:lnTo>
                      <a:pt x="82" y="159"/>
                    </a:lnTo>
                    <a:lnTo>
                      <a:pt x="82" y="158"/>
                    </a:lnTo>
                    <a:lnTo>
                      <a:pt x="82" y="158"/>
                    </a:lnTo>
                    <a:lnTo>
                      <a:pt x="82" y="155"/>
                    </a:lnTo>
                    <a:lnTo>
                      <a:pt x="83" y="155"/>
                    </a:lnTo>
                    <a:lnTo>
                      <a:pt x="83" y="152"/>
                    </a:lnTo>
                    <a:lnTo>
                      <a:pt x="84" y="152"/>
                    </a:lnTo>
                    <a:lnTo>
                      <a:pt x="84" y="149"/>
                    </a:lnTo>
                    <a:lnTo>
                      <a:pt x="84" y="149"/>
                    </a:lnTo>
                    <a:lnTo>
                      <a:pt x="84" y="144"/>
                    </a:lnTo>
                    <a:lnTo>
                      <a:pt x="85" y="144"/>
                    </a:lnTo>
                    <a:lnTo>
                      <a:pt x="85" y="134"/>
                    </a:lnTo>
                    <a:lnTo>
                      <a:pt x="86" y="132"/>
                    </a:lnTo>
                    <a:lnTo>
                      <a:pt x="86" y="75"/>
                    </a:lnTo>
                    <a:lnTo>
                      <a:pt x="87" y="70"/>
                    </a:lnTo>
                    <a:lnTo>
                      <a:pt x="87" y="12"/>
                    </a:lnTo>
                    <a:lnTo>
                      <a:pt x="87" y="9"/>
                    </a:lnTo>
                    <a:lnTo>
                      <a:pt x="87" y="4"/>
                    </a:lnTo>
                    <a:lnTo>
                      <a:pt x="88" y="10"/>
                    </a:lnTo>
                    <a:lnTo>
                      <a:pt x="88" y="38"/>
                    </a:lnTo>
                    <a:lnTo>
                      <a:pt x="89" y="41"/>
                    </a:lnTo>
                    <a:lnTo>
                      <a:pt x="89" y="81"/>
                    </a:lnTo>
                    <a:lnTo>
                      <a:pt x="89" y="84"/>
                    </a:lnTo>
                    <a:lnTo>
                      <a:pt x="89" y="119"/>
                    </a:lnTo>
                    <a:lnTo>
                      <a:pt x="90" y="122"/>
                    </a:lnTo>
                    <a:lnTo>
                      <a:pt x="90" y="149"/>
                    </a:lnTo>
                    <a:lnTo>
                      <a:pt x="91" y="152"/>
                    </a:lnTo>
                    <a:lnTo>
                      <a:pt x="91" y="166"/>
                    </a:lnTo>
                    <a:lnTo>
                      <a:pt x="92" y="166"/>
                    </a:lnTo>
                    <a:lnTo>
                      <a:pt x="92" y="174"/>
                    </a:lnTo>
                    <a:lnTo>
                      <a:pt x="92" y="176"/>
                    </a:lnTo>
                    <a:lnTo>
                      <a:pt x="92" y="180"/>
                    </a:lnTo>
                    <a:lnTo>
                      <a:pt x="93" y="180"/>
                    </a:lnTo>
                    <a:lnTo>
                      <a:pt x="93" y="183"/>
                    </a:lnTo>
                    <a:lnTo>
                      <a:pt x="94" y="182"/>
                    </a:lnTo>
                    <a:lnTo>
                      <a:pt x="94" y="185"/>
                    </a:lnTo>
                    <a:lnTo>
                      <a:pt x="94" y="185"/>
                    </a:lnTo>
                    <a:lnTo>
                      <a:pt x="94" y="184"/>
                    </a:lnTo>
                    <a:lnTo>
                      <a:pt x="95" y="184"/>
                    </a:lnTo>
                    <a:lnTo>
                      <a:pt x="95" y="185"/>
                    </a:lnTo>
                    <a:lnTo>
                      <a:pt x="96" y="185"/>
                    </a:lnTo>
                    <a:lnTo>
                      <a:pt x="96" y="184"/>
                    </a:lnTo>
                    <a:lnTo>
                      <a:pt x="97" y="184"/>
                    </a:lnTo>
                    <a:lnTo>
                      <a:pt x="97" y="182"/>
                    </a:lnTo>
                    <a:lnTo>
                      <a:pt x="97" y="182"/>
                    </a:lnTo>
                    <a:lnTo>
                      <a:pt x="97" y="180"/>
                    </a:lnTo>
                    <a:lnTo>
                      <a:pt x="98" y="181"/>
                    </a:lnTo>
                    <a:lnTo>
                      <a:pt x="98" y="179"/>
                    </a:lnTo>
                    <a:lnTo>
                      <a:pt x="99" y="179"/>
                    </a:lnTo>
                    <a:lnTo>
                      <a:pt x="99" y="178"/>
                    </a:lnTo>
                    <a:lnTo>
                      <a:pt x="99" y="178"/>
                    </a:lnTo>
                    <a:lnTo>
                      <a:pt x="99" y="177"/>
                    </a:lnTo>
                    <a:lnTo>
                      <a:pt x="100" y="177"/>
                    </a:lnTo>
                    <a:lnTo>
                      <a:pt x="100" y="175"/>
                    </a:lnTo>
                    <a:lnTo>
                      <a:pt x="101" y="175"/>
                    </a:lnTo>
                    <a:lnTo>
                      <a:pt x="101" y="172"/>
                    </a:lnTo>
                    <a:lnTo>
                      <a:pt x="102" y="173"/>
                    </a:lnTo>
                    <a:lnTo>
                      <a:pt x="102" y="170"/>
                    </a:lnTo>
                    <a:lnTo>
                      <a:pt x="102" y="171"/>
                    </a:lnTo>
                    <a:lnTo>
                      <a:pt x="102" y="169"/>
                    </a:lnTo>
                    <a:lnTo>
                      <a:pt x="103" y="169"/>
                    </a:lnTo>
                    <a:lnTo>
                      <a:pt x="103" y="167"/>
                    </a:lnTo>
                    <a:lnTo>
                      <a:pt x="104" y="167"/>
                    </a:lnTo>
                    <a:lnTo>
                      <a:pt x="104" y="164"/>
                    </a:lnTo>
                    <a:lnTo>
                      <a:pt x="105" y="165"/>
                    </a:lnTo>
                    <a:lnTo>
                      <a:pt x="105" y="163"/>
                    </a:lnTo>
                    <a:lnTo>
                      <a:pt x="105" y="163"/>
                    </a:lnTo>
                    <a:lnTo>
                      <a:pt x="105" y="161"/>
                    </a:lnTo>
                    <a:lnTo>
                      <a:pt x="106" y="162"/>
                    </a:lnTo>
                    <a:lnTo>
                      <a:pt x="106" y="158"/>
                    </a:lnTo>
                    <a:lnTo>
                      <a:pt x="107" y="159"/>
                    </a:lnTo>
                    <a:lnTo>
                      <a:pt x="107" y="157"/>
                    </a:lnTo>
                    <a:lnTo>
                      <a:pt x="107" y="157"/>
                    </a:lnTo>
                    <a:lnTo>
                      <a:pt x="107" y="153"/>
                    </a:lnTo>
                    <a:lnTo>
                      <a:pt x="108" y="153"/>
                    </a:lnTo>
                    <a:lnTo>
                      <a:pt x="108" y="149"/>
                    </a:lnTo>
                    <a:lnTo>
                      <a:pt x="109" y="149"/>
                    </a:lnTo>
                    <a:lnTo>
                      <a:pt x="109" y="147"/>
                    </a:lnTo>
                    <a:lnTo>
                      <a:pt x="110" y="147"/>
                    </a:lnTo>
                    <a:lnTo>
                      <a:pt x="110" y="143"/>
                    </a:lnTo>
                    <a:lnTo>
                      <a:pt x="110" y="143"/>
                    </a:lnTo>
                    <a:lnTo>
                      <a:pt x="110" y="137"/>
                    </a:lnTo>
                    <a:lnTo>
                      <a:pt x="111" y="137"/>
                    </a:lnTo>
                    <a:lnTo>
                      <a:pt x="111" y="107"/>
                    </a:lnTo>
                    <a:lnTo>
                      <a:pt x="112" y="101"/>
                    </a:lnTo>
                    <a:lnTo>
                      <a:pt x="112" y="38"/>
                    </a:lnTo>
                    <a:lnTo>
                      <a:pt x="112" y="34"/>
                    </a:lnTo>
                    <a:lnTo>
                      <a:pt x="112" y="4"/>
                    </a:lnTo>
                    <a:lnTo>
                      <a:pt x="113" y="4"/>
                    </a:lnTo>
                    <a:lnTo>
                      <a:pt x="113" y="23"/>
                    </a:lnTo>
                    <a:lnTo>
                      <a:pt x="114" y="25"/>
                    </a:lnTo>
                    <a:lnTo>
                      <a:pt x="114" y="61"/>
                    </a:lnTo>
                    <a:lnTo>
                      <a:pt x="115" y="64"/>
                    </a:lnTo>
                    <a:lnTo>
                      <a:pt x="115" y="101"/>
                    </a:lnTo>
                    <a:lnTo>
                      <a:pt x="115" y="103"/>
                    </a:lnTo>
                    <a:lnTo>
                      <a:pt x="115" y="137"/>
                    </a:lnTo>
                    <a:lnTo>
                      <a:pt x="116" y="139"/>
                    </a:lnTo>
                    <a:lnTo>
                      <a:pt x="116" y="158"/>
                    </a:lnTo>
                    <a:lnTo>
                      <a:pt x="117" y="159"/>
                    </a:lnTo>
                    <a:lnTo>
                      <a:pt x="117" y="171"/>
                    </a:lnTo>
                    <a:lnTo>
                      <a:pt x="117" y="172"/>
                    </a:lnTo>
                    <a:lnTo>
                      <a:pt x="117" y="178"/>
                    </a:lnTo>
                    <a:lnTo>
                      <a:pt x="118" y="179"/>
                    </a:lnTo>
                    <a:lnTo>
                      <a:pt x="118" y="183"/>
                    </a:lnTo>
                    <a:lnTo>
                      <a:pt x="119" y="182"/>
                    </a:lnTo>
                    <a:lnTo>
                      <a:pt x="119" y="185"/>
                    </a:lnTo>
                    <a:lnTo>
                      <a:pt x="120" y="185"/>
                    </a:lnTo>
                    <a:lnTo>
                      <a:pt x="120" y="184"/>
                    </a:lnTo>
                    <a:lnTo>
                      <a:pt x="120" y="184"/>
                    </a:lnTo>
                    <a:lnTo>
                      <a:pt x="120" y="185"/>
                    </a:lnTo>
                    <a:lnTo>
                      <a:pt x="121" y="184"/>
                    </a:lnTo>
                    <a:lnTo>
                      <a:pt x="121" y="182"/>
                    </a:lnTo>
                    <a:lnTo>
                      <a:pt x="122" y="183"/>
                    </a:lnTo>
                    <a:lnTo>
                      <a:pt x="122" y="182"/>
                    </a:lnTo>
                    <a:lnTo>
                      <a:pt x="122" y="182"/>
                    </a:lnTo>
                    <a:lnTo>
                      <a:pt x="122" y="180"/>
                    </a:lnTo>
                    <a:lnTo>
                      <a:pt x="123" y="180"/>
                    </a:lnTo>
                    <a:lnTo>
                      <a:pt x="123" y="179"/>
                    </a:lnTo>
                    <a:lnTo>
                      <a:pt x="124" y="179"/>
                    </a:lnTo>
                    <a:lnTo>
                      <a:pt x="124" y="177"/>
                    </a:lnTo>
                    <a:lnTo>
                      <a:pt x="125" y="177"/>
                    </a:lnTo>
                    <a:lnTo>
                      <a:pt x="125" y="176"/>
                    </a:lnTo>
                    <a:lnTo>
                      <a:pt x="125" y="177"/>
                    </a:lnTo>
                    <a:lnTo>
                      <a:pt x="125" y="174"/>
                    </a:lnTo>
                    <a:lnTo>
                      <a:pt x="126" y="175"/>
                    </a:lnTo>
                    <a:lnTo>
                      <a:pt x="126" y="173"/>
                    </a:lnTo>
                    <a:lnTo>
                      <a:pt x="127" y="174"/>
                    </a:lnTo>
                    <a:lnTo>
                      <a:pt x="127" y="172"/>
                    </a:lnTo>
                    <a:lnTo>
                      <a:pt x="127" y="172"/>
                    </a:lnTo>
                    <a:lnTo>
                      <a:pt x="127" y="170"/>
                    </a:lnTo>
                    <a:lnTo>
                      <a:pt x="128" y="170"/>
                    </a:lnTo>
                    <a:lnTo>
                      <a:pt x="128" y="169"/>
                    </a:lnTo>
                    <a:lnTo>
                      <a:pt x="129" y="169"/>
                    </a:lnTo>
                    <a:lnTo>
                      <a:pt x="129" y="167"/>
                    </a:lnTo>
                    <a:lnTo>
                      <a:pt x="130" y="167"/>
                    </a:lnTo>
                    <a:lnTo>
                      <a:pt x="130" y="164"/>
                    </a:lnTo>
                    <a:lnTo>
                      <a:pt x="130" y="164"/>
                    </a:lnTo>
                    <a:lnTo>
                      <a:pt x="130" y="162"/>
                    </a:lnTo>
                    <a:lnTo>
                      <a:pt x="131" y="162"/>
                    </a:lnTo>
                    <a:lnTo>
                      <a:pt x="131" y="161"/>
                    </a:lnTo>
                    <a:lnTo>
                      <a:pt x="132" y="161"/>
                    </a:lnTo>
                    <a:lnTo>
                      <a:pt x="132" y="158"/>
                    </a:lnTo>
                    <a:lnTo>
                      <a:pt x="132" y="158"/>
                    </a:lnTo>
                    <a:lnTo>
                      <a:pt x="132" y="156"/>
                    </a:lnTo>
                    <a:lnTo>
                      <a:pt x="133" y="157"/>
                    </a:lnTo>
                    <a:lnTo>
                      <a:pt x="133" y="154"/>
                    </a:lnTo>
                    <a:lnTo>
                      <a:pt x="134" y="154"/>
                    </a:lnTo>
                    <a:lnTo>
                      <a:pt x="134" y="151"/>
                    </a:lnTo>
                    <a:lnTo>
                      <a:pt x="135" y="152"/>
                    </a:lnTo>
                    <a:lnTo>
                      <a:pt x="135" y="148"/>
                    </a:lnTo>
                    <a:lnTo>
                      <a:pt x="135" y="148"/>
                    </a:lnTo>
                    <a:lnTo>
                      <a:pt x="135" y="144"/>
                    </a:lnTo>
                    <a:lnTo>
                      <a:pt x="136" y="144"/>
                    </a:lnTo>
                    <a:lnTo>
                      <a:pt x="136" y="138"/>
                    </a:lnTo>
                    <a:lnTo>
                      <a:pt x="137" y="138"/>
                    </a:lnTo>
                    <a:lnTo>
                      <a:pt x="137" y="127"/>
                    </a:lnTo>
                    <a:lnTo>
                      <a:pt x="137" y="124"/>
                    </a:lnTo>
                    <a:lnTo>
                      <a:pt x="137" y="62"/>
                    </a:lnTo>
                    <a:lnTo>
                      <a:pt x="138" y="56"/>
                    </a:lnTo>
                    <a:lnTo>
                      <a:pt x="138" y="9"/>
                    </a:lnTo>
                    <a:lnTo>
                      <a:pt x="139" y="12"/>
                    </a:lnTo>
                    <a:lnTo>
                      <a:pt x="139" y="3"/>
                    </a:lnTo>
                    <a:lnTo>
                      <a:pt x="140" y="15"/>
                    </a:lnTo>
                    <a:lnTo>
                      <a:pt x="140" y="62"/>
                    </a:lnTo>
                    <a:lnTo>
                      <a:pt x="140" y="65"/>
                    </a:lnTo>
                    <a:lnTo>
                      <a:pt x="140" y="111"/>
                    </a:lnTo>
                    <a:lnTo>
                      <a:pt x="141" y="115"/>
                    </a:lnTo>
                    <a:lnTo>
                      <a:pt x="141" y="155"/>
                    </a:lnTo>
                    <a:lnTo>
                      <a:pt x="142" y="158"/>
                    </a:lnTo>
                    <a:lnTo>
                      <a:pt x="142" y="182"/>
                    </a:lnTo>
                    <a:lnTo>
                      <a:pt x="142" y="183"/>
                    </a:lnTo>
                    <a:lnTo>
                      <a:pt x="142" y="199"/>
                    </a:lnTo>
                    <a:lnTo>
                      <a:pt x="143" y="200"/>
                    </a:lnTo>
                    <a:lnTo>
                      <a:pt x="143" y="210"/>
                    </a:lnTo>
                    <a:lnTo>
                      <a:pt x="144" y="210"/>
                    </a:lnTo>
                    <a:lnTo>
                      <a:pt x="144" y="219"/>
                    </a:lnTo>
                    <a:lnTo>
                      <a:pt x="145" y="220"/>
                    </a:lnTo>
                    <a:lnTo>
                      <a:pt x="145" y="225"/>
                    </a:lnTo>
                    <a:lnTo>
                      <a:pt x="145" y="226"/>
                    </a:lnTo>
                    <a:lnTo>
                      <a:pt x="145" y="232"/>
                    </a:lnTo>
                    <a:lnTo>
                      <a:pt x="146" y="233"/>
                    </a:lnTo>
                    <a:lnTo>
                      <a:pt x="146" y="237"/>
                    </a:lnTo>
                    <a:lnTo>
                      <a:pt x="147" y="238"/>
                    </a:lnTo>
                    <a:lnTo>
                      <a:pt x="147" y="242"/>
                    </a:lnTo>
                    <a:lnTo>
                      <a:pt x="147" y="241"/>
                    </a:lnTo>
                    <a:lnTo>
                      <a:pt x="147" y="245"/>
                    </a:lnTo>
                    <a:lnTo>
                      <a:pt x="148" y="245"/>
                    </a:lnTo>
                    <a:lnTo>
                      <a:pt x="148" y="250"/>
                    </a:lnTo>
                    <a:lnTo>
                      <a:pt x="149" y="249"/>
                    </a:lnTo>
                    <a:lnTo>
                      <a:pt x="149" y="253"/>
                    </a:lnTo>
                    <a:lnTo>
                      <a:pt x="150" y="253"/>
                    </a:lnTo>
                    <a:lnTo>
                      <a:pt x="150" y="256"/>
                    </a:lnTo>
                    <a:lnTo>
                      <a:pt x="150" y="256"/>
                    </a:lnTo>
                    <a:lnTo>
                      <a:pt x="150" y="259"/>
                    </a:lnTo>
                    <a:lnTo>
                      <a:pt x="151" y="259"/>
                    </a:lnTo>
                    <a:lnTo>
                      <a:pt x="151" y="262"/>
                    </a:lnTo>
                    <a:lnTo>
                      <a:pt x="152" y="262"/>
                    </a:lnTo>
                    <a:lnTo>
                      <a:pt x="152" y="265"/>
                    </a:lnTo>
                    <a:lnTo>
                      <a:pt x="152" y="264"/>
                    </a:lnTo>
                    <a:lnTo>
                      <a:pt x="152" y="267"/>
                    </a:lnTo>
                    <a:lnTo>
                      <a:pt x="153" y="267"/>
                    </a:lnTo>
                    <a:lnTo>
                      <a:pt x="153" y="269"/>
                    </a:lnTo>
                    <a:lnTo>
                      <a:pt x="154" y="269"/>
                    </a:lnTo>
                    <a:lnTo>
                      <a:pt x="154" y="268"/>
                    </a:lnTo>
                    <a:lnTo>
                      <a:pt x="155" y="268"/>
                    </a:lnTo>
                    <a:lnTo>
                      <a:pt x="155" y="270"/>
                    </a:lnTo>
                    <a:lnTo>
                      <a:pt x="155" y="269"/>
                    </a:lnTo>
                    <a:lnTo>
                      <a:pt x="155" y="271"/>
                    </a:lnTo>
                    <a:lnTo>
                      <a:pt x="156" y="272"/>
                    </a:lnTo>
                    <a:lnTo>
                      <a:pt x="156" y="270"/>
                    </a:lnTo>
                    <a:lnTo>
                      <a:pt x="157" y="272"/>
                    </a:lnTo>
                    <a:lnTo>
                      <a:pt x="157" y="274"/>
                    </a:lnTo>
                    <a:lnTo>
                      <a:pt x="158" y="274"/>
                    </a:lnTo>
                    <a:lnTo>
                      <a:pt x="158" y="275"/>
                    </a:lnTo>
                    <a:lnTo>
                      <a:pt x="158" y="275"/>
                    </a:lnTo>
                    <a:lnTo>
                      <a:pt x="158" y="277"/>
                    </a:lnTo>
                    <a:lnTo>
                      <a:pt x="159" y="276"/>
                    </a:lnTo>
                    <a:lnTo>
                      <a:pt x="159" y="279"/>
                    </a:lnTo>
                    <a:lnTo>
                      <a:pt x="160" y="280"/>
                    </a:lnTo>
                    <a:lnTo>
                      <a:pt x="160" y="278"/>
                    </a:lnTo>
                    <a:lnTo>
                      <a:pt x="160" y="279"/>
                    </a:lnTo>
                    <a:lnTo>
                      <a:pt x="160" y="281"/>
                    </a:lnTo>
                    <a:lnTo>
                      <a:pt x="161" y="282"/>
                    </a:lnTo>
                    <a:lnTo>
                      <a:pt x="161" y="281"/>
                    </a:lnTo>
                    <a:lnTo>
                      <a:pt x="162" y="282"/>
                    </a:lnTo>
                    <a:lnTo>
                      <a:pt x="162" y="283"/>
                    </a:lnTo>
                    <a:lnTo>
                      <a:pt x="163" y="283"/>
                    </a:lnTo>
                    <a:lnTo>
                      <a:pt x="163" y="285"/>
                    </a:lnTo>
                    <a:lnTo>
                      <a:pt x="163" y="286"/>
                    </a:lnTo>
                    <a:lnTo>
                      <a:pt x="163" y="284"/>
                    </a:lnTo>
                    <a:lnTo>
                      <a:pt x="164" y="285"/>
                    </a:lnTo>
                    <a:lnTo>
                      <a:pt x="164" y="286"/>
                    </a:lnTo>
                    <a:lnTo>
                      <a:pt x="165" y="286"/>
                    </a:lnTo>
                    <a:lnTo>
                      <a:pt x="165" y="288"/>
                    </a:lnTo>
                    <a:lnTo>
                      <a:pt x="165" y="288"/>
                    </a:lnTo>
                    <a:lnTo>
                      <a:pt x="165" y="287"/>
                    </a:lnTo>
                    <a:lnTo>
                      <a:pt x="166" y="287"/>
                    </a:lnTo>
                    <a:lnTo>
                      <a:pt x="166" y="288"/>
                    </a:lnTo>
                    <a:lnTo>
                      <a:pt x="167" y="289"/>
                    </a:lnTo>
                    <a:lnTo>
                      <a:pt x="167" y="288"/>
                    </a:lnTo>
                    <a:lnTo>
                      <a:pt x="168" y="289"/>
                    </a:lnTo>
                    <a:lnTo>
                      <a:pt x="168" y="290"/>
                    </a:lnTo>
                    <a:lnTo>
                      <a:pt x="168" y="291"/>
                    </a:lnTo>
                    <a:lnTo>
                      <a:pt x="168" y="289"/>
                    </a:lnTo>
                    <a:lnTo>
                      <a:pt x="169" y="290"/>
                    </a:lnTo>
                    <a:lnTo>
                      <a:pt x="169" y="291"/>
                    </a:lnTo>
                    <a:lnTo>
                      <a:pt x="170" y="291"/>
                    </a:lnTo>
                    <a:lnTo>
                      <a:pt x="170" y="291"/>
                    </a:lnTo>
                    <a:lnTo>
                      <a:pt x="170" y="292"/>
                    </a:lnTo>
                    <a:lnTo>
                      <a:pt x="170" y="291"/>
                    </a:lnTo>
                    <a:lnTo>
                      <a:pt x="171" y="291"/>
                    </a:lnTo>
                    <a:lnTo>
                      <a:pt x="171" y="293"/>
                    </a:lnTo>
                    <a:lnTo>
                      <a:pt x="172" y="293"/>
                    </a:lnTo>
                    <a:lnTo>
                      <a:pt x="172" y="291"/>
                    </a:lnTo>
                    <a:lnTo>
                      <a:pt x="173" y="292"/>
                    </a:lnTo>
                    <a:lnTo>
                      <a:pt x="173" y="293"/>
                    </a:lnTo>
                    <a:lnTo>
                      <a:pt x="173" y="293"/>
                    </a:lnTo>
                    <a:lnTo>
                      <a:pt x="173" y="293"/>
                    </a:lnTo>
                    <a:lnTo>
                      <a:pt x="174" y="293"/>
                    </a:lnTo>
                    <a:lnTo>
                      <a:pt x="174" y="293"/>
                    </a:lnTo>
                    <a:lnTo>
                      <a:pt x="175" y="294"/>
                    </a:lnTo>
                    <a:lnTo>
                      <a:pt x="175" y="293"/>
                    </a:lnTo>
                    <a:lnTo>
                      <a:pt x="175" y="293"/>
                    </a:lnTo>
                    <a:lnTo>
                      <a:pt x="175" y="295"/>
                    </a:lnTo>
                    <a:lnTo>
                      <a:pt x="176" y="295"/>
                    </a:lnTo>
                    <a:lnTo>
                      <a:pt x="176" y="294"/>
                    </a:lnTo>
                    <a:lnTo>
                      <a:pt x="177" y="294"/>
                    </a:lnTo>
                    <a:lnTo>
                      <a:pt x="177" y="296"/>
                    </a:lnTo>
                    <a:lnTo>
                      <a:pt x="178" y="296"/>
                    </a:lnTo>
                    <a:lnTo>
                      <a:pt x="178" y="295"/>
                    </a:lnTo>
                    <a:lnTo>
                      <a:pt x="178" y="295"/>
                    </a:lnTo>
                    <a:lnTo>
                      <a:pt x="178" y="296"/>
                    </a:lnTo>
                    <a:lnTo>
                      <a:pt x="179" y="296"/>
                    </a:lnTo>
                    <a:lnTo>
                      <a:pt x="179" y="296"/>
                    </a:lnTo>
                    <a:lnTo>
                      <a:pt x="180" y="296"/>
                    </a:lnTo>
                    <a:lnTo>
                      <a:pt x="180" y="297"/>
                    </a:lnTo>
                    <a:lnTo>
                      <a:pt x="180" y="297"/>
                    </a:lnTo>
                    <a:lnTo>
                      <a:pt x="180" y="296"/>
                    </a:lnTo>
                    <a:lnTo>
                      <a:pt x="181" y="296"/>
                    </a:lnTo>
                    <a:lnTo>
                      <a:pt x="181" y="298"/>
                    </a:lnTo>
                    <a:lnTo>
                      <a:pt x="182" y="298"/>
                    </a:lnTo>
                    <a:lnTo>
                      <a:pt x="182" y="296"/>
                    </a:lnTo>
                    <a:lnTo>
                      <a:pt x="183" y="296"/>
                    </a:lnTo>
                    <a:lnTo>
                      <a:pt x="183" y="298"/>
                    </a:lnTo>
                    <a:lnTo>
                      <a:pt x="183" y="298"/>
                    </a:lnTo>
                    <a:lnTo>
                      <a:pt x="183" y="297"/>
                    </a:lnTo>
                    <a:lnTo>
                      <a:pt x="184" y="298"/>
                    </a:lnTo>
                    <a:lnTo>
                      <a:pt x="184" y="296"/>
                    </a:lnTo>
                    <a:lnTo>
                      <a:pt x="185" y="297"/>
                    </a:lnTo>
                    <a:lnTo>
                      <a:pt x="185" y="298"/>
                    </a:lnTo>
                    <a:lnTo>
                      <a:pt x="185" y="298"/>
                    </a:lnTo>
                    <a:lnTo>
                      <a:pt x="185" y="297"/>
                    </a:lnTo>
                    <a:lnTo>
                      <a:pt x="186" y="297"/>
                    </a:lnTo>
                    <a:lnTo>
                      <a:pt x="186" y="298"/>
                    </a:lnTo>
                    <a:lnTo>
                      <a:pt x="187" y="298"/>
                    </a:lnTo>
                    <a:lnTo>
                      <a:pt x="187" y="297"/>
                    </a:lnTo>
                    <a:lnTo>
                      <a:pt x="188" y="298"/>
                    </a:lnTo>
                    <a:lnTo>
                      <a:pt x="188" y="298"/>
                    </a:lnTo>
                    <a:lnTo>
                      <a:pt x="188" y="298"/>
                    </a:lnTo>
                    <a:lnTo>
                      <a:pt x="188" y="298"/>
                    </a:lnTo>
                    <a:lnTo>
                      <a:pt x="189" y="298"/>
                    </a:lnTo>
                    <a:lnTo>
                      <a:pt x="189" y="298"/>
                    </a:lnTo>
                    <a:lnTo>
                      <a:pt x="190" y="299"/>
                    </a:lnTo>
                    <a:lnTo>
                      <a:pt x="190" y="298"/>
                    </a:lnTo>
                    <a:lnTo>
                      <a:pt x="190" y="298"/>
                    </a:lnTo>
                    <a:lnTo>
                      <a:pt x="190" y="299"/>
                    </a:lnTo>
                    <a:lnTo>
                      <a:pt x="191" y="299"/>
                    </a:lnTo>
                    <a:lnTo>
                      <a:pt x="191" y="298"/>
                    </a:lnTo>
                    <a:lnTo>
                      <a:pt x="192" y="298"/>
                    </a:lnTo>
                    <a:lnTo>
                      <a:pt x="192" y="300"/>
                    </a:lnTo>
                    <a:lnTo>
                      <a:pt x="193" y="300"/>
                    </a:lnTo>
                    <a:lnTo>
                      <a:pt x="193" y="298"/>
                    </a:lnTo>
                    <a:lnTo>
                      <a:pt x="193" y="299"/>
                    </a:lnTo>
                    <a:lnTo>
                      <a:pt x="193" y="301"/>
                    </a:lnTo>
                    <a:lnTo>
                      <a:pt x="194" y="301"/>
                    </a:lnTo>
                    <a:lnTo>
                      <a:pt x="194" y="299"/>
                    </a:lnTo>
                    <a:lnTo>
                      <a:pt x="195" y="299"/>
                    </a:lnTo>
                    <a:lnTo>
                      <a:pt x="195" y="301"/>
                    </a:lnTo>
                    <a:lnTo>
                      <a:pt x="195" y="301"/>
                    </a:lnTo>
                    <a:lnTo>
                      <a:pt x="195" y="300"/>
                    </a:lnTo>
                    <a:lnTo>
                      <a:pt x="196" y="300"/>
                    </a:lnTo>
                    <a:lnTo>
                      <a:pt x="196" y="301"/>
                    </a:lnTo>
                    <a:lnTo>
                      <a:pt x="197" y="301"/>
                    </a:lnTo>
                    <a:lnTo>
                      <a:pt x="197" y="300"/>
                    </a:lnTo>
                    <a:lnTo>
                      <a:pt x="198" y="300"/>
                    </a:lnTo>
                    <a:lnTo>
                      <a:pt x="198" y="301"/>
                    </a:lnTo>
                    <a:lnTo>
                      <a:pt x="198" y="301"/>
                    </a:lnTo>
                    <a:lnTo>
                      <a:pt x="198" y="300"/>
                    </a:lnTo>
                    <a:lnTo>
                      <a:pt x="199" y="300"/>
                    </a:lnTo>
                    <a:lnTo>
                      <a:pt x="199" y="301"/>
                    </a:lnTo>
                    <a:lnTo>
                      <a:pt x="200" y="301"/>
                    </a:lnTo>
                    <a:lnTo>
                      <a:pt x="200" y="300"/>
                    </a:lnTo>
                    <a:lnTo>
                      <a:pt x="200" y="301"/>
                    </a:lnTo>
                    <a:lnTo>
                      <a:pt x="200" y="301"/>
                    </a:lnTo>
                    <a:lnTo>
                      <a:pt x="201" y="301"/>
                    </a:lnTo>
                    <a:lnTo>
                      <a:pt x="201" y="301"/>
                    </a:lnTo>
                    <a:lnTo>
                      <a:pt x="202" y="301"/>
                    </a:lnTo>
                    <a:lnTo>
                      <a:pt x="202" y="302"/>
                    </a:lnTo>
                    <a:lnTo>
                      <a:pt x="203" y="301"/>
                    </a:lnTo>
                    <a:lnTo>
                      <a:pt x="203" y="301"/>
                    </a:lnTo>
                    <a:lnTo>
                      <a:pt x="203" y="301"/>
                    </a:lnTo>
                    <a:lnTo>
                      <a:pt x="203" y="302"/>
                    </a:lnTo>
                    <a:lnTo>
                      <a:pt x="204" y="302"/>
                    </a:lnTo>
                    <a:lnTo>
                      <a:pt x="204" y="301"/>
                    </a:lnTo>
                    <a:lnTo>
                      <a:pt x="205" y="301"/>
                    </a:lnTo>
                    <a:lnTo>
                      <a:pt x="205" y="302"/>
                    </a:lnTo>
                    <a:lnTo>
                      <a:pt x="206" y="302"/>
                    </a:lnTo>
                    <a:lnTo>
                      <a:pt x="206" y="301"/>
                    </a:lnTo>
                    <a:lnTo>
                      <a:pt x="206" y="301"/>
                    </a:lnTo>
                    <a:lnTo>
                      <a:pt x="206" y="302"/>
                    </a:lnTo>
                    <a:lnTo>
                      <a:pt x="207" y="302"/>
                    </a:lnTo>
                    <a:lnTo>
                      <a:pt x="207" y="301"/>
                    </a:lnTo>
                    <a:lnTo>
                      <a:pt x="208" y="301"/>
                    </a:lnTo>
                    <a:lnTo>
                      <a:pt x="208" y="303"/>
                    </a:lnTo>
                    <a:lnTo>
                      <a:pt x="208" y="303"/>
                    </a:lnTo>
                    <a:lnTo>
                      <a:pt x="208" y="302"/>
                    </a:lnTo>
                    <a:lnTo>
                      <a:pt x="209" y="302"/>
                    </a:lnTo>
                    <a:lnTo>
                      <a:pt x="209" y="303"/>
                    </a:lnTo>
                    <a:lnTo>
                      <a:pt x="210" y="303"/>
                    </a:lnTo>
                    <a:lnTo>
                      <a:pt x="210" y="302"/>
                    </a:lnTo>
                    <a:lnTo>
                      <a:pt x="211" y="302"/>
                    </a:lnTo>
                    <a:lnTo>
                      <a:pt x="211" y="303"/>
                    </a:lnTo>
                    <a:lnTo>
                      <a:pt x="211" y="303"/>
                    </a:lnTo>
                    <a:lnTo>
                      <a:pt x="211" y="302"/>
                    </a:lnTo>
                    <a:lnTo>
                      <a:pt x="212" y="302"/>
                    </a:lnTo>
                    <a:lnTo>
                      <a:pt x="212" y="303"/>
                    </a:lnTo>
                    <a:lnTo>
                      <a:pt x="213" y="303"/>
                    </a:lnTo>
                    <a:lnTo>
                      <a:pt x="213" y="302"/>
                    </a:lnTo>
                    <a:lnTo>
                      <a:pt x="213" y="302"/>
                    </a:lnTo>
                    <a:lnTo>
                      <a:pt x="213" y="303"/>
                    </a:lnTo>
                    <a:lnTo>
                      <a:pt x="214" y="303"/>
                    </a:lnTo>
                    <a:lnTo>
                      <a:pt x="214" y="302"/>
                    </a:lnTo>
                    <a:lnTo>
                      <a:pt x="215" y="302"/>
                    </a:lnTo>
                    <a:lnTo>
                      <a:pt x="215" y="303"/>
                    </a:lnTo>
                    <a:lnTo>
                      <a:pt x="216" y="303"/>
                    </a:lnTo>
                    <a:lnTo>
                      <a:pt x="216" y="303"/>
                    </a:lnTo>
                    <a:lnTo>
                      <a:pt x="216" y="303"/>
                    </a:lnTo>
                    <a:lnTo>
                      <a:pt x="216" y="302"/>
                    </a:lnTo>
                    <a:lnTo>
                      <a:pt x="217" y="303"/>
                    </a:lnTo>
                    <a:lnTo>
                      <a:pt x="217" y="303"/>
                    </a:lnTo>
                    <a:lnTo>
                      <a:pt x="218" y="303"/>
                    </a:lnTo>
                    <a:lnTo>
                      <a:pt x="218" y="303"/>
                    </a:lnTo>
                    <a:lnTo>
                      <a:pt x="218" y="303"/>
                    </a:lnTo>
                    <a:lnTo>
                      <a:pt x="218" y="302"/>
                    </a:lnTo>
                    <a:lnTo>
                      <a:pt x="219" y="303"/>
                    </a:lnTo>
                    <a:lnTo>
                      <a:pt x="219" y="303"/>
                    </a:lnTo>
                    <a:lnTo>
                      <a:pt x="220" y="303"/>
                    </a:lnTo>
                    <a:lnTo>
                      <a:pt x="220" y="302"/>
                    </a:lnTo>
                    <a:lnTo>
                      <a:pt x="221" y="303"/>
                    </a:lnTo>
                    <a:lnTo>
                      <a:pt x="221" y="303"/>
                    </a:lnTo>
                    <a:lnTo>
                      <a:pt x="221" y="303"/>
                    </a:lnTo>
                    <a:lnTo>
                      <a:pt x="221" y="303"/>
                    </a:lnTo>
                    <a:lnTo>
                      <a:pt x="222" y="303"/>
                    </a:lnTo>
                    <a:lnTo>
                      <a:pt x="222" y="303"/>
                    </a:lnTo>
                    <a:lnTo>
                      <a:pt x="223" y="303"/>
                    </a:lnTo>
                    <a:lnTo>
                      <a:pt x="223" y="303"/>
                    </a:lnTo>
                    <a:lnTo>
                      <a:pt x="223" y="303"/>
                    </a:lnTo>
                    <a:lnTo>
                      <a:pt x="223" y="302"/>
                    </a:lnTo>
                    <a:lnTo>
                      <a:pt x="224" y="302"/>
                    </a:lnTo>
                    <a:lnTo>
                      <a:pt x="224" y="303"/>
                    </a:lnTo>
                    <a:lnTo>
                      <a:pt x="225" y="303"/>
                    </a:lnTo>
                    <a:lnTo>
                      <a:pt x="225" y="303"/>
                    </a:lnTo>
                    <a:lnTo>
                      <a:pt x="226" y="303"/>
                    </a:lnTo>
                    <a:lnTo>
                      <a:pt x="226" y="304"/>
                    </a:lnTo>
                    <a:lnTo>
                      <a:pt x="226" y="303"/>
                    </a:lnTo>
                    <a:lnTo>
                      <a:pt x="226" y="303"/>
                    </a:lnTo>
                    <a:lnTo>
                      <a:pt x="227" y="303"/>
                    </a:lnTo>
                    <a:lnTo>
                      <a:pt x="227" y="304"/>
                    </a:lnTo>
                    <a:lnTo>
                      <a:pt x="228" y="304"/>
                    </a:lnTo>
                    <a:lnTo>
                      <a:pt x="228" y="303"/>
                    </a:lnTo>
                    <a:lnTo>
                      <a:pt x="228" y="303"/>
                    </a:lnTo>
                    <a:lnTo>
                      <a:pt x="228" y="304"/>
                    </a:lnTo>
                    <a:lnTo>
                      <a:pt x="229" y="304"/>
                    </a:lnTo>
                    <a:lnTo>
                      <a:pt x="229" y="303"/>
                    </a:lnTo>
                    <a:lnTo>
                      <a:pt x="230" y="303"/>
                    </a:lnTo>
                    <a:lnTo>
                      <a:pt x="230" y="305"/>
                    </a:lnTo>
                    <a:lnTo>
                      <a:pt x="231" y="305"/>
                    </a:lnTo>
                    <a:lnTo>
                      <a:pt x="231" y="303"/>
                    </a:lnTo>
                    <a:lnTo>
                      <a:pt x="231" y="303"/>
                    </a:lnTo>
                    <a:lnTo>
                      <a:pt x="231" y="305"/>
                    </a:lnTo>
                    <a:lnTo>
                      <a:pt x="232" y="305"/>
                    </a:lnTo>
                    <a:lnTo>
                      <a:pt x="232" y="303"/>
                    </a:lnTo>
                    <a:lnTo>
                      <a:pt x="233" y="304"/>
                    </a:lnTo>
                    <a:lnTo>
                      <a:pt x="233" y="305"/>
                    </a:lnTo>
                    <a:lnTo>
                      <a:pt x="233" y="304"/>
                    </a:lnTo>
                    <a:lnTo>
                      <a:pt x="233" y="303"/>
                    </a:lnTo>
                    <a:lnTo>
                      <a:pt x="234" y="303"/>
                    </a:lnTo>
                    <a:lnTo>
                      <a:pt x="234" y="304"/>
                    </a:lnTo>
                    <a:lnTo>
                      <a:pt x="235" y="304"/>
                    </a:lnTo>
                    <a:lnTo>
                      <a:pt x="235" y="303"/>
                    </a:lnTo>
                    <a:lnTo>
                      <a:pt x="236" y="303"/>
                    </a:lnTo>
                    <a:lnTo>
                      <a:pt x="236" y="304"/>
                    </a:lnTo>
                    <a:lnTo>
                      <a:pt x="236" y="303"/>
                    </a:lnTo>
                    <a:lnTo>
                      <a:pt x="236" y="302"/>
                    </a:lnTo>
                    <a:lnTo>
                      <a:pt x="237" y="303"/>
                    </a:lnTo>
                    <a:lnTo>
                      <a:pt x="237" y="303"/>
                    </a:lnTo>
                    <a:lnTo>
                      <a:pt x="238" y="303"/>
                    </a:lnTo>
                    <a:lnTo>
                      <a:pt x="238" y="303"/>
                    </a:lnTo>
                    <a:lnTo>
                      <a:pt x="238" y="303"/>
                    </a:lnTo>
                    <a:lnTo>
                      <a:pt x="238" y="303"/>
                    </a:lnTo>
                    <a:lnTo>
                      <a:pt x="239" y="303"/>
                    </a:lnTo>
                    <a:lnTo>
                      <a:pt x="239" y="303"/>
                    </a:lnTo>
                    <a:lnTo>
                      <a:pt x="240" y="303"/>
                    </a:lnTo>
                    <a:lnTo>
                      <a:pt x="240" y="304"/>
                    </a:lnTo>
                    <a:lnTo>
                      <a:pt x="241" y="304"/>
                    </a:lnTo>
                    <a:lnTo>
                      <a:pt x="241" y="303"/>
                    </a:lnTo>
                    <a:lnTo>
                      <a:pt x="241" y="303"/>
                    </a:lnTo>
                    <a:lnTo>
                      <a:pt x="241" y="303"/>
                    </a:lnTo>
                    <a:lnTo>
                      <a:pt x="242" y="304"/>
                    </a:lnTo>
                    <a:lnTo>
                      <a:pt x="242" y="303"/>
                    </a:lnTo>
                    <a:lnTo>
                      <a:pt x="243" y="303"/>
                    </a:lnTo>
                    <a:lnTo>
                      <a:pt x="243" y="304"/>
                    </a:lnTo>
                    <a:lnTo>
                      <a:pt x="243" y="304"/>
                    </a:lnTo>
                    <a:lnTo>
                      <a:pt x="243" y="303"/>
                    </a:lnTo>
                    <a:lnTo>
                      <a:pt x="244" y="304"/>
                    </a:lnTo>
                    <a:lnTo>
                      <a:pt x="244" y="305"/>
                    </a:lnTo>
                    <a:lnTo>
                      <a:pt x="245" y="304"/>
                    </a:lnTo>
                    <a:lnTo>
                      <a:pt x="245" y="303"/>
                    </a:lnTo>
                    <a:lnTo>
                      <a:pt x="246" y="303"/>
                    </a:lnTo>
                    <a:lnTo>
                      <a:pt x="246" y="305"/>
                    </a:lnTo>
                    <a:lnTo>
                      <a:pt x="246" y="305"/>
                    </a:lnTo>
                    <a:lnTo>
                      <a:pt x="246" y="303"/>
                    </a:lnTo>
                    <a:lnTo>
                      <a:pt x="247" y="303"/>
                    </a:lnTo>
                    <a:lnTo>
                      <a:pt x="247" y="305"/>
                    </a:lnTo>
                    <a:lnTo>
                      <a:pt x="248" y="305"/>
                    </a:lnTo>
                    <a:lnTo>
                      <a:pt x="248" y="303"/>
                    </a:lnTo>
                    <a:lnTo>
                      <a:pt x="248" y="303"/>
                    </a:lnTo>
                    <a:lnTo>
                      <a:pt x="248" y="305"/>
                    </a:lnTo>
                    <a:lnTo>
                      <a:pt x="249" y="305"/>
                    </a:lnTo>
                    <a:lnTo>
                      <a:pt x="249" y="303"/>
                    </a:lnTo>
                    <a:lnTo>
                      <a:pt x="250" y="303"/>
                    </a:lnTo>
                    <a:lnTo>
                      <a:pt x="250" y="305"/>
                    </a:lnTo>
                    <a:lnTo>
                      <a:pt x="251" y="305"/>
                    </a:lnTo>
                    <a:lnTo>
                      <a:pt x="251" y="303"/>
                    </a:lnTo>
                    <a:lnTo>
                      <a:pt x="251" y="303"/>
                    </a:lnTo>
                    <a:lnTo>
                      <a:pt x="251" y="305"/>
                    </a:lnTo>
                    <a:lnTo>
                      <a:pt x="252" y="305"/>
                    </a:lnTo>
                    <a:lnTo>
                      <a:pt x="252" y="303"/>
                    </a:lnTo>
                    <a:lnTo>
                      <a:pt x="253" y="303"/>
                    </a:lnTo>
                    <a:lnTo>
                      <a:pt x="253" y="305"/>
                    </a:lnTo>
                    <a:lnTo>
                      <a:pt x="254" y="305"/>
                    </a:lnTo>
                    <a:lnTo>
                      <a:pt x="254" y="303"/>
                    </a:lnTo>
                    <a:lnTo>
                      <a:pt x="254" y="303"/>
                    </a:lnTo>
                    <a:lnTo>
                      <a:pt x="254" y="305"/>
                    </a:lnTo>
                    <a:lnTo>
                      <a:pt x="255" y="305"/>
                    </a:lnTo>
                    <a:lnTo>
                      <a:pt x="255" y="303"/>
                    </a:lnTo>
                    <a:lnTo>
                      <a:pt x="256" y="303"/>
                    </a:lnTo>
                    <a:lnTo>
                      <a:pt x="256" y="305"/>
                    </a:lnTo>
                    <a:lnTo>
                      <a:pt x="256" y="305"/>
                    </a:lnTo>
                    <a:lnTo>
                      <a:pt x="256" y="303"/>
                    </a:lnTo>
                    <a:lnTo>
                      <a:pt x="257" y="303"/>
                    </a:lnTo>
                    <a:lnTo>
                      <a:pt x="257" y="305"/>
                    </a:lnTo>
                    <a:lnTo>
                      <a:pt x="258" y="305"/>
                    </a:lnTo>
                    <a:lnTo>
                      <a:pt x="258" y="304"/>
                    </a:lnTo>
                    <a:lnTo>
                      <a:pt x="259" y="304"/>
                    </a:lnTo>
                    <a:lnTo>
                      <a:pt x="259" y="305"/>
                    </a:lnTo>
                    <a:lnTo>
                      <a:pt x="259" y="305"/>
                    </a:lnTo>
                    <a:lnTo>
                      <a:pt x="259" y="304"/>
                    </a:lnTo>
                    <a:lnTo>
                      <a:pt x="260" y="304"/>
                    </a:lnTo>
                    <a:lnTo>
                      <a:pt x="260" y="306"/>
                    </a:lnTo>
                    <a:lnTo>
                      <a:pt x="261" y="306"/>
                    </a:lnTo>
                    <a:lnTo>
                      <a:pt x="261" y="304"/>
                    </a:lnTo>
                    <a:lnTo>
                      <a:pt x="261" y="305"/>
                    </a:lnTo>
                    <a:lnTo>
                      <a:pt x="261" y="306"/>
                    </a:lnTo>
                    <a:lnTo>
                      <a:pt x="262" y="306"/>
                    </a:lnTo>
                    <a:lnTo>
                      <a:pt x="262" y="305"/>
                    </a:lnTo>
                    <a:lnTo>
                      <a:pt x="263" y="306"/>
                    </a:lnTo>
                    <a:lnTo>
                      <a:pt x="263" y="304"/>
                    </a:lnTo>
                    <a:lnTo>
                      <a:pt x="264" y="304"/>
                    </a:lnTo>
                    <a:lnTo>
                      <a:pt x="264" y="306"/>
                    </a:lnTo>
                    <a:lnTo>
                      <a:pt x="264" y="306"/>
                    </a:lnTo>
                    <a:lnTo>
                      <a:pt x="264" y="305"/>
                    </a:lnTo>
                    <a:lnTo>
                      <a:pt x="265" y="305"/>
                    </a:lnTo>
                    <a:lnTo>
                      <a:pt x="265" y="306"/>
                    </a:lnTo>
                    <a:lnTo>
                      <a:pt x="266" y="306"/>
                    </a:lnTo>
                    <a:lnTo>
                      <a:pt x="266" y="305"/>
                    </a:lnTo>
                    <a:lnTo>
                      <a:pt x="266" y="305"/>
                    </a:lnTo>
                    <a:lnTo>
                      <a:pt x="266" y="306"/>
                    </a:lnTo>
                    <a:lnTo>
                      <a:pt x="267" y="306"/>
                    </a:lnTo>
                    <a:lnTo>
                      <a:pt x="267" y="305"/>
                    </a:lnTo>
                    <a:lnTo>
                      <a:pt x="268" y="305"/>
                    </a:lnTo>
                    <a:lnTo>
                      <a:pt x="268" y="306"/>
                    </a:lnTo>
                    <a:lnTo>
                      <a:pt x="269" y="306"/>
                    </a:lnTo>
                    <a:lnTo>
                      <a:pt x="269" y="305"/>
                    </a:lnTo>
                    <a:lnTo>
                      <a:pt x="269" y="305"/>
                    </a:lnTo>
                    <a:lnTo>
                      <a:pt x="269" y="306"/>
                    </a:lnTo>
                    <a:lnTo>
                      <a:pt x="270" y="306"/>
                    </a:lnTo>
                    <a:lnTo>
                      <a:pt x="270" y="305"/>
                    </a:lnTo>
                    <a:lnTo>
                      <a:pt x="271" y="305"/>
                    </a:lnTo>
                    <a:lnTo>
                      <a:pt x="271" y="306"/>
                    </a:lnTo>
                    <a:lnTo>
                      <a:pt x="271" y="306"/>
                    </a:lnTo>
                    <a:lnTo>
                      <a:pt x="271" y="305"/>
                    </a:lnTo>
                    <a:lnTo>
                      <a:pt x="272" y="305"/>
                    </a:lnTo>
                    <a:lnTo>
                      <a:pt x="272" y="306"/>
                    </a:lnTo>
                    <a:lnTo>
                      <a:pt x="273" y="306"/>
                    </a:lnTo>
                    <a:lnTo>
                      <a:pt x="273" y="305"/>
                    </a:lnTo>
                    <a:lnTo>
                      <a:pt x="274" y="305"/>
                    </a:lnTo>
                    <a:lnTo>
                      <a:pt x="274" y="306"/>
                    </a:lnTo>
                    <a:lnTo>
                      <a:pt x="274" y="306"/>
                    </a:lnTo>
                    <a:lnTo>
                      <a:pt x="274" y="305"/>
                    </a:lnTo>
                    <a:lnTo>
                      <a:pt x="275" y="305"/>
                    </a:lnTo>
                    <a:lnTo>
                      <a:pt x="275" y="306"/>
                    </a:lnTo>
                    <a:lnTo>
                      <a:pt x="276" y="306"/>
                    </a:lnTo>
                    <a:lnTo>
                      <a:pt x="276" y="305"/>
                    </a:lnTo>
                    <a:lnTo>
                      <a:pt x="276" y="305"/>
                    </a:lnTo>
                    <a:lnTo>
                      <a:pt x="276" y="306"/>
                    </a:lnTo>
                    <a:lnTo>
                      <a:pt x="277" y="306"/>
                    </a:lnTo>
                    <a:lnTo>
                      <a:pt x="277" y="305"/>
                    </a:lnTo>
                    <a:lnTo>
                      <a:pt x="278" y="305"/>
                    </a:lnTo>
                    <a:lnTo>
                      <a:pt x="278" y="306"/>
                    </a:lnTo>
                    <a:lnTo>
                      <a:pt x="279" y="306"/>
                    </a:lnTo>
                    <a:lnTo>
                      <a:pt x="279" y="306"/>
                    </a:lnTo>
                    <a:lnTo>
                      <a:pt x="279" y="306"/>
                    </a:lnTo>
                    <a:lnTo>
                      <a:pt x="279" y="307"/>
                    </a:lnTo>
                    <a:lnTo>
                      <a:pt x="280" y="306"/>
                    </a:lnTo>
                    <a:lnTo>
                      <a:pt x="280" y="306"/>
                    </a:lnTo>
                    <a:lnTo>
                      <a:pt x="281" y="306"/>
                    </a:lnTo>
                    <a:lnTo>
                      <a:pt x="281" y="307"/>
                    </a:lnTo>
                    <a:lnTo>
                      <a:pt x="281" y="307"/>
                    </a:lnTo>
                    <a:lnTo>
                      <a:pt x="281" y="306"/>
                    </a:lnTo>
                    <a:lnTo>
                      <a:pt x="282" y="306"/>
                    </a:lnTo>
                    <a:lnTo>
                      <a:pt x="282" y="307"/>
                    </a:lnTo>
                    <a:lnTo>
                      <a:pt x="283" y="306"/>
                    </a:lnTo>
                    <a:lnTo>
                      <a:pt x="283" y="306"/>
                    </a:lnTo>
                    <a:lnTo>
                      <a:pt x="284" y="306"/>
                    </a:lnTo>
                    <a:lnTo>
                      <a:pt x="284" y="307"/>
                    </a:lnTo>
                    <a:lnTo>
                      <a:pt x="284" y="306"/>
                    </a:lnTo>
                    <a:lnTo>
                      <a:pt x="284" y="306"/>
                    </a:lnTo>
                    <a:lnTo>
                      <a:pt x="285" y="306"/>
                    </a:lnTo>
                    <a:lnTo>
                      <a:pt x="285" y="307"/>
                    </a:lnTo>
                    <a:lnTo>
                      <a:pt x="286" y="307"/>
                    </a:lnTo>
                    <a:lnTo>
                      <a:pt x="286" y="306"/>
                    </a:lnTo>
                    <a:lnTo>
                      <a:pt x="286" y="306"/>
                    </a:lnTo>
                    <a:lnTo>
                      <a:pt x="286" y="306"/>
                    </a:lnTo>
                    <a:lnTo>
                      <a:pt x="287" y="307"/>
                    </a:lnTo>
                    <a:lnTo>
                      <a:pt x="287" y="306"/>
                    </a:lnTo>
                    <a:lnTo>
                      <a:pt x="288" y="306"/>
                    </a:lnTo>
                    <a:lnTo>
                      <a:pt x="288" y="306"/>
                    </a:lnTo>
                    <a:lnTo>
                      <a:pt x="289" y="306"/>
                    </a:lnTo>
                    <a:lnTo>
                      <a:pt x="289" y="306"/>
                    </a:lnTo>
                    <a:lnTo>
                      <a:pt x="289" y="306"/>
                    </a:lnTo>
                    <a:lnTo>
                      <a:pt x="289" y="306"/>
                    </a:lnTo>
                    <a:lnTo>
                      <a:pt x="290" y="307"/>
                    </a:lnTo>
                    <a:lnTo>
                      <a:pt x="290" y="306"/>
                    </a:lnTo>
                    <a:lnTo>
                      <a:pt x="291" y="306"/>
                    </a:lnTo>
                    <a:lnTo>
                      <a:pt x="291" y="307"/>
                    </a:lnTo>
                    <a:lnTo>
                      <a:pt x="291" y="307"/>
                    </a:lnTo>
                    <a:lnTo>
                      <a:pt x="291" y="306"/>
                    </a:lnTo>
                    <a:lnTo>
                      <a:pt x="292" y="306"/>
                    </a:lnTo>
                    <a:lnTo>
                      <a:pt x="292" y="307"/>
                    </a:lnTo>
                    <a:lnTo>
                      <a:pt x="293" y="307"/>
                    </a:lnTo>
                    <a:lnTo>
                      <a:pt x="293" y="306"/>
                    </a:lnTo>
                    <a:lnTo>
                      <a:pt x="294" y="306"/>
                    </a:lnTo>
                    <a:lnTo>
                      <a:pt x="294" y="307"/>
                    </a:lnTo>
                    <a:lnTo>
                      <a:pt x="294" y="307"/>
                    </a:lnTo>
                    <a:lnTo>
                      <a:pt x="294" y="306"/>
                    </a:lnTo>
                    <a:lnTo>
                      <a:pt x="295" y="306"/>
                    </a:lnTo>
                    <a:lnTo>
                      <a:pt x="295" y="307"/>
                    </a:lnTo>
                    <a:lnTo>
                      <a:pt x="296" y="307"/>
                    </a:lnTo>
                    <a:lnTo>
                      <a:pt x="296" y="306"/>
                    </a:lnTo>
                    <a:lnTo>
                      <a:pt x="296" y="306"/>
                    </a:lnTo>
                    <a:lnTo>
                      <a:pt x="296" y="308"/>
                    </a:lnTo>
                    <a:lnTo>
                      <a:pt x="297" y="308"/>
                    </a:lnTo>
                    <a:lnTo>
                      <a:pt x="297" y="306"/>
                    </a:lnTo>
                    <a:lnTo>
                      <a:pt x="298" y="306"/>
                    </a:lnTo>
                    <a:lnTo>
                      <a:pt x="298" y="308"/>
                    </a:lnTo>
                    <a:lnTo>
                      <a:pt x="299" y="308"/>
                    </a:lnTo>
                    <a:lnTo>
                      <a:pt x="299" y="306"/>
                    </a:lnTo>
                    <a:lnTo>
                      <a:pt x="299" y="306"/>
                    </a:lnTo>
                    <a:lnTo>
                      <a:pt x="299" y="308"/>
                    </a:lnTo>
                    <a:lnTo>
                      <a:pt x="300" y="307"/>
                    </a:lnTo>
                    <a:lnTo>
                      <a:pt x="300" y="306"/>
                    </a:lnTo>
                    <a:lnTo>
                      <a:pt x="301" y="306"/>
                    </a:lnTo>
                    <a:lnTo>
                      <a:pt x="301" y="307"/>
                    </a:lnTo>
                    <a:lnTo>
                      <a:pt x="301" y="307"/>
                    </a:lnTo>
                    <a:lnTo>
                      <a:pt x="301" y="306"/>
                    </a:lnTo>
                    <a:lnTo>
                      <a:pt x="302" y="306"/>
                    </a:lnTo>
                    <a:lnTo>
                      <a:pt x="302" y="307"/>
                    </a:lnTo>
                    <a:lnTo>
                      <a:pt x="303" y="307"/>
                    </a:lnTo>
                    <a:lnTo>
                      <a:pt x="303" y="306"/>
                    </a:lnTo>
                    <a:lnTo>
                      <a:pt x="304" y="306"/>
                    </a:lnTo>
                    <a:lnTo>
                      <a:pt x="304" y="307"/>
                    </a:lnTo>
                    <a:lnTo>
                      <a:pt x="304" y="307"/>
                    </a:lnTo>
                    <a:lnTo>
                      <a:pt x="304" y="306"/>
                    </a:lnTo>
                    <a:lnTo>
                      <a:pt x="305" y="306"/>
                    </a:lnTo>
                    <a:lnTo>
                      <a:pt x="305" y="308"/>
                    </a:lnTo>
                    <a:lnTo>
                      <a:pt x="306" y="307"/>
                    </a:lnTo>
                    <a:lnTo>
                      <a:pt x="306" y="306"/>
                    </a:lnTo>
                    <a:lnTo>
                      <a:pt x="307" y="306"/>
                    </a:lnTo>
                    <a:lnTo>
                      <a:pt x="307" y="307"/>
                    </a:lnTo>
                    <a:lnTo>
                      <a:pt x="307" y="307"/>
                    </a:lnTo>
                    <a:lnTo>
                      <a:pt x="307" y="306"/>
                    </a:lnTo>
                    <a:lnTo>
                      <a:pt x="308" y="306"/>
                    </a:lnTo>
                    <a:lnTo>
                      <a:pt x="308" y="308"/>
                    </a:lnTo>
                    <a:lnTo>
                      <a:pt x="309" y="307"/>
                    </a:lnTo>
                    <a:lnTo>
                      <a:pt x="309" y="306"/>
                    </a:lnTo>
                    <a:lnTo>
                      <a:pt x="309" y="306"/>
                    </a:lnTo>
                    <a:lnTo>
                      <a:pt x="309" y="308"/>
                    </a:lnTo>
                    <a:lnTo>
                      <a:pt x="310" y="308"/>
                    </a:lnTo>
                    <a:lnTo>
                      <a:pt x="310" y="306"/>
                    </a:lnTo>
                    <a:lnTo>
                      <a:pt x="311" y="307"/>
                    </a:lnTo>
                    <a:lnTo>
                      <a:pt x="311" y="308"/>
                    </a:lnTo>
                    <a:lnTo>
                      <a:pt x="312" y="308"/>
                    </a:lnTo>
                    <a:lnTo>
                      <a:pt x="312" y="306"/>
                    </a:lnTo>
                    <a:lnTo>
                      <a:pt x="312" y="306"/>
                    </a:lnTo>
                    <a:lnTo>
                      <a:pt x="312" y="308"/>
                    </a:lnTo>
                    <a:lnTo>
                      <a:pt x="313" y="308"/>
                    </a:lnTo>
                    <a:lnTo>
                      <a:pt x="313" y="307"/>
                    </a:lnTo>
                    <a:lnTo>
                      <a:pt x="314" y="308"/>
                    </a:lnTo>
                    <a:lnTo>
                      <a:pt x="314" y="306"/>
                    </a:lnTo>
                    <a:lnTo>
                      <a:pt x="314" y="306"/>
                    </a:lnTo>
                    <a:lnTo>
                      <a:pt x="314" y="308"/>
                    </a:lnTo>
                    <a:lnTo>
                      <a:pt x="315" y="308"/>
                    </a:lnTo>
                    <a:lnTo>
                      <a:pt x="315" y="306"/>
                    </a:lnTo>
                    <a:lnTo>
                      <a:pt x="316" y="306"/>
                    </a:lnTo>
                    <a:lnTo>
                      <a:pt x="316" y="308"/>
                    </a:lnTo>
                    <a:lnTo>
                      <a:pt x="317" y="308"/>
                    </a:lnTo>
                    <a:lnTo>
                      <a:pt x="317" y="306"/>
                    </a:lnTo>
                    <a:lnTo>
                      <a:pt x="317" y="306"/>
                    </a:lnTo>
                    <a:lnTo>
                      <a:pt x="317" y="308"/>
                    </a:lnTo>
                    <a:lnTo>
                      <a:pt x="318" y="308"/>
                    </a:lnTo>
                    <a:lnTo>
                      <a:pt x="318" y="306"/>
                    </a:lnTo>
                    <a:lnTo>
                      <a:pt x="319" y="306"/>
                    </a:lnTo>
                    <a:lnTo>
                      <a:pt x="319" y="308"/>
                    </a:lnTo>
                    <a:lnTo>
                      <a:pt x="319" y="307"/>
                    </a:lnTo>
                    <a:lnTo>
                      <a:pt x="319" y="306"/>
                    </a:lnTo>
                    <a:lnTo>
                      <a:pt x="320" y="306"/>
                    </a:lnTo>
                    <a:lnTo>
                      <a:pt x="320" y="308"/>
                    </a:lnTo>
                    <a:lnTo>
                      <a:pt x="321" y="308"/>
                    </a:lnTo>
                    <a:lnTo>
                      <a:pt x="321" y="306"/>
                    </a:lnTo>
                    <a:lnTo>
                      <a:pt x="322" y="306"/>
                    </a:lnTo>
                    <a:lnTo>
                      <a:pt x="322" y="308"/>
                    </a:lnTo>
                    <a:lnTo>
                      <a:pt x="322" y="308"/>
                    </a:lnTo>
                    <a:lnTo>
                      <a:pt x="322" y="306"/>
                    </a:lnTo>
                    <a:lnTo>
                      <a:pt x="323" y="306"/>
                    </a:lnTo>
                    <a:lnTo>
                      <a:pt x="323" y="308"/>
                    </a:lnTo>
                    <a:lnTo>
                      <a:pt x="324" y="308"/>
                    </a:lnTo>
                    <a:lnTo>
                      <a:pt x="324" y="306"/>
                    </a:lnTo>
                    <a:lnTo>
                      <a:pt x="324" y="306"/>
                    </a:lnTo>
                    <a:lnTo>
                      <a:pt x="324" y="308"/>
                    </a:lnTo>
                    <a:lnTo>
                      <a:pt x="325" y="308"/>
                    </a:lnTo>
                    <a:lnTo>
                      <a:pt x="325" y="306"/>
                    </a:lnTo>
                    <a:lnTo>
                      <a:pt x="326" y="306"/>
                    </a:lnTo>
                    <a:lnTo>
                      <a:pt x="326" y="308"/>
                    </a:lnTo>
                    <a:lnTo>
                      <a:pt x="327" y="308"/>
                    </a:lnTo>
                    <a:lnTo>
                      <a:pt x="327" y="306"/>
                    </a:lnTo>
                    <a:lnTo>
                      <a:pt x="327" y="307"/>
                    </a:lnTo>
                    <a:lnTo>
                      <a:pt x="327" y="308"/>
                    </a:lnTo>
                    <a:lnTo>
                      <a:pt x="328" y="308"/>
                    </a:lnTo>
                    <a:lnTo>
                      <a:pt x="328" y="307"/>
                    </a:lnTo>
                    <a:lnTo>
                      <a:pt x="329" y="307"/>
                    </a:lnTo>
                    <a:lnTo>
                      <a:pt x="329" y="308"/>
                    </a:lnTo>
                    <a:lnTo>
                      <a:pt x="329" y="308"/>
                    </a:lnTo>
                    <a:lnTo>
                      <a:pt x="329" y="307"/>
                    </a:lnTo>
                    <a:lnTo>
                      <a:pt x="330" y="307"/>
                    </a:lnTo>
                    <a:lnTo>
                      <a:pt x="330" y="308"/>
                    </a:lnTo>
                    <a:lnTo>
                      <a:pt x="331" y="308"/>
                    </a:lnTo>
                    <a:lnTo>
                      <a:pt x="331" y="307"/>
                    </a:lnTo>
                    <a:lnTo>
                      <a:pt x="332" y="307"/>
                    </a:lnTo>
                    <a:lnTo>
                      <a:pt x="332" y="308"/>
                    </a:lnTo>
                    <a:lnTo>
                      <a:pt x="332" y="308"/>
                    </a:lnTo>
                    <a:lnTo>
                      <a:pt x="332" y="306"/>
                    </a:lnTo>
                    <a:lnTo>
                      <a:pt x="333" y="307"/>
                    </a:lnTo>
                    <a:lnTo>
                      <a:pt x="333" y="308"/>
                    </a:lnTo>
                    <a:lnTo>
                      <a:pt x="334" y="308"/>
                    </a:lnTo>
                    <a:lnTo>
                      <a:pt x="334" y="307"/>
                    </a:lnTo>
                    <a:lnTo>
                      <a:pt x="334" y="307"/>
                    </a:lnTo>
                    <a:lnTo>
                      <a:pt x="334" y="308"/>
                    </a:lnTo>
                    <a:lnTo>
                      <a:pt x="335" y="308"/>
                    </a:lnTo>
                    <a:lnTo>
                      <a:pt x="335" y="307"/>
                    </a:lnTo>
                    <a:lnTo>
                      <a:pt x="336" y="307"/>
                    </a:lnTo>
                    <a:lnTo>
                      <a:pt x="336" y="308"/>
                    </a:lnTo>
                    <a:lnTo>
                      <a:pt x="337" y="308"/>
                    </a:lnTo>
                    <a:lnTo>
                      <a:pt x="337" y="307"/>
                    </a:lnTo>
                    <a:lnTo>
                      <a:pt x="337" y="307"/>
                    </a:lnTo>
                    <a:lnTo>
                      <a:pt x="337" y="308"/>
                    </a:lnTo>
                    <a:lnTo>
                      <a:pt x="338" y="308"/>
                    </a:lnTo>
                    <a:lnTo>
                      <a:pt x="338" y="306"/>
                    </a:lnTo>
                    <a:lnTo>
                      <a:pt x="339" y="307"/>
                    </a:lnTo>
                    <a:lnTo>
                      <a:pt x="339" y="308"/>
                    </a:lnTo>
                    <a:lnTo>
                      <a:pt x="339" y="308"/>
                    </a:lnTo>
                    <a:lnTo>
                      <a:pt x="339" y="306"/>
                    </a:lnTo>
                    <a:lnTo>
                      <a:pt x="340" y="307"/>
                    </a:lnTo>
                    <a:lnTo>
                      <a:pt x="340" y="308"/>
                    </a:lnTo>
                    <a:lnTo>
                      <a:pt x="341" y="308"/>
                    </a:lnTo>
                    <a:lnTo>
                      <a:pt x="341" y="306"/>
                    </a:lnTo>
                    <a:lnTo>
                      <a:pt x="342" y="307"/>
                    </a:lnTo>
                    <a:lnTo>
                      <a:pt x="342" y="308"/>
                    </a:lnTo>
                    <a:lnTo>
                      <a:pt x="342" y="308"/>
                    </a:lnTo>
                    <a:lnTo>
                      <a:pt x="342" y="307"/>
                    </a:lnTo>
                    <a:lnTo>
                      <a:pt x="343" y="308"/>
                    </a:lnTo>
                    <a:lnTo>
                      <a:pt x="343" y="308"/>
                    </a:lnTo>
                    <a:lnTo>
                      <a:pt x="344" y="308"/>
                    </a:lnTo>
                    <a:lnTo>
                      <a:pt x="344" y="307"/>
                    </a:lnTo>
                    <a:lnTo>
                      <a:pt x="344" y="307"/>
                    </a:lnTo>
                    <a:lnTo>
                      <a:pt x="344" y="308"/>
                    </a:lnTo>
                    <a:lnTo>
                      <a:pt x="345" y="308"/>
                    </a:lnTo>
                    <a:lnTo>
                      <a:pt x="345" y="307"/>
                    </a:lnTo>
                    <a:lnTo>
                      <a:pt x="346" y="307"/>
                    </a:lnTo>
                    <a:lnTo>
                      <a:pt x="346" y="308"/>
                    </a:lnTo>
                    <a:lnTo>
                      <a:pt x="347" y="308"/>
                    </a:lnTo>
                    <a:lnTo>
                      <a:pt x="347" y="307"/>
                    </a:lnTo>
                    <a:lnTo>
                      <a:pt x="347" y="307"/>
                    </a:lnTo>
                    <a:lnTo>
                      <a:pt x="347" y="308"/>
                    </a:lnTo>
                    <a:lnTo>
                      <a:pt x="348" y="308"/>
                    </a:lnTo>
                    <a:lnTo>
                      <a:pt x="348" y="307"/>
                    </a:lnTo>
                    <a:lnTo>
                      <a:pt x="349" y="307"/>
                    </a:lnTo>
                    <a:lnTo>
                      <a:pt x="349" y="308"/>
                    </a:lnTo>
                    <a:lnTo>
                      <a:pt x="349" y="308"/>
                    </a:lnTo>
                    <a:lnTo>
                      <a:pt x="349" y="307"/>
                    </a:lnTo>
                    <a:lnTo>
                      <a:pt x="350" y="307"/>
                    </a:lnTo>
                    <a:lnTo>
                      <a:pt x="350" y="308"/>
                    </a:lnTo>
                    <a:lnTo>
                      <a:pt x="351" y="308"/>
                    </a:lnTo>
                    <a:lnTo>
                      <a:pt x="351" y="307"/>
                    </a:lnTo>
                    <a:lnTo>
                      <a:pt x="352" y="307"/>
                    </a:lnTo>
                    <a:lnTo>
                      <a:pt x="352" y="308"/>
                    </a:lnTo>
                    <a:lnTo>
                      <a:pt x="352" y="308"/>
                    </a:lnTo>
                    <a:lnTo>
                      <a:pt x="352" y="307"/>
                    </a:lnTo>
                    <a:lnTo>
                      <a:pt x="353" y="307"/>
                    </a:lnTo>
                    <a:lnTo>
                      <a:pt x="353" y="308"/>
                    </a:lnTo>
                    <a:lnTo>
                      <a:pt x="354" y="308"/>
                    </a:lnTo>
                    <a:lnTo>
                      <a:pt x="354" y="306"/>
                    </a:lnTo>
                    <a:lnTo>
                      <a:pt x="355" y="306"/>
                    </a:lnTo>
                    <a:lnTo>
                      <a:pt x="355" y="308"/>
                    </a:lnTo>
                    <a:lnTo>
                      <a:pt x="355" y="308"/>
                    </a:lnTo>
                    <a:lnTo>
                      <a:pt x="355" y="306"/>
                    </a:lnTo>
                    <a:lnTo>
                      <a:pt x="356" y="306"/>
                    </a:lnTo>
                    <a:lnTo>
                      <a:pt x="356" y="308"/>
                    </a:lnTo>
                    <a:lnTo>
                      <a:pt x="357" y="308"/>
                    </a:lnTo>
                    <a:lnTo>
                      <a:pt x="357" y="306"/>
                    </a:lnTo>
                    <a:lnTo>
                      <a:pt x="357" y="306"/>
                    </a:lnTo>
                    <a:lnTo>
                      <a:pt x="357" y="308"/>
                    </a:lnTo>
                    <a:lnTo>
                      <a:pt x="358" y="308"/>
                    </a:lnTo>
                    <a:lnTo>
                      <a:pt x="358" y="306"/>
                    </a:lnTo>
                    <a:lnTo>
                      <a:pt x="359" y="307"/>
                    </a:lnTo>
                    <a:lnTo>
                      <a:pt x="359" y="308"/>
                    </a:lnTo>
                    <a:lnTo>
                      <a:pt x="360" y="308"/>
                    </a:lnTo>
                    <a:lnTo>
                      <a:pt x="360" y="307"/>
                    </a:lnTo>
                    <a:lnTo>
                      <a:pt x="360" y="307"/>
                    </a:lnTo>
                    <a:lnTo>
                      <a:pt x="360" y="308"/>
                    </a:lnTo>
                    <a:lnTo>
                      <a:pt x="361" y="308"/>
                    </a:lnTo>
                    <a:lnTo>
                      <a:pt x="361" y="307"/>
                    </a:lnTo>
                    <a:lnTo>
                      <a:pt x="362" y="307"/>
                    </a:lnTo>
                    <a:lnTo>
                      <a:pt x="362" y="308"/>
                    </a:lnTo>
                    <a:lnTo>
                      <a:pt x="362" y="308"/>
                    </a:lnTo>
                    <a:lnTo>
                      <a:pt x="362" y="307"/>
                    </a:lnTo>
                    <a:lnTo>
                      <a:pt x="363" y="307"/>
                    </a:lnTo>
                    <a:lnTo>
                      <a:pt x="363" y="308"/>
                    </a:lnTo>
                    <a:lnTo>
                      <a:pt x="364" y="308"/>
                    </a:lnTo>
                    <a:lnTo>
                      <a:pt x="364" y="307"/>
                    </a:lnTo>
                    <a:lnTo>
                      <a:pt x="365" y="307"/>
                    </a:lnTo>
                    <a:lnTo>
                      <a:pt x="365" y="308"/>
                    </a:lnTo>
                    <a:lnTo>
                      <a:pt x="365" y="308"/>
                    </a:lnTo>
                    <a:lnTo>
                      <a:pt x="365" y="307"/>
                    </a:lnTo>
                    <a:lnTo>
                      <a:pt x="366" y="307"/>
                    </a:lnTo>
                    <a:lnTo>
                      <a:pt x="366" y="308"/>
                    </a:lnTo>
                  </a:path>
                </a:pathLst>
              </a:custGeom>
              <a:noFill/>
              <a:ln w="9525">
                <a:solidFill>
                  <a:srgbClr val="FF7F7F"/>
                </a:solidFill>
                <a:prstDash val="solid"/>
                <a:round/>
                <a:headEnd/>
                <a:tailEnd/>
              </a:ln>
            </p:spPr>
            <p:txBody>
              <a:bodyPr/>
              <a:lstStyle/>
              <a:p>
                <a:endParaRPr lang="en-US"/>
              </a:p>
            </p:txBody>
          </p:sp>
        </p:grpSp>
        <p:sp>
          <p:nvSpPr>
            <p:cNvPr id="3" name="TextBox 2"/>
            <p:cNvSpPr txBox="1"/>
            <p:nvPr/>
          </p:nvSpPr>
          <p:spPr>
            <a:xfrm>
              <a:off x="395055" y="2812001"/>
              <a:ext cx="3089430" cy="523220"/>
            </a:xfrm>
            <a:prstGeom prst="rect">
              <a:avLst/>
            </a:prstGeom>
            <a:noFill/>
          </p:spPr>
          <p:txBody>
            <a:bodyPr wrap="square" rtlCol="0">
              <a:spAutoFit/>
            </a:bodyPr>
            <a:lstStyle/>
            <a:p>
              <a:pPr algn="ctr"/>
              <a:r>
                <a:rPr lang="en-US" sz="1400" i="1" dirty="0">
                  <a:solidFill>
                    <a:schemeClr val="tx1">
                      <a:lumMod val="65000"/>
                      <a:lumOff val="35000"/>
                    </a:schemeClr>
                  </a:solidFill>
                </a:rPr>
                <a:t>Intrinsic refers to channels embedded in that cells membrane</a:t>
              </a: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707" y="1216981"/>
            <a:ext cx="3778667" cy="499424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655" y="2553266"/>
            <a:ext cx="737831" cy="182240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4945" y="4527407"/>
            <a:ext cx="2810669" cy="88717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6057" y="2905124"/>
            <a:ext cx="1261933" cy="23479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3941" y="3135510"/>
            <a:ext cx="535365" cy="573606"/>
          </a:xfrm>
          <a:prstGeom prst="rect">
            <a:avLst/>
          </a:prstGeom>
        </p:spPr>
      </p:pic>
      <p:sp>
        <p:nvSpPr>
          <p:cNvPr id="21" name="TextBox 20"/>
          <p:cNvSpPr txBox="1"/>
          <p:nvPr/>
        </p:nvSpPr>
        <p:spPr>
          <a:xfrm>
            <a:off x="10328564" y="1169321"/>
            <a:ext cx="1563810" cy="1169551"/>
          </a:xfrm>
          <a:prstGeom prst="rect">
            <a:avLst/>
          </a:prstGeom>
          <a:noFill/>
        </p:spPr>
        <p:txBody>
          <a:bodyPr wrap="square" rtlCol="0">
            <a:spAutoFit/>
          </a:bodyPr>
          <a:lstStyle/>
          <a:p>
            <a:r>
              <a:rPr lang="en-US" sz="1400" dirty="0">
                <a:solidFill>
                  <a:schemeClr val="tx1">
                    <a:lumMod val="65000"/>
                    <a:lumOff val="35000"/>
                  </a:schemeClr>
                </a:solidFill>
              </a:rPr>
              <a:t>Sprouting, pruning, or changing postsynaptic partner type</a:t>
            </a:r>
          </a:p>
        </p:txBody>
      </p:sp>
      <p:grpSp>
        <p:nvGrpSpPr>
          <p:cNvPr id="26" name="Group 25"/>
          <p:cNvGrpSpPr/>
          <p:nvPr/>
        </p:nvGrpSpPr>
        <p:grpSpPr>
          <a:xfrm>
            <a:off x="93518" y="3175374"/>
            <a:ext cx="3947535" cy="3429970"/>
            <a:chOff x="93518" y="3175374"/>
            <a:chExt cx="3947535" cy="3429970"/>
          </a:xfrm>
        </p:grpSpPr>
        <p:grpSp>
          <p:nvGrpSpPr>
            <p:cNvPr id="24" name="Group 23"/>
            <p:cNvGrpSpPr/>
            <p:nvPr/>
          </p:nvGrpSpPr>
          <p:grpSpPr>
            <a:xfrm>
              <a:off x="533916" y="3890499"/>
              <a:ext cx="3324575" cy="2714845"/>
              <a:chOff x="533916" y="3464468"/>
              <a:chExt cx="3324575" cy="2714845"/>
            </a:xfrm>
          </p:grpSpPr>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916" y="3464468"/>
                <a:ext cx="3324575" cy="2314735"/>
              </a:xfrm>
              <a:prstGeom prst="rect">
                <a:avLst/>
              </a:prstGeom>
            </p:spPr>
          </p:pic>
          <p:sp>
            <p:nvSpPr>
              <p:cNvPr id="23" name="TextBox 22"/>
              <p:cNvSpPr txBox="1"/>
              <p:nvPr/>
            </p:nvSpPr>
            <p:spPr>
              <a:xfrm>
                <a:off x="864837" y="5779203"/>
                <a:ext cx="2782372" cy="400110"/>
              </a:xfrm>
              <a:prstGeom prst="rect">
                <a:avLst/>
              </a:prstGeom>
              <a:noFill/>
            </p:spPr>
            <p:txBody>
              <a:bodyPr wrap="square" rtlCol="0">
                <a:spAutoFit/>
              </a:bodyPr>
              <a:lstStyle/>
              <a:p>
                <a:r>
                  <a:rPr lang="en-US" sz="1000" i="1" dirty="0">
                    <a:hlinkClick r:id="rId8"/>
                  </a:rPr>
                  <a:t>https://qbi.uq.edu.au/brain-basics/brain/brain-physiology/long-term-synaptic-plasticity</a:t>
                </a:r>
                <a:endParaRPr lang="en-US" sz="1000" i="1" dirty="0"/>
              </a:p>
            </p:txBody>
          </p:sp>
        </p:grpSp>
        <p:sp>
          <p:nvSpPr>
            <p:cNvPr id="25" name="TextBox 24"/>
            <p:cNvSpPr txBox="1"/>
            <p:nvPr/>
          </p:nvSpPr>
          <p:spPr>
            <a:xfrm>
              <a:off x="93518" y="3175374"/>
              <a:ext cx="3947535" cy="738664"/>
            </a:xfrm>
            <a:prstGeom prst="rect">
              <a:avLst/>
            </a:prstGeom>
            <a:noFill/>
          </p:spPr>
          <p:txBody>
            <a:bodyPr wrap="square" rtlCol="0">
              <a:spAutoFit/>
            </a:bodyPr>
            <a:lstStyle/>
            <a:p>
              <a:r>
                <a:rPr lang="en-US" sz="1400" i="1" dirty="0">
                  <a:solidFill>
                    <a:schemeClr val="tx1">
                      <a:lumMod val="65000"/>
                      <a:lumOff val="35000"/>
                    </a:schemeClr>
                  </a:solidFill>
                </a:rPr>
                <a:t>Tested </a:t>
              </a:r>
              <a:r>
                <a:rPr lang="en-US" sz="1400" i="1" dirty="0" err="1">
                  <a:solidFill>
                    <a:schemeClr val="tx1">
                      <a:lumMod val="65000"/>
                      <a:lumOff val="35000"/>
                    </a:schemeClr>
                  </a:solidFill>
                </a:rPr>
                <a:t>electrophysiologically</a:t>
              </a:r>
              <a:r>
                <a:rPr lang="en-US" sz="1400" i="1" dirty="0">
                  <a:solidFill>
                    <a:schemeClr val="tx1">
                      <a:lumMod val="65000"/>
                      <a:lumOff val="35000"/>
                    </a:schemeClr>
                  </a:solidFill>
                </a:rPr>
                <a:t> and/or pharmacologically, can include the addition of new receptor types</a:t>
              </a:r>
            </a:p>
          </p:txBody>
        </p:sp>
      </p:grpSp>
    </p:spTree>
    <p:extLst>
      <p:ext uri="{BB962C8B-B14F-4D97-AF65-F5344CB8AC3E}">
        <p14:creationId xmlns:p14="http://schemas.microsoft.com/office/powerpoint/2010/main" val="390738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200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3000"/>
                                        <p:tgtEl>
                                          <p:spTgt spid="19"/>
                                        </p:tgtEl>
                                      </p:cBhvr>
                                    </p:animEffect>
                                  </p:childTnLst>
                                </p:cTn>
                              </p:par>
                              <p:par>
                                <p:cTn id="16" presetID="22" presetClass="entr" presetSubtype="2"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3000"/>
                                        <p:tgtEl>
                                          <p:spTgt spid="20"/>
                                        </p:tgtEl>
                                      </p:cBhvr>
                                    </p:animEffect>
                                  </p:childTnLst>
                                </p:cTn>
                              </p:par>
                            </p:childTnLst>
                          </p:cTn>
                        </p:par>
                        <p:par>
                          <p:cTn id="19" fill="hold">
                            <p:stCondLst>
                              <p:cond delay="7000"/>
                            </p:stCondLst>
                            <p:childTnLst>
                              <p:par>
                                <p:cTn id="20" presetID="22" presetClass="entr" presetSubtype="2"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ppt theme to u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heme to use" id="{42AA076F-812D-46C3-B366-66AA6178C6F4}" vid="{AA3EB533-7BED-42BB-8BF2-5A1F65CD5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theme to use</Template>
  <TotalTime>13290</TotalTime>
  <Words>3687</Words>
  <Application>Microsoft Office PowerPoint</Application>
  <PresentationFormat>Widescreen</PresentationFormat>
  <Paragraphs>700</Paragraphs>
  <Slides>33</Slides>
  <Notes>8</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4" baseType="lpstr">
      <vt:lpstr>Arial</vt:lpstr>
      <vt:lpstr>AvantGarde Bk BT</vt:lpstr>
      <vt:lpstr>BankGothic Md BT</vt:lpstr>
      <vt:lpstr>Bodoni Bd BT</vt:lpstr>
      <vt:lpstr>Calibri</vt:lpstr>
      <vt:lpstr>Palatino Linotype</vt:lpstr>
      <vt:lpstr>Times New Roman</vt:lpstr>
      <vt:lpstr>Wingdings</vt:lpstr>
      <vt:lpstr>ppt theme to use</vt:lpstr>
      <vt:lpstr>Image</vt:lpstr>
      <vt:lpstr>CorelDRAW</vt:lpstr>
      <vt:lpstr>Electrophysiology in a Rodent Epilepsy Model</vt:lpstr>
      <vt:lpstr>Seizures Types</vt:lpstr>
      <vt:lpstr>Epilepsy:  Clinical Basics</vt:lpstr>
      <vt:lpstr>Epilepsy co-morbidities: tag-along disease</vt:lpstr>
      <vt:lpstr>Presumed Predisposing Causes of Epilepsy</vt:lpstr>
      <vt:lpstr>Genetics of Epilepsy</vt:lpstr>
      <vt:lpstr>Genetics of Epilepsy</vt:lpstr>
      <vt:lpstr>Examples of rare instances of monogenic inheritance of epilepsy gene</vt:lpstr>
      <vt:lpstr>Likely ‘players’ in neurological abnormalities</vt:lpstr>
      <vt:lpstr>PowerPoint Presentation</vt:lpstr>
      <vt:lpstr>Epilepsy (known) causes vary with patient age</vt:lpstr>
      <vt:lpstr>Need for novel treatments for patients with intractable seizures</vt:lpstr>
      <vt:lpstr>Types of structural malformations</vt:lpstr>
      <vt:lpstr>Genetics of Malformations</vt:lpstr>
      <vt:lpstr>Polymicrogyria Forms</vt:lpstr>
      <vt:lpstr>The Freeze Lesion Model of Microgyria</vt:lpstr>
      <vt:lpstr>Recordings of Epileptiform Activity</vt:lpstr>
      <vt:lpstr>Paramicrogyral region (PMR) generates epileptiform activity</vt:lpstr>
      <vt:lpstr>The PMR contains an excess of excitatory input</vt:lpstr>
      <vt:lpstr>Increased excitatory input to the PMR</vt:lpstr>
      <vt:lpstr>Isn’t all inhibition the same independent of cell type?</vt:lpstr>
      <vt:lpstr>Differentiation of Neuronal Subtypes</vt:lpstr>
      <vt:lpstr>Intrinsic Property Alterations in the PMR</vt:lpstr>
      <vt:lpstr>Excitatory input to LTS interneurons is increased in the PMR</vt:lpstr>
      <vt:lpstr>PowerPoint Presentation</vt:lpstr>
      <vt:lpstr>Recordings from layer V neurons</vt:lpstr>
      <vt:lpstr>Do we get increased output from SS interneurons?</vt:lpstr>
      <vt:lpstr>But can activation of SS interneurons initiate epileptiform activity?</vt:lpstr>
      <vt:lpstr>Why would increasing SS inhibition produce network excitation?</vt:lpstr>
      <vt:lpstr>How can we selectively activate the SS interneurons in vivo?</vt:lpstr>
      <vt:lpstr>PowerPoint Presentation</vt:lpstr>
      <vt:lpstr>All categories of neural mechanisms are active in malformed cortex</vt:lpstr>
      <vt:lpstr>Research Summary and Future Directions</vt:lpstr>
    </vt:vector>
  </TitlesOfParts>
  <Company>Virginia Commonwealth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 Jacobs</dc:creator>
  <cp:lastModifiedBy>Kimberle Jacobs</cp:lastModifiedBy>
  <cp:revision>224</cp:revision>
  <dcterms:created xsi:type="dcterms:W3CDTF">2018-02-05T16:07:21Z</dcterms:created>
  <dcterms:modified xsi:type="dcterms:W3CDTF">2022-02-01T20:06:13Z</dcterms:modified>
</cp:coreProperties>
</file>